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diagrams/data5.xml" ContentType="application/vnd.openxmlformats-officedocument.drawingml.diagramData+xml"/>
  <Override PartName="/word/diagrams/layout5.xml" ContentType="application/vnd.openxmlformats-officedocument.drawingml.diagramLayout+xml"/>
  <Override PartName="/word/diagrams/quickStyle5.xml" ContentType="application/vnd.openxmlformats-officedocument.drawingml.diagramStyle+xml"/>
  <Override PartName="/word/diagrams/colors5.xml" ContentType="application/vnd.openxmlformats-officedocument.drawingml.diagramColors+xml"/>
  <Override PartName="/word/diagrams/drawing5.xml" ContentType="application/vnd.ms-office.drawingml.diagramDrawing+xml"/>
  <Override PartName="/word/diagrams/data6.xml" ContentType="application/vnd.openxmlformats-officedocument.drawingml.diagramData+xml"/>
  <Override PartName="/word/diagrams/layout6.xml" ContentType="application/vnd.openxmlformats-officedocument.drawingml.diagramLayout+xml"/>
  <Override PartName="/word/diagrams/quickStyle6.xml" ContentType="application/vnd.openxmlformats-officedocument.drawingml.diagramStyle+xml"/>
  <Override PartName="/word/diagrams/colors6.xml" ContentType="application/vnd.openxmlformats-officedocument.drawingml.diagramColors+xml"/>
  <Override PartName="/word/diagrams/drawing6.xml" ContentType="application/vnd.ms-office.drawingml.diagramDrawing+xml"/>
  <Override PartName="/word/diagrams/data7.xml" ContentType="application/vnd.openxmlformats-officedocument.drawingml.diagramData+xml"/>
  <Override PartName="/word/diagrams/layout7.xml" ContentType="application/vnd.openxmlformats-officedocument.drawingml.diagramLayout+xml"/>
  <Override PartName="/word/diagrams/quickStyle7.xml" ContentType="application/vnd.openxmlformats-officedocument.drawingml.diagramStyle+xml"/>
  <Override PartName="/word/diagrams/colors7.xml" ContentType="application/vnd.openxmlformats-officedocument.drawingml.diagramColors+xml"/>
  <Override PartName="/word/diagrams/drawing7.xml" ContentType="application/vnd.ms-office.drawingml.diagramDrawing+xml"/>
  <Override PartName="/word/diagrams/data8.xml" ContentType="application/vnd.openxmlformats-officedocument.drawingml.diagramData+xml"/>
  <Override PartName="/word/diagrams/layout8.xml" ContentType="application/vnd.openxmlformats-officedocument.drawingml.diagramLayout+xml"/>
  <Override PartName="/word/diagrams/quickStyle8.xml" ContentType="application/vnd.openxmlformats-officedocument.drawingml.diagramStyle+xml"/>
  <Override PartName="/word/diagrams/colors8.xml" ContentType="application/vnd.openxmlformats-officedocument.drawingml.diagramColors+xml"/>
  <Override PartName="/word/diagrams/drawing8.xml" ContentType="application/vnd.ms-office.drawingml.diagramDrawing+xml"/>
  <Override PartName="/word/diagrams/data9.xml" ContentType="application/vnd.openxmlformats-officedocument.drawingml.diagramData+xml"/>
  <Override PartName="/word/diagrams/layout9.xml" ContentType="application/vnd.openxmlformats-officedocument.drawingml.diagramLayout+xml"/>
  <Override PartName="/word/diagrams/quickStyle9.xml" ContentType="application/vnd.openxmlformats-officedocument.drawingml.diagramStyle+xml"/>
  <Override PartName="/word/diagrams/colors9.xml" ContentType="application/vnd.openxmlformats-officedocument.drawingml.diagramColors+xml"/>
  <Override PartName="/word/diagrams/drawing9.xml" ContentType="application/vnd.ms-office.drawingml.diagramDrawing+xml"/>
  <Override PartName="/word/diagrams/data10.xml" ContentType="application/vnd.openxmlformats-officedocument.drawingml.diagramData+xml"/>
  <Override PartName="/word/diagrams/layout10.xml" ContentType="application/vnd.openxmlformats-officedocument.drawingml.diagramLayout+xml"/>
  <Override PartName="/word/diagrams/quickStyle10.xml" ContentType="application/vnd.openxmlformats-officedocument.drawingml.diagramStyle+xml"/>
  <Override PartName="/word/diagrams/colors10.xml" ContentType="application/vnd.openxmlformats-officedocument.drawingml.diagramColors+xml"/>
  <Override PartName="/word/diagrams/drawing10.xml" ContentType="application/vnd.ms-office.drawingml.diagramDrawing+xml"/>
  <Override PartName="/word/diagrams/data11.xml" ContentType="application/vnd.openxmlformats-officedocument.drawingml.diagramData+xml"/>
  <Override PartName="/word/diagrams/layout11.xml" ContentType="application/vnd.openxmlformats-officedocument.drawingml.diagramLayout+xml"/>
  <Override PartName="/word/diagrams/quickStyle11.xml" ContentType="application/vnd.openxmlformats-officedocument.drawingml.diagramStyle+xml"/>
  <Override PartName="/word/diagrams/colors11.xml" ContentType="application/vnd.openxmlformats-officedocument.drawingml.diagramColors+xml"/>
  <Override PartName="/word/diagrams/drawing11.xml" ContentType="application/vnd.ms-office.drawingml.diagramDrawing+xml"/>
  <Override PartName="/word/diagrams/data12.xml" ContentType="application/vnd.openxmlformats-officedocument.drawingml.diagramData+xml"/>
  <Override PartName="/word/diagrams/layout12.xml" ContentType="application/vnd.openxmlformats-officedocument.drawingml.diagramLayout+xml"/>
  <Override PartName="/word/diagrams/quickStyle12.xml" ContentType="application/vnd.openxmlformats-officedocument.drawingml.diagramStyle+xml"/>
  <Override PartName="/word/diagrams/colors12.xml" ContentType="application/vnd.openxmlformats-officedocument.drawingml.diagramColors+xml"/>
  <Override PartName="/word/diagrams/drawing12.xml" ContentType="application/vnd.ms-office.drawingml.diagramDrawing+xml"/>
  <Override PartName="/word/diagrams/data13.xml" ContentType="application/vnd.openxmlformats-officedocument.drawingml.diagramData+xml"/>
  <Override PartName="/word/diagrams/layout13.xml" ContentType="application/vnd.openxmlformats-officedocument.drawingml.diagramLayout+xml"/>
  <Override PartName="/word/diagrams/quickStyle13.xml" ContentType="application/vnd.openxmlformats-officedocument.drawingml.diagramStyle+xml"/>
  <Override PartName="/word/diagrams/colors13.xml" ContentType="application/vnd.openxmlformats-officedocument.drawingml.diagramColors+xml"/>
  <Override PartName="/word/diagrams/drawing13.xml" ContentType="application/vnd.ms-office.drawingml.diagramDrawing+xml"/>
  <Override PartName="/word/diagrams/data14.xml" ContentType="application/vnd.openxmlformats-officedocument.drawingml.diagramData+xml"/>
  <Override PartName="/word/diagrams/layout14.xml" ContentType="application/vnd.openxmlformats-officedocument.drawingml.diagramLayout+xml"/>
  <Override PartName="/word/diagrams/quickStyle14.xml" ContentType="application/vnd.openxmlformats-officedocument.drawingml.diagramStyle+xml"/>
  <Override PartName="/word/diagrams/colors14.xml" ContentType="application/vnd.openxmlformats-officedocument.drawingml.diagramColors+xml"/>
  <Override PartName="/word/diagrams/drawing14.xml" ContentType="application/vnd.ms-office.drawingml.diagramDrawing+xml"/>
  <Override PartName="/word/diagrams/data15.xml" ContentType="application/vnd.openxmlformats-officedocument.drawingml.diagramData+xml"/>
  <Override PartName="/word/diagrams/layout15.xml" ContentType="application/vnd.openxmlformats-officedocument.drawingml.diagramLayout+xml"/>
  <Override PartName="/word/diagrams/quickStyle15.xml" ContentType="application/vnd.openxmlformats-officedocument.drawingml.diagramStyle+xml"/>
  <Override PartName="/word/diagrams/colors15.xml" ContentType="application/vnd.openxmlformats-officedocument.drawingml.diagramColors+xml"/>
  <Override PartName="/word/diagrams/drawing15.xml" ContentType="application/vnd.ms-office.drawingml.diagramDrawing+xml"/>
  <Override PartName="/word/diagrams/data16.xml" ContentType="application/vnd.openxmlformats-officedocument.drawingml.diagramData+xml"/>
  <Override PartName="/word/diagrams/layout16.xml" ContentType="application/vnd.openxmlformats-officedocument.drawingml.diagramLayout+xml"/>
  <Override PartName="/word/diagrams/quickStyle16.xml" ContentType="application/vnd.openxmlformats-officedocument.drawingml.diagramStyle+xml"/>
  <Override PartName="/word/diagrams/colors16.xml" ContentType="application/vnd.openxmlformats-officedocument.drawingml.diagramColors+xml"/>
  <Override PartName="/word/diagrams/drawing16.xml" ContentType="application/vnd.ms-office.drawingml.diagramDrawing+xml"/>
  <Override PartName="/word/diagrams/data17.xml" ContentType="application/vnd.openxmlformats-officedocument.drawingml.diagramData+xml"/>
  <Override PartName="/word/diagrams/layout17.xml" ContentType="application/vnd.openxmlformats-officedocument.drawingml.diagramLayout+xml"/>
  <Override PartName="/word/diagrams/quickStyle17.xml" ContentType="application/vnd.openxmlformats-officedocument.drawingml.diagramStyle+xml"/>
  <Override PartName="/word/diagrams/colors17.xml" ContentType="application/vnd.openxmlformats-officedocument.drawingml.diagramColors+xml"/>
  <Override PartName="/word/diagrams/drawing17.xml" ContentType="application/vnd.ms-office.drawingml.diagramDrawing+xml"/>
  <Override PartName="/word/diagrams/data18.xml" ContentType="application/vnd.openxmlformats-officedocument.drawingml.diagramData+xml"/>
  <Override PartName="/word/diagrams/layout18.xml" ContentType="application/vnd.openxmlformats-officedocument.drawingml.diagramLayout+xml"/>
  <Override PartName="/word/diagrams/quickStyle18.xml" ContentType="application/vnd.openxmlformats-officedocument.drawingml.diagramStyle+xml"/>
  <Override PartName="/word/diagrams/colors18.xml" ContentType="application/vnd.openxmlformats-officedocument.drawingml.diagramColors+xml"/>
  <Override PartName="/word/diagrams/drawing18.xml" ContentType="application/vnd.ms-office.drawingml.diagramDrawing+xml"/>
  <Override PartName="/word/diagrams/data19.xml" ContentType="application/vnd.openxmlformats-officedocument.drawingml.diagramData+xml"/>
  <Override PartName="/word/diagrams/layout19.xml" ContentType="application/vnd.openxmlformats-officedocument.drawingml.diagramLayout+xml"/>
  <Override PartName="/word/diagrams/quickStyle19.xml" ContentType="application/vnd.openxmlformats-officedocument.drawingml.diagramStyle+xml"/>
  <Override PartName="/word/diagrams/colors19.xml" ContentType="application/vnd.openxmlformats-officedocument.drawingml.diagramColors+xml"/>
  <Override PartName="/word/diagrams/drawing19.xml" ContentType="application/vnd.ms-office.drawingml.diagramDrawing+xml"/>
  <Override PartName="/word/diagrams/data20.xml" ContentType="application/vnd.openxmlformats-officedocument.drawingml.diagramData+xml"/>
  <Override PartName="/word/diagrams/layout20.xml" ContentType="application/vnd.openxmlformats-officedocument.drawingml.diagramLayout+xml"/>
  <Override PartName="/word/diagrams/quickStyle20.xml" ContentType="application/vnd.openxmlformats-officedocument.drawingml.diagramStyle+xml"/>
  <Override PartName="/word/diagrams/colors20.xml" ContentType="application/vnd.openxmlformats-officedocument.drawingml.diagramColors+xml"/>
  <Override PartName="/word/diagrams/drawing20.xml" ContentType="application/vnd.ms-office.drawingml.diagramDrawing+xml"/>
  <Override PartName="/word/diagrams/data21.xml" ContentType="application/vnd.openxmlformats-officedocument.drawingml.diagramData+xml"/>
  <Override PartName="/word/diagrams/layout21.xml" ContentType="application/vnd.openxmlformats-officedocument.drawingml.diagramLayout+xml"/>
  <Override PartName="/word/diagrams/quickStyle21.xml" ContentType="application/vnd.openxmlformats-officedocument.drawingml.diagramStyle+xml"/>
  <Override PartName="/word/diagrams/colors21.xml" ContentType="application/vnd.openxmlformats-officedocument.drawingml.diagramColors+xml"/>
  <Override PartName="/word/diagrams/drawing21.xml" ContentType="application/vnd.ms-office.drawingml.diagramDrawing+xml"/>
  <Override PartName="/word/diagrams/data22.xml" ContentType="application/vnd.openxmlformats-officedocument.drawingml.diagramData+xml"/>
  <Override PartName="/word/diagrams/layout22.xml" ContentType="application/vnd.openxmlformats-officedocument.drawingml.diagramLayout+xml"/>
  <Override PartName="/word/diagrams/quickStyle22.xml" ContentType="application/vnd.openxmlformats-officedocument.drawingml.diagramStyle+xml"/>
  <Override PartName="/word/diagrams/colors22.xml" ContentType="application/vnd.openxmlformats-officedocument.drawingml.diagramColors+xml"/>
  <Override PartName="/word/diagrams/drawing22.xml" ContentType="application/vnd.ms-office.drawingml.diagramDrawing+xml"/>
  <Override PartName="/word/diagrams/data23.xml" ContentType="application/vnd.openxmlformats-officedocument.drawingml.diagramData+xml"/>
  <Override PartName="/word/diagrams/layout23.xml" ContentType="application/vnd.openxmlformats-officedocument.drawingml.diagramLayout+xml"/>
  <Override PartName="/word/diagrams/quickStyle23.xml" ContentType="application/vnd.openxmlformats-officedocument.drawingml.diagramStyle+xml"/>
  <Override PartName="/word/diagrams/colors23.xml" ContentType="application/vnd.openxmlformats-officedocument.drawingml.diagramColors+xml"/>
  <Override PartName="/word/diagrams/drawing23.xml" ContentType="application/vnd.ms-office.drawingml.diagramDrawing+xml"/>
  <Override PartName="/word/diagrams/data24.xml" ContentType="application/vnd.openxmlformats-officedocument.drawingml.diagramData+xml"/>
  <Override PartName="/word/diagrams/layout24.xml" ContentType="application/vnd.openxmlformats-officedocument.drawingml.diagramLayout+xml"/>
  <Override PartName="/word/diagrams/quickStyle24.xml" ContentType="application/vnd.openxmlformats-officedocument.drawingml.diagramStyle+xml"/>
  <Override PartName="/word/diagrams/colors24.xml" ContentType="application/vnd.openxmlformats-officedocument.drawingml.diagramColors+xml"/>
  <Override PartName="/word/diagrams/drawing24.xml" ContentType="application/vnd.ms-office.drawingml.diagramDrawing+xml"/>
  <Override PartName="/word/diagrams/data25.xml" ContentType="application/vnd.openxmlformats-officedocument.drawingml.diagramData+xml"/>
  <Override PartName="/word/diagrams/layout25.xml" ContentType="application/vnd.openxmlformats-officedocument.drawingml.diagramLayout+xml"/>
  <Override PartName="/word/diagrams/quickStyle25.xml" ContentType="application/vnd.openxmlformats-officedocument.drawingml.diagramStyle+xml"/>
  <Override PartName="/word/diagrams/colors25.xml" ContentType="application/vnd.openxmlformats-officedocument.drawingml.diagramColors+xml"/>
  <Override PartName="/word/diagrams/drawing25.xml" ContentType="application/vnd.ms-office.drawingml.diagramDrawing+xml"/>
  <Override PartName="/word/diagrams/data26.xml" ContentType="application/vnd.openxmlformats-officedocument.drawingml.diagramData+xml"/>
  <Override PartName="/word/diagrams/layout26.xml" ContentType="application/vnd.openxmlformats-officedocument.drawingml.diagramLayout+xml"/>
  <Override PartName="/word/diagrams/quickStyle26.xml" ContentType="application/vnd.openxmlformats-officedocument.drawingml.diagramStyle+xml"/>
  <Override PartName="/word/diagrams/colors26.xml" ContentType="application/vnd.openxmlformats-officedocument.drawingml.diagramColors+xml"/>
  <Override PartName="/word/diagrams/drawing26.xml" ContentType="application/vnd.ms-office.drawingml.diagramDrawing+xml"/>
  <Override PartName="/word/diagrams/data27.xml" ContentType="application/vnd.openxmlformats-officedocument.drawingml.diagramData+xml"/>
  <Override PartName="/word/diagrams/layout27.xml" ContentType="application/vnd.openxmlformats-officedocument.drawingml.diagramLayout+xml"/>
  <Override PartName="/word/diagrams/quickStyle27.xml" ContentType="application/vnd.openxmlformats-officedocument.drawingml.diagramStyle+xml"/>
  <Override PartName="/word/diagrams/colors27.xml" ContentType="application/vnd.openxmlformats-officedocument.drawingml.diagramColors+xml"/>
  <Override PartName="/word/diagrams/drawing27.xml" ContentType="application/vnd.ms-office.drawingml.diagramDrawing+xml"/>
  <Override PartName="/word/diagrams/data28.xml" ContentType="application/vnd.openxmlformats-officedocument.drawingml.diagramData+xml"/>
  <Override PartName="/word/diagrams/layout28.xml" ContentType="application/vnd.openxmlformats-officedocument.drawingml.diagramLayout+xml"/>
  <Override PartName="/word/diagrams/quickStyle28.xml" ContentType="application/vnd.openxmlformats-officedocument.drawingml.diagramStyle+xml"/>
  <Override PartName="/word/diagrams/colors28.xml" ContentType="application/vnd.openxmlformats-officedocument.drawingml.diagramColors+xml"/>
  <Override PartName="/word/diagrams/drawing28.xml" ContentType="application/vnd.ms-office.drawingml.diagramDrawing+xml"/>
  <Override PartName="/word/diagrams/data29.xml" ContentType="application/vnd.openxmlformats-officedocument.drawingml.diagramData+xml"/>
  <Override PartName="/word/diagrams/layout29.xml" ContentType="application/vnd.openxmlformats-officedocument.drawingml.diagramLayout+xml"/>
  <Override PartName="/word/diagrams/quickStyle29.xml" ContentType="application/vnd.openxmlformats-officedocument.drawingml.diagramStyle+xml"/>
  <Override PartName="/word/diagrams/colors29.xml" ContentType="application/vnd.openxmlformats-officedocument.drawingml.diagramColors+xml"/>
  <Override PartName="/word/diagrams/drawing29.xml" ContentType="application/vnd.ms-office.drawingml.diagramDrawing+xml"/>
  <Override PartName="/word/diagrams/data30.xml" ContentType="application/vnd.openxmlformats-officedocument.drawingml.diagramData+xml"/>
  <Override PartName="/word/diagrams/layout30.xml" ContentType="application/vnd.openxmlformats-officedocument.drawingml.diagramLayout+xml"/>
  <Override PartName="/word/diagrams/quickStyle30.xml" ContentType="application/vnd.openxmlformats-officedocument.drawingml.diagramStyle+xml"/>
  <Override PartName="/word/diagrams/colors30.xml" ContentType="application/vnd.openxmlformats-officedocument.drawingml.diagramColors+xml"/>
  <Override PartName="/word/diagrams/drawing30.xml" ContentType="application/vnd.ms-office.drawingml.diagramDrawing+xml"/>
  <Override PartName="/word/diagrams/data31.xml" ContentType="application/vnd.openxmlformats-officedocument.drawingml.diagramData+xml"/>
  <Override PartName="/word/diagrams/layout31.xml" ContentType="application/vnd.openxmlformats-officedocument.drawingml.diagramLayout+xml"/>
  <Override PartName="/word/diagrams/quickStyle31.xml" ContentType="application/vnd.openxmlformats-officedocument.drawingml.diagramStyle+xml"/>
  <Override PartName="/word/diagrams/colors31.xml" ContentType="application/vnd.openxmlformats-officedocument.drawingml.diagramColors+xml"/>
  <Override PartName="/word/diagrams/drawing31.xml" ContentType="application/vnd.ms-office.drawingml.diagramDrawing+xml"/>
  <Override PartName="/word/diagrams/data32.xml" ContentType="application/vnd.openxmlformats-officedocument.drawingml.diagramData+xml"/>
  <Override PartName="/word/diagrams/layout32.xml" ContentType="application/vnd.openxmlformats-officedocument.drawingml.diagramLayout+xml"/>
  <Override PartName="/word/diagrams/quickStyle32.xml" ContentType="application/vnd.openxmlformats-officedocument.drawingml.diagramStyle+xml"/>
  <Override PartName="/word/diagrams/colors32.xml" ContentType="application/vnd.openxmlformats-officedocument.drawingml.diagramColors+xml"/>
  <Override PartName="/word/diagrams/drawing32.xml" ContentType="application/vnd.ms-office.drawingml.diagramDrawing+xml"/>
  <Override PartName="/word/diagrams/data33.xml" ContentType="application/vnd.openxmlformats-officedocument.drawingml.diagramData+xml"/>
  <Override PartName="/word/diagrams/layout33.xml" ContentType="application/vnd.openxmlformats-officedocument.drawingml.diagramLayout+xml"/>
  <Override PartName="/word/diagrams/quickStyle33.xml" ContentType="application/vnd.openxmlformats-officedocument.drawingml.diagramStyle+xml"/>
  <Override PartName="/word/diagrams/colors33.xml" ContentType="application/vnd.openxmlformats-officedocument.drawingml.diagramColors+xml"/>
  <Override PartName="/word/diagrams/drawing33.xml" ContentType="application/vnd.ms-office.drawingml.diagramDrawing+xml"/>
  <Override PartName="/word/diagrams/data34.xml" ContentType="application/vnd.openxmlformats-officedocument.drawingml.diagramData+xml"/>
  <Override PartName="/word/diagrams/layout34.xml" ContentType="application/vnd.openxmlformats-officedocument.drawingml.diagramLayout+xml"/>
  <Override PartName="/word/diagrams/quickStyle34.xml" ContentType="application/vnd.openxmlformats-officedocument.drawingml.diagramStyle+xml"/>
  <Override PartName="/word/diagrams/colors34.xml" ContentType="application/vnd.openxmlformats-officedocument.drawingml.diagramColors+xml"/>
  <Override PartName="/word/diagrams/drawing34.xml" ContentType="application/vnd.ms-office.drawingml.diagramDrawing+xml"/>
  <Override PartName="/word/diagrams/data35.xml" ContentType="application/vnd.openxmlformats-officedocument.drawingml.diagramData+xml"/>
  <Override PartName="/word/diagrams/layout35.xml" ContentType="application/vnd.openxmlformats-officedocument.drawingml.diagramLayout+xml"/>
  <Override PartName="/word/diagrams/quickStyle35.xml" ContentType="application/vnd.openxmlformats-officedocument.drawingml.diagramStyle+xml"/>
  <Override PartName="/word/diagrams/colors35.xml" ContentType="application/vnd.openxmlformats-officedocument.drawingml.diagramColors+xml"/>
  <Override PartName="/word/diagrams/drawing35.xml" ContentType="application/vnd.ms-office.drawingml.diagramDrawing+xml"/>
  <Override PartName="/word/diagrams/data36.xml" ContentType="application/vnd.openxmlformats-officedocument.drawingml.diagramData+xml"/>
  <Override PartName="/word/diagrams/layout36.xml" ContentType="application/vnd.openxmlformats-officedocument.drawingml.diagramLayout+xml"/>
  <Override PartName="/word/diagrams/quickStyle36.xml" ContentType="application/vnd.openxmlformats-officedocument.drawingml.diagramStyle+xml"/>
  <Override PartName="/word/diagrams/colors36.xml" ContentType="application/vnd.openxmlformats-officedocument.drawingml.diagramColors+xml"/>
  <Override PartName="/word/diagrams/drawing36.xml" ContentType="application/vnd.ms-office.drawingml.diagramDrawing+xml"/>
  <Override PartName="/word/diagrams/data37.xml" ContentType="application/vnd.openxmlformats-officedocument.drawingml.diagramData+xml"/>
  <Override PartName="/word/diagrams/layout37.xml" ContentType="application/vnd.openxmlformats-officedocument.drawingml.diagramLayout+xml"/>
  <Override PartName="/word/diagrams/quickStyle37.xml" ContentType="application/vnd.openxmlformats-officedocument.drawingml.diagramStyle+xml"/>
  <Override PartName="/word/diagrams/colors37.xml" ContentType="application/vnd.openxmlformats-officedocument.drawingml.diagramColors+xml"/>
  <Override PartName="/word/diagrams/drawing37.xml" ContentType="application/vnd.ms-office.drawingml.diagramDrawing+xml"/>
  <Override PartName="/word/diagrams/data38.xml" ContentType="application/vnd.openxmlformats-officedocument.drawingml.diagramData+xml"/>
  <Override PartName="/word/diagrams/layout38.xml" ContentType="application/vnd.openxmlformats-officedocument.drawingml.diagramLayout+xml"/>
  <Override PartName="/word/diagrams/quickStyle38.xml" ContentType="application/vnd.openxmlformats-officedocument.drawingml.diagramStyle+xml"/>
  <Override PartName="/word/diagrams/colors38.xml" ContentType="application/vnd.openxmlformats-officedocument.drawingml.diagramColors+xml"/>
  <Override PartName="/word/diagrams/drawing38.xml" ContentType="application/vnd.ms-office.drawingml.diagramDrawing+xml"/>
  <Override PartName="/word/diagrams/data39.xml" ContentType="application/vnd.openxmlformats-officedocument.drawingml.diagramData+xml"/>
  <Override PartName="/word/diagrams/layout39.xml" ContentType="application/vnd.openxmlformats-officedocument.drawingml.diagramLayout+xml"/>
  <Override PartName="/word/diagrams/quickStyle39.xml" ContentType="application/vnd.openxmlformats-officedocument.drawingml.diagramStyle+xml"/>
  <Override PartName="/word/diagrams/colors39.xml" ContentType="application/vnd.openxmlformats-officedocument.drawingml.diagramColors+xml"/>
  <Override PartName="/word/diagrams/drawing39.xml" ContentType="application/vnd.ms-office.drawingml.diagramDrawing+xml"/>
  <Override PartName="/word/diagrams/data40.xml" ContentType="application/vnd.openxmlformats-officedocument.drawingml.diagramData+xml"/>
  <Override PartName="/word/diagrams/layout40.xml" ContentType="application/vnd.openxmlformats-officedocument.drawingml.diagramLayout+xml"/>
  <Override PartName="/word/diagrams/quickStyle40.xml" ContentType="application/vnd.openxmlformats-officedocument.drawingml.diagramStyle+xml"/>
  <Override PartName="/word/diagrams/colors40.xml" ContentType="application/vnd.openxmlformats-officedocument.drawingml.diagramColors+xml"/>
  <Override PartName="/word/diagrams/drawing40.xml" ContentType="application/vnd.ms-office.drawingml.diagramDrawing+xml"/>
  <Override PartName="/word/diagrams/data41.xml" ContentType="application/vnd.openxmlformats-officedocument.drawingml.diagramData+xml"/>
  <Override PartName="/word/diagrams/layout41.xml" ContentType="application/vnd.openxmlformats-officedocument.drawingml.diagramLayout+xml"/>
  <Override PartName="/word/diagrams/quickStyle41.xml" ContentType="application/vnd.openxmlformats-officedocument.drawingml.diagramStyle+xml"/>
  <Override PartName="/word/diagrams/colors41.xml" ContentType="application/vnd.openxmlformats-officedocument.drawingml.diagramColors+xml"/>
  <Override PartName="/word/diagrams/drawing41.xml" ContentType="application/vnd.ms-office.drawingml.diagramDrawing+xml"/>
  <Override PartName="/word/diagrams/data42.xml" ContentType="application/vnd.openxmlformats-officedocument.drawingml.diagramData+xml"/>
  <Override PartName="/word/diagrams/layout42.xml" ContentType="application/vnd.openxmlformats-officedocument.drawingml.diagramLayout+xml"/>
  <Override PartName="/word/diagrams/quickStyle42.xml" ContentType="application/vnd.openxmlformats-officedocument.drawingml.diagramStyle+xml"/>
  <Override PartName="/word/diagrams/colors42.xml" ContentType="application/vnd.openxmlformats-officedocument.drawingml.diagramColors+xml"/>
  <Override PartName="/word/diagrams/drawing42.xml" ContentType="application/vnd.ms-office.drawingml.diagramDrawing+xml"/>
  <Override PartName="/word/diagrams/data43.xml" ContentType="application/vnd.openxmlformats-officedocument.drawingml.diagramData+xml"/>
  <Override PartName="/word/diagrams/layout43.xml" ContentType="application/vnd.openxmlformats-officedocument.drawingml.diagramLayout+xml"/>
  <Override PartName="/word/diagrams/quickStyle43.xml" ContentType="application/vnd.openxmlformats-officedocument.drawingml.diagramStyle+xml"/>
  <Override PartName="/word/diagrams/colors43.xml" ContentType="application/vnd.openxmlformats-officedocument.drawingml.diagramColors+xml"/>
  <Override PartName="/word/diagrams/drawing43.xml" ContentType="application/vnd.ms-office.drawingml.diagramDrawing+xml"/>
  <Override PartName="/word/diagrams/data44.xml" ContentType="application/vnd.openxmlformats-officedocument.drawingml.diagramData+xml"/>
  <Override PartName="/word/diagrams/layout44.xml" ContentType="application/vnd.openxmlformats-officedocument.drawingml.diagramLayout+xml"/>
  <Override PartName="/word/diagrams/quickStyle44.xml" ContentType="application/vnd.openxmlformats-officedocument.drawingml.diagramStyle+xml"/>
  <Override PartName="/word/diagrams/colors44.xml" ContentType="application/vnd.openxmlformats-officedocument.drawingml.diagramColors+xml"/>
  <Override PartName="/word/diagrams/drawing44.xml" ContentType="application/vnd.ms-office.drawingml.diagramDrawing+xml"/>
  <Override PartName="/word/diagrams/data45.xml" ContentType="application/vnd.openxmlformats-officedocument.drawingml.diagramData+xml"/>
  <Override PartName="/word/diagrams/layout45.xml" ContentType="application/vnd.openxmlformats-officedocument.drawingml.diagramLayout+xml"/>
  <Override PartName="/word/diagrams/quickStyle45.xml" ContentType="application/vnd.openxmlformats-officedocument.drawingml.diagramStyle+xml"/>
  <Override PartName="/word/diagrams/colors45.xml" ContentType="application/vnd.openxmlformats-officedocument.drawingml.diagramColors+xml"/>
  <Override PartName="/word/diagrams/drawing45.xml" ContentType="application/vnd.ms-office.drawingml.diagramDrawing+xml"/>
  <Override PartName="/word/diagrams/data46.xml" ContentType="application/vnd.openxmlformats-officedocument.drawingml.diagramData+xml"/>
  <Override PartName="/word/diagrams/layout46.xml" ContentType="application/vnd.openxmlformats-officedocument.drawingml.diagramLayout+xml"/>
  <Override PartName="/word/diagrams/quickStyle46.xml" ContentType="application/vnd.openxmlformats-officedocument.drawingml.diagramStyle+xml"/>
  <Override PartName="/word/diagrams/colors46.xml" ContentType="application/vnd.openxmlformats-officedocument.drawingml.diagramColors+xml"/>
  <Override PartName="/word/diagrams/drawing46.xml" ContentType="application/vnd.ms-office.drawingml.diagramDrawing+xml"/>
  <Override PartName="/word/diagrams/data47.xml" ContentType="application/vnd.openxmlformats-officedocument.drawingml.diagramData+xml"/>
  <Override PartName="/word/diagrams/layout47.xml" ContentType="application/vnd.openxmlformats-officedocument.drawingml.diagramLayout+xml"/>
  <Override PartName="/word/diagrams/quickStyle47.xml" ContentType="application/vnd.openxmlformats-officedocument.drawingml.diagramStyle+xml"/>
  <Override PartName="/word/diagrams/colors47.xml" ContentType="application/vnd.openxmlformats-officedocument.drawingml.diagramColors+xml"/>
  <Override PartName="/word/diagrams/drawing47.xml" ContentType="application/vnd.ms-office.drawingml.diagramDrawing+xml"/>
  <Override PartName="/word/footer1.xml" ContentType="application/vnd.openxmlformats-officedocument.wordprocessingml.footer+xml"/>
  <Override PartName="/word/diagrams/data48.xml" ContentType="application/vnd.openxmlformats-officedocument.drawingml.diagramData+xml"/>
  <Override PartName="/word/diagrams/layout48.xml" ContentType="application/vnd.openxmlformats-officedocument.drawingml.diagramLayout+xml"/>
  <Override PartName="/word/diagrams/quickStyle48.xml" ContentType="application/vnd.openxmlformats-officedocument.drawingml.diagramStyle+xml"/>
  <Override PartName="/word/diagrams/colors48.xml" ContentType="application/vnd.openxmlformats-officedocument.drawingml.diagramColors+xml"/>
  <Override PartName="/word/diagrams/drawing48.xml" ContentType="application/vnd.ms-office.drawingml.diagramDrawing+xml"/>
  <Override PartName="/word/diagrams/data49.xml" ContentType="application/vnd.openxmlformats-officedocument.drawingml.diagramData+xml"/>
  <Override PartName="/word/diagrams/layout49.xml" ContentType="application/vnd.openxmlformats-officedocument.drawingml.diagramLayout+xml"/>
  <Override PartName="/word/diagrams/quickStyle49.xml" ContentType="application/vnd.openxmlformats-officedocument.drawingml.diagramStyle+xml"/>
  <Override PartName="/word/diagrams/colors49.xml" ContentType="application/vnd.openxmlformats-officedocument.drawingml.diagramColors+xml"/>
  <Override PartName="/word/diagrams/drawing49.xml" ContentType="application/vnd.ms-office.drawingml.diagramDrawing+xml"/>
  <Override PartName="/word/diagrams/data50.xml" ContentType="application/vnd.openxmlformats-officedocument.drawingml.diagramData+xml"/>
  <Override PartName="/word/diagrams/layout50.xml" ContentType="application/vnd.openxmlformats-officedocument.drawingml.diagramLayout+xml"/>
  <Override PartName="/word/diagrams/quickStyle50.xml" ContentType="application/vnd.openxmlformats-officedocument.drawingml.diagramStyle+xml"/>
  <Override PartName="/word/diagrams/colors50.xml" ContentType="application/vnd.openxmlformats-officedocument.drawingml.diagramColors+xml"/>
  <Override PartName="/word/diagrams/drawing50.xml" ContentType="application/vnd.ms-office.drawingml.diagramDrawing+xml"/>
  <Override PartName="/word/diagrams/data51.xml" ContentType="application/vnd.openxmlformats-officedocument.drawingml.diagramData+xml"/>
  <Override PartName="/word/diagrams/layout51.xml" ContentType="application/vnd.openxmlformats-officedocument.drawingml.diagramLayout+xml"/>
  <Override PartName="/word/diagrams/quickStyle51.xml" ContentType="application/vnd.openxmlformats-officedocument.drawingml.diagramStyle+xml"/>
  <Override PartName="/word/diagrams/colors51.xml" ContentType="application/vnd.openxmlformats-officedocument.drawingml.diagramColors+xml"/>
  <Override PartName="/word/diagrams/drawing51.xml" ContentType="application/vnd.ms-office.drawingml.diagramDrawing+xml"/>
  <Override PartName="/word/diagrams/data52.xml" ContentType="application/vnd.openxmlformats-officedocument.drawingml.diagramData+xml"/>
  <Override PartName="/word/diagrams/layout52.xml" ContentType="application/vnd.openxmlformats-officedocument.drawingml.diagramLayout+xml"/>
  <Override PartName="/word/diagrams/quickStyle52.xml" ContentType="application/vnd.openxmlformats-officedocument.drawingml.diagramStyle+xml"/>
  <Override PartName="/word/diagrams/colors52.xml" ContentType="application/vnd.openxmlformats-officedocument.drawingml.diagramColors+xml"/>
  <Override PartName="/word/diagrams/drawing52.xml" ContentType="application/vnd.ms-office.drawingml.diagramDrawing+xml"/>
  <Override PartName="/word/diagrams/data53.xml" ContentType="application/vnd.openxmlformats-officedocument.drawingml.diagramData+xml"/>
  <Override PartName="/word/diagrams/layout53.xml" ContentType="application/vnd.openxmlformats-officedocument.drawingml.diagramLayout+xml"/>
  <Override PartName="/word/diagrams/quickStyle53.xml" ContentType="application/vnd.openxmlformats-officedocument.drawingml.diagramStyle+xml"/>
  <Override PartName="/word/diagrams/colors53.xml" ContentType="application/vnd.openxmlformats-officedocument.drawingml.diagramColors+xml"/>
  <Override PartName="/word/diagrams/drawing53.xml" ContentType="application/vnd.ms-office.drawingml.diagramDrawing+xml"/>
  <Override PartName="/word/diagrams/data54.xml" ContentType="application/vnd.openxmlformats-officedocument.drawingml.diagramData+xml"/>
  <Override PartName="/word/diagrams/layout54.xml" ContentType="application/vnd.openxmlformats-officedocument.drawingml.diagramLayout+xml"/>
  <Override PartName="/word/diagrams/quickStyle54.xml" ContentType="application/vnd.openxmlformats-officedocument.drawingml.diagramStyle+xml"/>
  <Override PartName="/word/diagrams/colors54.xml" ContentType="application/vnd.openxmlformats-officedocument.drawingml.diagramColors+xml"/>
  <Override PartName="/word/diagrams/drawing54.xml" ContentType="application/vnd.ms-office.drawingml.diagramDrawing+xml"/>
  <Override PartName="/word/diagrams/data55.xml" ContentType="application/vnd.openxmlformats-officedocument.drawingml.diagramData+xml"/>
  <Override PartName="/word/diagrams/layout55.xml" ContentType="application/vnd.openxmlformats-officedocument.drawingml.diagramLayout+xml"/>
  <Override PartName="/word/diagrams/quickStyle55.xml" ContentType="application/vnd.openxmlformats-officedocument.drawingml.diagramStyle+xml"/>
  <Override PartName="/word/diagrams/colors55.xml" ContentType="application/vnd.openxmlformats-officedocument.drawingml.diagramColors+xml"/>
  <Override PartName="/word/diagrams/drawing55.xml" ContentType="application/vnd.ms-office.drawingml.diagramDrawing+xml"/>
  <Override PartName="/word/diagrams/data56.xml" ContentType="application/vnd.openxmlformats-officedocument.drawingml.diagramData+xml"/>
  <Override PartName="/word/diagrams/layout56.xml" ContentType="application/vnd.openxmlformats-officedocument.drawingml.diagramLayout+xml"/>
  <Override PartName="/word/diagrams/quickStyle56.xml" ContentType="application/vnd.openxmlformats-officedocument.drawingml.diagramStyle+xml"/>
  <Override PartName="/word/diagrams/colors56.xml" ContentType="application/vnd.openxmlformats-officedocument.drawingml.diagramColors+xml"/>
  <Override PartName="/word/diagrams/drawing56.xml" ContentType="application/vnd.ms-office.drawingml.diagramDrawing+xml"/>
  <Override PartName="/word/diagrams/data57.xml" ContentType="application/vnd.openxmlformats-officedocument.drawingml.diagramData+xml"/>
  <Override PartName="/word/diagrams/layout57.xml" ContentType="application/vnd.openxmlformats-officedocument.drawingml.diagramLayout+xml"/>
  <Override PartName="/word/diagrams/quickStyle57.xml" ContentType="application/vnd.openxmlformats-officedocument.drawingml.diagramStyle+xml"/>
  <Override PartName="/word/diagrams/colors57.xml" ContentType="application/vnd.openxmlformats-officedocument.drawingml.diagramColors+xml"/>
  <Override PartName="/word/diagrams/drawing57.xml" ContentType="application/vnd.ms-office.drawingml.diagramDrawing+xml"/>
  <Override PartName="/word/diagrams/data58.xml" ContentType="application/vnd.openxmlformats-officedocument.drawingml.diagramData+xml"/>
  <Override PartName="/word/diagrams/layout58.xml" ContentType="application/vnd.openxmlformats-officedocument.drawingml.diagramLayout+xml"/>
  <Override PartName="/word/diagrams/quickStyle58.xml" ContentType="application/vnd.openxmlformats-officedocument.drawingml.diagramStyle+xml"/>
  <Override PartName="/word/diagrams/colors58.xml" ContentType="application/vnd.openxmlformats-officedocument.drawingml.diagramColors+xml"/>
  <Override PartName="/word/diagrams/drawing58.xml" ContentType="application/vnd.ms-office.drawingml.diagramDrawing+xml"/>
  <Override PartName="/word/diagrams/data59.xml" ContentType="application/vnd.openxmlformats-officedocument.drawingml.diagramData+xml"/>
  <Override PartName="/word/diagrams/layout59.xml" ContentType="application/vnd.openxmlformats-officedocument.drawingml.diagramLayout+xml"/>
  <Override PartName="/word/diagrams/quickStyle59.xml" ContentType="application/vnd.openxmlformats-officedocument.drawingml.diagramStyle+xml"/>
  <Override PartName="/word/diagrams/colors59.xml" ContentType="application/vnd.openxmlformats-officedocument.drawingml.diagramColors+xml"/>
  <Override PartName="/word/diagrams/drawing59.xml" ContentType="application/vnd.ms-office.drawingml.diagramDrawing+xml"/>
  <Override PartName="/word/diagrams/data60.xml" ContentType="application/vnd.openxmlformats-officedocument.drawingml.diagramData+xml"/>
  <Override PartName="/word/diagrams/layout60.xml" ContentType="application/vnd.openxmlformats-officedocument.drawingml.diagramLayout+xml"/>
  <Override PartName="/word/diagrams/quickStyle60.xml" ContentType="application/vnd.openxmlformats-officedocument.drawingml.diagramStyle+xml"/>
  <Override PartName="/word/diagrams/colors60.xml" ContentType="application/vnd.openxmlformats-officedocument.drawingml.diagramColors+xml"/>
  <Override PartName="/word/diagrams/drawing60.xml" ContentType="application/vnd.ms-office.drawingml.diagramDrawing+xml"/>
  <Override PartName="/word/diagrams/data61.xml" ContentType="application/vnd.openxmlformats-officedocument.drawingml.diagramData+xml"/>
  <Override PartName="/word/diagrams/layout61.xml" ContentType="application/vnd.openxmlformats-officedocument.drawingml.diagramLayout+xml"/>
  <Override PartName="/word/diagrams/quickStyle61.xml" ContentType="application/vnd.openxmlformats-officedocument.drawingml.diagramStyle+xml"/>
  <Override PartName="/word/diagrams/colors61.xml" ContentType="application/vnd.openxmlformats-officedocument.drawingml.diagramColors+xml"/>
  <Override PartName="/word/diagrams/drawing61.xml" ContentType="application/vnd.ms-office.drawingml.diagramDrawing+xml"/>
  <Override PartName="/word/diagrams/data62.xml" ContentType="application/vnd.openxmlformats-officedocument.drawingml.diagramData+xml"/>
  <Override PartName="/word/diagrams/layout62.xml" ContentType="application/vnd.openxmlformats-officedocument.drawingml.diagramLayout+xml"/>
  <Override PartName="/word/diagrams/quickStyle62.xml" ContentType="application/vnd.openxmlformats-officedocument.drawingml.diagramStyle+xml"/>
  <Override PartName="/word/diagrams/colors62.xml" ContentType="application/vnd.openxmlformats-officedocument.drawingml.diagramColors+xml"/>
  <Override PartName="/word/diagrams/drawing62.xml" ContentType="application/vnd.ms-office.drawingml.diagramDrawing+xml"/>
  <Override PartName="/word/diagrams/data63.xml" ContentType="application/vnd.openxmlformats-officedocument.drawingml.diagramData+xml"/>
  <Override PartName="/word/diagrams/layout63.xml" ContentType="application/vnd.openxmlformats-officedocument.drawingml.diagramLayout+xml"/>
  <Override PartName="/word/diagrams/quickStyle63.xml" ContentType="application/vnd.openxmlformats-officedocument.drawingml.diagramStyle+xml"/>
  <Override PartName="/word/diagrams/colors63.xml" ContentType="application/vnd.openxmlformats-officedocument.drawingml.diagramColors+xml"/>
  <Override PartName="/word/diagrams/drawing63.xml" ContentType="application/vnd.ms-office.drawingml.diagramDrawing+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16EA210F" w14:textId="254B7474" w:rsidR="003434A2" w:rsidRPr="00345AB3" w:rsidRDefault="003434A2" w:rsidP="003434A2">
      <w:pPr>
        <w:pStyle w:val="BodyText"/>
        <w:rPr>
          <w:rFonts w:cs="Poppins"/>
        </w:rPr>
      </w:pPr>
    </w:p>
    <w:sdt>
      <w:sdtPr>
        <w:rPr>
          <w:rFonts w:ascii="Poppins" w:hAnsi="Poppins" w:cs="Poppins"/>
        </w:rPr>
        <w:id w:val="1044098644"/>
        <w:docPartObj>
          <w:docPartGallery w:val="Cover Pages"/>
          <w:docPartUnique/>
        </w:docPartObj>
      </w:sdtPr>
      <w:sdtEndPr>
        <w:rPr>
          <w:sz w:val="22"/>
          <w:szCs w:val="22"/>
        </w:rPr>
      </w:sdtEndPr>
      <w:sdtContent>
        <w:p w14:paraId="2AF660C8" w14:textId="39E164F0" w:rsidR="00A73742" w:rsidRPr="00345AB3" w:rsidRDefault="00A73742">
          <w:pPr>
            <w:rPr>
              <w:rFonts w:ascii="Poppins" w:hAnsi="Poppins" w:cs="Poppins"/>
            </w:rPr>
          </w:pPr>
        </w:p>
        <w:p w14:paraId="1AD798D6" w14:textId="34F5C13A" w:rsidR="00A73742" w:rsidRPr="00345AB3" w:rsidRDefault="00F019D0" w:rsidP="00A73742">
          <w:pPr>
            <w:rPr>
              <w:rFonts w:ascii="Poppins" w:hAnsi="Poppins" w:cs="Poppins"/>
              <w:color w:val="000000"/>
              <w:kern w:val="0"/>
              <w:sz w:val="22"/>
              <w:szCs w:val="22"/>
              <w:lang w:val="en-US"/>
            </w:rPr>
          </w:pPr>
          <w:r w:rsidRPr="00345AB3">
            <w:rPr>
              <w:rFonts w:ascii="Poppins" w:hAnsi="Poppins" w:cs="Poppins"/>
              <w:noProof/>
              <w:sz w:val="22"/>
              <w:szCs w:val="22"/>
            </w:rPr>
            <mc:AlternateContent>
              <mc:Choice Requires="wps">
                <w:drawing>
                  <wp:anchor distT="0" distB="0" distL="114300" distR="114300" simplePos="0" relativeHeight="251658241" behindDoc="0" locked="0" layoutInCell="1" allowOverlap="1" wp14:anchorId="2E39AC51" wp14:editId="6D79F452">
                    <wp:simplePos x="0" y="0"/>
                    <wp:positionH relativeFrom="page">
                      <wp:posOffset>895350</wp:posOffset>
                    </wp:positionH>
                    <wp:positionV relativeFrom="page">
                      <wp:posOffset>1033780</wp:posOffset>
                    </wp:positionV>
                    <wp:extent cx="5777865" cy="1352550"/>
                    <wp:effectExtent l="0" t="0" r="0" b="0"/>
                    <wp:wrapNone/>
                    <wp:docPr id="80687361" name="Text Box 5"/>
                    <wp:cNvGraphicFramePr/>
                    <a:graphic xmlns:a="http://schemas.openxmlformats.org/drawingml/2006/main">
                      <a:graphicData uri="http://schemas.microsoft.com/office/word/2010/wordprocessingShape">
                        <wps:wsp>
                          <wps:cNvSpPr txBox="1"/>
                          <wps:spPr>
                            <a:xfrm>
                              <a:off x="0" y="0"/>
                              <a:ext cx="5777865" cy="1352550"/>
                            </a:xfrm>
                            <a:prstGeom prst="rect">
                              <a:avLst/>
                            </a:prstGeom>
                            <a:noFill/>
                            <a:ln w="6350">
                              <a:noFill/>
                            </a:ln>
                          </wps:spPr>
                          <wps:txbx>
                            <w:txbxContent>
                              <w:p w14:paraId="3D11DA3E" w14:textId="5ADAE57B" w:rsidR="0006294E" w:rsidRPr="004575E1" w:rsidRDefault="004575E1" w:rsidP="0006294E">
                                <w:pPr>
                                  <w:spacing w:line="168" w:lineRule="auto"/>
                                  <w:rPr>
                                    <w:rFonts w:ascii="Poppins SemiBold" w:hAnsi="Poppins SemiBold" w:cs="Poppins SemiBold"/>
                                    <w:b/>
                                    <w:bCs/>
                                    <w:color w:val="F7BE25"/>
                                    <w:sz w:val="96"/>
                                    <w:szCs w:val="96"/>
                                  </w:rPr>
                                </w:pPr>
                                <w:r>
                                  <w:rPr>
                                    <w:rFonts w:ascii="Poppins SemiBold" w:hAnsi="Poppins SemiBold" w:cs="Poppins SemiBold"/>
                                    <w:b/>
                                    <w:bCs/>
                                    <w:color w:val="F7BE25"/>
                                    <w:sz w:val="96"/>
                                    <w:szCs w:val="96"/>
                                  </w:rPr>
                                  <w:t>New Faculty Handbook</w:t>
                                </w:r>
                              </w:p>
                              <w:p w14:paraId="50AF658C" w14:textId="77777777" w:rsidR="0006294E" w:rsidRPr="00911999" w:rsidRDefault="0006294E" w:rsidP="0006294E">
                                <w:pPr>
                                  <w:spacing w:line="168" w:lineRule="auto"/>
                                  <w:rPr>
                                    <w:rFonts w:ascii="Poppins SemiBold" w:hAnsi="Poppins SemiBold" w:cs="Poppins SemiBold"/>
                                    <w:b/>
                                    <w:bCs/>
                                    <w:color w:val="F7BE25"/>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E39AC51" id="_x0000_t202" coordsize="21600,21600" o:spt="202" path="m,l,21600r21600,l21600,xe">
                    <v:stroke joinstyle="miter"/>
                    <v:path gradientshapeok="t" o:connecttype="rect"/>
                  </v:shapetype>
                  <v:shape id="Text Box 5" o:spid="_x0000_s1026" type="#_x0000_t202" style="position:absolute;margin-left:70.5pt;margin-top:81.4pt;width:454.95pt;height:106.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dCT51GAIAAC0EAAAOAAAAZHJzL2Uyb0RvYy54bWysU11v2yAUfZ+0/4B4b5ykcdJZcaqsVaZJ&#13;&#10;UVspnfpMMMSWMJcBiZ39+l2w87FuT1Nf4MK93I9zDvP7tlbkIKyrQOd0NBhSIjSHotK7nP54Xd3c&#13;&#10;UeI80wVToEVOj8LR+8XnT/PGZGIMJahCWIJJtMsak9PSe5MlieOlqJkbgBEanRJszTwe7S4pLGsw&#13;&#10;e62S8XA4TRqwhbHAhXN4+9g56SLml1Jw/yylE56onGJvPq42rtuwJos5y3aWmbLifRvsP7qoWaWx&#13;&#10;6DnVI/OM7G31V6q64hYcSD/gUCcgZcVFnAGnGQ3fTbMpmRFxFgTHmTNM7uPS8qfDxrxY4tuv0CKB&#13;&#10;AZDGuMzhZZinlbYOO3ZK0I8QHs+widYTjpfpbDa7m6aUcPSNbtNxmkZgk8tzY53/JqAmwcipRV4i&#13;&#10;XOywdh5LYugpJFTTsKqUitwoTZqcTm8x5R8efKE0Prw0Gyzfbtt+gi0URxzMQse5M3xVYfE1c/6F&#13;&#10;WSQZZ0Hh+mdcpAIsAr1FSQn217/uQzxij15KGhRNTt3PPbOCEvVdIytfRpNJUFk8TNLZGA/22rO9&#13;&#10;9uh9/QCoyxF+EcOjGeK9OpnSQv2G+l6GquhimmPtnPqT+eA7KeP/4GK5jEGoK8P8Wm8MD6kDaAHa&#13;&#10;1/aNWdPj75G6JzjJi2XvaOhiO7iXew+yihwFgDtUe9xRk5G6/v8E0V+fY9Tlly9+AwAA//8DAFBL&#13;&#10;AwQUAAYACAAAACEAw3pxRecAAAARAQAADwAAAGRycy9kb3ducmV2LnhtbEyPT0/DMAzF70h8h8hI&#13;&#10;3FiyQkfpmk5T0YSExmF/LruljddWNElpsq3w6fFOcLH8ZPv5/bLFaDp2xsG3zkqYTgQwtJXTra0l&#13;&#10;7HerhwSYD8pq1TmLEr7RwyK/vclUqt3FbvC8DTUjE+tTJaEJoU8591WDRvmJ69HS7OgGowLJoeZ6&#13;&#10;UBcyNx2PhJhxo1pLHxrVY9Fg9bk9GQnvxepDbcrIJD9d8bY+Lvuv/SGW8v5ufJ1TWc6BBRzD3wVc&#13;&#10;GSg/5BSsdCerPetIP00JKFAziwjkuiFi8QKslPD4HCfA84z/J8l/AQAA//8DAFBLAQItABQABgAI&#13;&#10;AAAAIQC2gziS/gAAAOEBAAATAAAAAAAAAAAAAAAAAAAAAABbQ29udGVudF9UeXBlc10ueG1sUEsB&#13;&#10;Ai0AFAAGAAgAAAAhADj9If/WAAAAlAEAAAsAAAAAAAAAAAAAAAAALwEAAF9yZWxzLy5yZWxzUEsB&#13;&#10;Ai0AFAAGAAgAAAAhAF0JPnUYAgAALQQAAA4AAAAAAAAAAAAAAAAALgIAAGRycy9lMm9Eb2MueG1s&#13;&#10;UEsBAi0AFAAGAAgAAAAhAMN6cUXnAAAAEQEAAA8AAAAAAAAAAAAAAAAAcgQAAGRycy9kb3ducmV2&#13;&#10;LnhtbFBLBQYAAAAABAAEAPMAAACGBQAAAAA=&#13;&#10;" filled="f" stroked="f" strokeweight=".5pt">
                    <v:textbox>
                      <w:txbxContent>
                        <w:p w14:paraId="3D11DA3E" w14:textId="5ADAE57B" w:rsidR="0006294E" w:rsidRPr="004575E1" w:rsidRDefault="004575E1" w:rsidP="0006294E">
                          <w:pPr>
                            <w:spacing w:line="168" w:lineRule="auto"/>
                            <w:rPr>
                              <w:rFonts w:ascii="Poppins SemiBold" w:hAnsi="Poppins SemiBold" w:cs="Poppins SemiBold"/>
                              <w:b/>
                              <w:bCs/>
                              <w:color w:val="F7BE25"/>
                              <w:sz w:val="96"/>
                              <w:szCs w:val="96"/>
                            </w:rPr>
                          </w:pPr>
                          <w:r>
                            <w:rPr>
                              <w:rFonts w:ascii="Poppins SemiBold" w:hAnsi="Poppins SemiBold" w:cs="Poppins SemiBold"/>
                              <w:b/>
                              <w:bCs/>
                              <w:color w:val="F7BE25"/>
                              <w:sz w:val="96"/>
                              <w:szCs w:val="96"/>
                            </w:rPr>
                            <w:t>New Faculty Handbook</w:t>
                          </w:r>
                        </w:p>
                        <w:p w14:paraId="50AF658C" w14:textId="77777777" w:rsidR="0006294E" w:rsidRPr="00911999" w:rsidRDefault="0006294E" w:rsidP="0006294E">
                          <w:pPr>
                            <w:spacing w:line="168" w:lineRule="auto"/>
                            <w:rPr>
                              <w:rFonts w:ascii="Poppins SemiBold" w:hAnsi="Poppins SemiBold" w:cs="Poppins SemiBold"/>
                              <w:b/>
                              <w:bCs/>
                              <w:color w:val="F7BE25"/>
                            </w:rPr>
                          </w:pPr>
                        </w:p>
                      </w:txbxContent>
                    </v:textbox>
                    <w10:wrap anchorx="page" anchory="page"/>
                  </v:shape>
                </w:pict>
              </mc:Fallback>
            </mc:AlternateContent>
          </w:r>
          <w:r w:rsidRPr="00345AB3">
            <w:rPr>
              <w:rFonts w:ascii="Poppins" w:hAnsi="Poppins" w:cs="Poppins"/>
              <w:noProof/>
              <w:sz w:val="22"/>
              <w:szCs w:val="22"/>
            </w:rPr>
            <mc:AlternateContent>
              <mc:Choice Requires="wps">
                <w:drawing>
                  <wp:anchor distT="0" distB="0" distL="114300" distR="114300" simplePos="0" relativeHeight="251723787" behindDoc="0" locked="0" layoutInCell="1" allowOverlap="1" wp14:anchorId="28E2AD37" wp14:editId="0E0FAE77">
                    <wp:simplePos x="0" y="0"/>
                    <wp:positionH relativeFrom="page">
                      <wp:posOffset>946785</wp:posOffset>
                    </wp:positionH>
                    <wp:positionV relativeFrom="page">
                      <wp:posOffset>2384803</wp:posOffset>
                    </wp:positionV>
                    <wp:extent cx="5778000" cy="1352550"/>
                    <wp:effectExtent l="0" t="0" r="0" b="0"/>
                    <wp:wrapNone/>
                    <wp:docPr id="1512078285" name="Text Box 5"/>
                    <wp:cNvGraphicFramePr/>
                    <a:graphic xmlns:a="http://schemas.openxmlformats.org/drawingml/2006/main">
                      <a:graphicData uri="http://schemas.microsoft.com/office/word/2010/wordprocessingShape">
                        <wps:wsp>
                          <wps:cNvSpPr txBox="1"/>
                          <wps:spPr>
                            <a:xfrm>
                              <a:off x="0" y="0"/>
                              <a:ext cx="5778000" cy="1352550"/>
                            </a:xfrm>
                            <a:prstGeom prst="rect">
                              <a:avLst/>
                            </a:prstGeom>
                            <a:noFill/>
                            <a:ln w="6350">
                              <a:noFill/>
                            </a:ln>
                          </wps:spPr>
                          <wps:txbx>
                            <w:txbxContent>
                              <w:p w14:paraId="3396AFC5" w14:textId="432CAB3A" w:rsidR="00C713DE" w:rsidRPr="00C713DE" w:rsidRDefault="00C713DE" w:rsidP="00C713DE">
                                <w:pPr>
                                  <w:spacing w:line="168" w:lineRule="auto"/>
                                  <w:rPr>
                                    <w:rFonts w:ascii="Poppins" w:hAnsi="Poppins" w:cs="Poppins"/>
                                    <w:color w:val="FFFFFF" w:themeColor="background1"/>
                                    <w:sz w:val="14"/>
                                    <w:szCs w:val="14"/>
                                  </w:rPr>
                                </w:pPr>
                                <w:r w:rsidRPr="00C713DE">
                                  <w:rPr>
                                    <w:rFonts w:ascii="Poppins" w:hAnsi="Poppins" w:cs="Poppins"/>
                                    <w:color w:val="FFFFFF" w:themeColor="background1"/>
                                    <w:sz w:val="44"/>
                                    <w:szCs w:val="44"/>
                                  </w:rPr>
                                  <w:t xml:space="preserve">Your </w:t>
                                </w:r>
                                <w:r w:rsidR="00E328CD">
                                  <w:rPr>
                                    <w:rFonts w:ascii="Poppins" w:hAnsi="Poppins" w:cs="Poppins"/>
                                    <w:color w:val="FFFFFF" w:themeColor="background1"/>
                                    <w:sz w:val="44"/>
                                    <w:szCs w:val="44"/>
                                  </w:rPr>
                                  <w:t>j</w:t>
                                </w:r>
                                <w:r w:rsidRPr="00C713DE">
                                  <w:rPr>
                                    <w:rFonts w:ascii="Poppins" w:hAnsi="Poppins" w:cs="Poppins"/>
                                    <w:color w:val="FFFFFF" w:themeColor="background1"/>
                                    <w:sz w:val="44"/>
                                    <w:szCs w:val="44"/>
                                  </w:rPr>
                                  <w:t xml:space="preserve">ourney as a Cambrian </w:t>
                                </w:r>
                                <w:r w:rsidR="00E328CD">
                                  <w:rPr>
                                    <w:rFonts w:ascii="Poppins" w:hAnsi="Poppins" w:cs="Poppins"/>
                                    <w:color w:val="FFFFFF" w:themeColor="background1"/>
                                    <w:sz w:val="44"/>
                                    <w:szCs w:val="44"/>
                                  </w:rPr>
                                  <w:t>e</w:t>
                                </w:r>
                                <w:r w:rsidRPr="00C713DE">
                                  <w:rPr>
                                    <w:rFonts w:ascii="Poppins" w:hAnsi="Poppins" w:cs="Poppins"/>
                                    <w:color w:val="FFFFFF" w:themeColor="background1"/>
                                    <w:sz w:val="44"/>
                                    <w:szCs w:val="44"/>
                                  </w:rPr>
                                  <w:t>ducator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8E2AD37" id="_x0000_s1027" type="#_x0000_t202" style="position:absolute;margin-left:74.55pt;margin-top:187.8pt;width:454.95pt;height:106.5pt;z-index:25172378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1ImSmGQIAADQEAAAOAAAAZHJzL2Uyb0RvYy54bWysU01vGyEQvVfqf0Dc6107dpyuvI7cRK4q&#13;&#10;WUkkp8oZs+BFYhkK2Lvur+/A+qtpT1UvMDDDfLz3mN13jSZ74bwCU9LhIKdEGA6VMtuSfn9dfrqj&#13;&#10;xAdmKqbBiJIehKf3848fZq0txAhq0JVwBJMYX7S2pHUItsgyz2vRMD8AKww6JbiGBTy6bVY51mL2&#13;&#10;RmejPL/NWnCVdcCF93j72DvpPOWXUvDwLKUXgeiSYm8hrS6tm7hm8xkrto7ZWvFjG+wfumiYMlj0&#13;&#10;nOqRBUZ2Tv2RqlHcgQcZBhyaDKRUXKQZcJph/m6adc2sSLMgON6eYfL/Ly1/2q/tiyOh+wIdEhgB&#13;&#10;aa0vPF7GeTrpmrhjpwT9COHhDJvoAuF4OZlO7/IcXRx9w5vJaDJJwGaX59b58FVAQ6JRUoe8JLjY&#13;&#10;fuUDlsTQU0isZmCptE7caEPakt7eYMrfPPhCG3x4aTZaodt0RFVXg2ygOuB8DnrqveVLhT2smA8v&#13;&#10;zCHX2DfqNzzjIjVgLThalNTgfv7tPsYjBeilpEXtlNT/2DEnKNHfDJLzeTgeR7Glw3gyHeHBXXs2&#13;&#10;1x6zax4A5TnEn2J5MmN80CdTOmjeUOaLWBVdzHCsXdJwMh9Cr2j8JlwsFikI5WVZWJm15TF1xC4i&#13;&#10;/Nq9MWePNARk8AlOKmPFOzb62B71xS6AVImqiHOP6hF+lGZi8PiNovavzynq8tnnvwAAAP//AwBQ&#13;&#10;SwMEFAAGAAgAAAAhAOOmmn3oAAAAEQEAAA8AAABkcnMvZG93bnJldi54bWxMj8FOwzAQRO+V+Adr&#13;&#10;kbi1TgsJaRqnqoIqJASHll64ObGbRNjrELtt4OvZnuCy0mhnZ+fl69EadtaD7xwKmM8iYBprpzps&#13;&#10;BBzet9MUmA8SlTQOtYBv7WFd3ExymSl3wZ0+70PDKAR9JgW0IfQZ575utZV+5nqNtDu6wcpAcmi4&#13;&#10;GuSFwq3hiyhKuJUd0odW9rpsdf25P1kBL+X2Te6qhU1/TPn8etz0X4ePWIi72/FpRWOzAhb0GP4u&#13;&#10;4MpA/aGgYpU7ofLMkH5Yzskq4P4xToBdHVG8JMZKQJymCfAi5/9Jil8AAAD//wMAUEsBAi0AFAAG&#13;&#10;AAgAAAAhALaDOJL+AAAA4QEAABMAAAAAAAAAAAAAAAAAAAAAAFtDb250ZW50X1R5cGVzXS54bWxQ&#13;&#10;SwECLQAUAAYACAAAACEAOP0h/9YAAACUAQAACwAAAAAAAAAAAAAAAAAvAQAAX3JlbHMvLnJlbHNQ&#13;&#10;SwECLQAUAAYACAAAACEA9SJkphkCAAA0BAAADgAAAAAAAAAAAAAAAAAuAgAAZHJzL2Uyb0RvYy54&#13;&#10;bWxQSwECLQAUAAYACAAAACEA46aafegAAAARAQAADwAAAAAAAAAAAAAAAABzBAAAZHJzL2Rvd25y&#13;&#10;ZXYueG1sUEsFBgAAAAAEAAQA8wAAAIgFAAAAAA==&#13;&#10;" filled="f" stroked="f" strokeweight=".5pt">
                    <v:textbox>
                      <w:txbxContent>
                        <w:p w14:paraId="3396AFC5" w14:textId="432CAB3A" w:rsidR="00C713DE" w:rsidRPr="00C713DE" w:rsidRDefault="00C713DE" w:rsidP="00C713DE">
                          <w:pPr>
                            <w:spacing w:line="168" w:lineRule="auto"/>
                            <w:rPr>
                              <w:rFonts w:ascii="Poppins" w:hAnsi="Poppins" w:cs="Poppins"/>
                              <w:color w:val="FFFFFF" w:themeColor="background1"/>
                              <w:sz w:val="14"/>
                              <w:szCs w:val="14"/>
                            </w:rPr>
                          </w:pPr>
                          <w:r w:rsidRPr="00C713DE">
                            <w:rPr>
                              <w:rFonts w:ascii="Poppins" w:hAnsi="Poppins" w:cs="Poppins"/>
                              <w:color w:val="FFFFFF" w:themeColor="background1"/>
                              <w:sz w:val="44"/>
                              <w:szCs w:val="44"/>
                            </w:rPr>
                            <w:t xml:space="preserve">Your </w:t>
                          </w:r>
                          <w:r w:rsidR="00E328CD">
                            <w:rPr>
                              <w:rFonts w:ascii="Poppins" w:hAnsi="Poppins" w:cs="Poppins"/>
                              <w:color w:val="FFFFFF" w:themeColor="background1"/>
                              <w:sz w:val="44"/>
                              <w:szCs w:val="44"/>
                            </w:rPr>
                            <w:t>j</w:t>
                          </w:r>
                          <w:r w:rsidRPr="00C713DE">
                            <w:rPr>
                              <w:rFonts w:ascii="Poppins" w:hAnsi="Poppins" w:cs="Poppins"/>
                              <w:color w:val="FFFFFF" w:themeColor="background1"/>
                              <w:sz w:val="44"/>
                              <w:szCs w:val="44"/>
                            </w:rPr>
                            <w:t xml:space="preserve">ourney as a Cambrian </w:t>
                          </w:r>
                          <w:r w:rsidR="00E328CD">
                            <w:rPr>
                              <w:rFonts w:ascii="Poppins" w:hAnsi="Poppins" w:cs="Poppins"/>
                              <w:color w:val="FFFFFF" w:themeColor="background1"/>
                              <w:sz w:val="44"/>
                              <w:szCs w:val="44"/>
                            </w:rPr>
                            <w:t>e</w:t>
                          </w:r>
                          <w:r w:rsidRPr="00C713DE">
                            <w:rPr>
                              <w:rFonts w:ascii="Poppins" w:hAnsi="Poppins" w:cs="Poppins"/>
                              <w:color w:val="FFFFFF" w:themeColor="background1"/>
                              <w:sz w:val="44"/>
                              <w:szCs w:val="44"/>
                            </w:rPr>
                            <w:t>ducator</w:t>
                          </w:r>
                        </w:p>
                      </w:txbxContent>
                    </v:textbox>
                    <w10:wrap anchorx="page" anchory="page"/>
                  </v:shape>
                </w:pict>
              </mc:Fallback>
            </mc:AlternateContent>
          </w:r>
          <w:r w:rsidR="00A73742" w:rsidRPr="00345AB3">
            <w:rPr>
              <w:rFonts w:ascii="Poppins" w:hAnsi="Poppins" w:cs="Poppins"/>
              <w:sz w:val="22"/>
              <w:szCs w:val="22"/>
            </w:rPr>
            <w:br w:type="page"/>
          </w:r>
          <w:r w:rsidR="00A73742" w:rsidRPr="00345AB3">
            <w:rPr>
              <w:rFonts w:ascii="Poppins" w:hAnsi="Poppins" w:cs="Poppins"/>
              <w:noProof/>
            </w:rPr>
            <w:drawing>
              <wp:anchor distT="0" distB="0" distL="114300" distR="114300" simplePos="0" relativeHeight="251658240" behindDoc="1" locked="1" layoutInCell="1" allowOverlap="1" wp14:anchorId="3CCC0047" wp14:editId="540197B8">
                <wp:simplePos x="0" y="0"/>
                <wp:positionH relativeFrom="page">
                  <wp:posOffset>0</wp:posOffset>
                </wp:positionH>
                <wp:positionV relativeFrom="page">
                  <wp:posOffset>0</wp:posOffset>
                </wp:positionV>
                <wp:extent cx="7772400" cy="10058400"/>
                <wp:effectExtent l="0" t="0" r="0" b="0"/>
                <wp:wrapNone/>
                <wp:docPr id="90924945" name="Picture 9092494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924945" name="Picture 90924945">
                          <a:extLst>
                            <a:ext uri="{C183D7F6-B498-43B3-948B-1728B52AA6E4}">
                              <adec:decorative xmlns:adec="http://schemas.microsoft.com/office/drawing/2017/decorative" val="1"/>
                            </a:ext>
                          </a:extLst>
                        </pic:cNvPr>
                        <pic:cNvPicPr/>
                      </pic:nvPicPr>
                      <pic:blipFill>
                        <a:blip r:embed="rId11" cstate="print">
                          <a:extLst>
                            <a:ext uri="{28A0092B-C50C-407E-A947-70E740481C1C}">
                              <a14:useLocalDpi xmlns:a14="http://schemas.microsoft.com/office/drawing/2010/main" val="0"/>
                            </a:ext>
                          </a:extLst>
                        </a:blip>
                        <a:stretch>
                          <a:fillRect/>
                        </a:stretch>
                      </pic:blipFill>
                      <pic:spPr>
                        <a:xfrm>
                          <a:off x="0" y="0"/>
                          <a:ext cx="7772400" cy="10058400"/>
                        </a:xfrm>
                        <a:prstGeom prst="rect">
                          <a:avLst/>
                        </a:prstGeom>
                      </pic:spPr>
                    </pic:pic>
                  </a:graphicData>
                </a:graphic>
              </wp:anchor>
            </w:drawing>
          </w:r>
        </w:p>
      </w:sdtContent>
    </w:sdt>
    <w:sdt>
      <w:sdtPr>
        <w:rPr>
          <w:rFonts w:ascii="Poppins" w:hAnsi="Poppins" w:cs="Poppins"/>
          <w:b w:val="0"/>
          <w:bCs w:val="0"/>
          <w:color w:val="auto"/>
          <w:spacing w:val="0"/>
          <w:kern w:val="2"/>
          <w:sz w:val="24"/>
          <w:szCs w:val="24"/>
          <w:lang w:val="en-CA"/>
        </w:rPr>
        <w:id w:val="-833373912"/>
        <w:docPartObj>
          <w:docPartGallery w:val="Table of Contents"/>
          <w:docPartUnique/>
        </w:docPartObj>
      </w:sdtPr>
      <w:sdtEndPr>
        <w:rPr>
          <w:noProof/>
        </w:rPr>
      </w:sdtEndPr>
      <w:sdtContent>
        <w:p w14:paraId="227B465A" w14:textId="4FBB7FFF" w:rsidR="004575E1" w:rsidRPr="00345AB3" w:rsidRDefault="004575E1" w:rsidP="00E43B52">
          <w:pPr>
            <w:pStyle w:val="TOCHeading"/>
            <w:rPr>
              <w:rFonts w:ascii="Poppins" w:hAnsi="Poppins" w:cs="Poppins"/>
            </w:rPr>
          </w:pPr>
          <w:r w:rsidRPr="00345AB3">
            <w:rPr>
              <w:rFonts w:ascii="Poppins" w:hAnsi="Poppins" w:cs="Poppins"/>
            </w:rPr>
            <w:t>Table of Contents</w:t>
          </w:r>
        </w:p>
        <w:p w14:paraId="226592F7" w14:textId="6F8E61B7" w:rsidR="002A3998" w:rsidRPr="00345AB3" w:rsidRDefault="00411E4B" w:rsidP="00345AB3">
          <w:pPr>
            <w:pStyle w:val="TOC2"/>
            <w:rPr>
              <w:rFonts w:eastAsiaTheme="minorEastAsia"/>
            </w:rPr>
          </w:pPr>
          <w:r w:rsidRPr="00345AB3">
            <w:fldChar w:fldCharType="begin"/>
          </w:r>
          <w:r w:rsidRPr="00345AB3">
            <w:instrText xml:space="preserve"> TOC \o "1-2" \h \z \u </w:instrText>
          </w:r>
          <w:r w:rsidRPr="00345AB3">
            <w:fldChar w:fldCharType="separate"/>
          </w:r>
          <w:hyperlink w:anchor="_Toc239181274" w:history="1">
            <w:r w:rsidR="002A3998" w:rsidRPr="00345AB3">
              <w:rPr>
                <w:rStyle w:val="Hyperlink"/>
              </w:rPr>
              <w:t>Land acknowledgement</w:t>
            </w:r>
            <w:r w:rsidR="002A3998" w:rsidRPr="00345AB3">
              <w:rPr>
                <w:webHidden/>
              </w:rPr>
              <w:tab/>
            </w:r>
            <w:r w:rsidR="002A3998" w:rsidRPr="00345AB3">
              <w:rPr>
                <w:webHidden/>
              </w:rPr>
              <w:fldChar w:fldCharType="begin"/>
            </w:r>
            <w:r w:rsidR="002A3998" w:rsidRPr="00345AB3">
              <w:rPr>
                <w:webHidden/>
              </w:rPr>
              <w:instrText xml:space="preserve"> PAGEREF _Toc239181274 \h </w:instrText>
            </w:r>
            <w:r w:rsidR="002A3998" w:rsidRPr="00345AB3">
              <w:rPr>
                <w:webHidden/>
              </w:rPr>
            </w:r>
            <w:r w:rsidR="002A3998" w:rsidRPr="00345AB3">
              <w:rPr>
                <w:webHidden/>
              </w:rPr>
              <w:fldChar w:fldCharType="separate"/>
            </w:r>
            <w:r w:rsidR="002F770A" w:rsidRPr="00345AB3">
              <w:rPr>
                <w:webHidden/>
              </w:rPr>
              <w:t>4</w:t>
            </w:r>
            <w:r w:rsidR="002A3998" w:rsidRPr="00345AB3">
              <w:rPr>
                <w:webHidden/>
              </w:rPr>
              <w:fldChar w:fldCharType="end"/>
            </w:r>
          </w:hyperlink>
        </w:p>
        <w:p w14:paraId="2DC3C268" w14:textId="4005C4D0" w:rsidR="002A3998" w:rsidRPr="00345AB3" w:rsidRDefault="002A3998" w:rsidP="00345AB3">
          <w:pPr>
            <w:pStyle w:val="TOC2"/>
            <w:rPr>
              <w:rFonts w:eastAsiaTheme="minorEastAsia"/>
            </w:rPr>
          </w:pPr>
          <w:hyperlink w:anchor="_Toc239181275" w:history="1">
            <w:r w:rsidRPr="00345AB3">
              <w:rPr>
                <w:rStyle w:val="Hyperlink"/>
              </w:rPr>
              <w:t>A welcome from our President</w:t>
            </w:r>
            <w:r w:rsidRPr="00345AB3">
              <w:rPr>
                <w:webHidden/>
              </w:rPr>
              <w:tab/>
            </w:r>
            <w:r w:rsidRPr="00345AB3">
              <w:rPr>
                <w:webHidden/>
              </w:rPr>
              <w:fldChar w:fldCharType="begin"/>
            </w:r>
            <w:r w:rsidRPr="00345AB3">
              <w:rPr>
                <w:webHidden/>
              </w:rPr>
              <w:instrText xml:space="preserve"> PAGEREF _Toc239181275 \h </w:instrText>
            </w:r>
            <w:r w:rsidRPr="00345AB3">
              <w:rPr>
                <w:webHidden/>
              </w:rPr>
            </w:r>
            <w:r w:rsidRPr="00345AB3">
              <w:rPr>
                <w:webHidden/>
              </w:rPr>
              <w:fldChar w:fldCharType="separate"/>
            </w:r>
            <w:r w:rsidR="002F770A" w:rsidRPr="00345AB3">
              <w:rPr>
                <w:webHidden/>
              </w:rPr>
              <w:t>5</w:t>
            </w:r>
            <w:r w:rsidRPr="00345AB3">
              <w:rPr>
                <w:webHidden/>
              </w:rPr>
              <w:fldChar w:fldCharType="end"/>
            </w:r>
          </w:hyperlink>
        </w:p>
        <w:p w14:paraId="4A05DDDB" w14:textId="72167087" w:rsidR="002A3998" w:rsidRPr="00345AB3" w:rsidRDefault="002A3998" w:rsidP="00345AB3">
          <w:pPr>
            <w:pStyle w:val="TOC2"/>
            <w:rPr>
              <w:rFonts w:eastAsiaTheme="minorEastAsia"/>
            </w:rPr>
          </w:pPr>
          <w:hyperlink w:anchor="_Toc239181276" w:history="1">
            <w:r w:rsidRPr="00345AB3">
              <w:rPr>
                <w:rStyle w:val="Hyperlink"/>
              </w:rPr>
              <w:t>Welcome from our Vice President, Academic</w:t>
            </w:r>
            <w:r w:rsidRPr="00345AB3">
              <w:rPr>
                <w:webHidden/>
              </w:rPr>
              <w:tab/>
            </w:r>
            <w:r w:rsidRPr="00345AB3">
              <w:rPr>
                <w:webHidden/>
              </w:rPr>
              <w:fldChar w:fldCharType="begin"/>
            </w:r>
            <w:r w:rsidRPr="00345AB3">
              <w:rPr>
                <w:webHidden/>
              </w:rPr>
              <w:instrText xml:space="preserve"> PAGEREF _Toc239181276 \h </w:instrText>
            </w:r>
            <w:r w:rsidRPr="00345AB3">
              <w:rPr>
                <w:webHidden/>
              </w:rPr>
            </w:r>
            <w:r w:rsidRPr="00345AB3">
              <w:rPr>
                <w:webHidden/>
              </w:rPr>
              <w:fldChar w:fldCharType="separate"/>
            </w:r>
            <w:r w:rsidR="002F770A" w:rsidRPr="00345AB3">
              <w:rPr>
                <w:webHidden/>
              </w:rPr>
              <w:t>6</w:t>
            </w:r>
            <w:r w:rsidRPr="00345AB3">
              <w:rPr>
                <w:webHidden/>
              </w:rPr>
              <w:fldChar w:fldCharType="end"/>
            </w:r>
          </w:hyperlink>
        </w:p>
        <w:p w14:paraId="5E1CFEBC" w14:textId="475390B2" w:rsidR="002A3998" w:rsidRPr="00345AB3" w:rsidRDefault="00345AB3" w:rsidP="002F770A">
          <w:pPr>
            <w:pStyle w:val="TOC1"/>
            <w:rPr>
              <w:rFonts w:eastAsiaTheme="minorEastAsia"/>
            </w:rPr>
          </w:pPr>
          <w:hyperlink w:anchor="_Toc239181277" w:history="1">
            <w:r w:rsidRPr="00345AB3">
              <w:rPr>
                <w:rStyle w:val="Hyperlink"/>
              </w:rPr>
              <w:t xml:space="preserve">How </w:t>
            </w:r>
            <w:r w:rsidR="002A3998" w:rsidRPr="00345AB3">
              <w:rPr>
                <w:rStyle w:val="Hyperlink"/>
              </w:rPr>
              <w:t>to use this handbook</w:t>
            </w:r>
            <w:r w:rsidR="002A3998" w:rsidRPr="00345AB3">
              <w:rPr>
                <w:webHidden/>
              </w:rPr>
              <w:tab/>
            </w:r>
            <w:r w:rsidR="002A3998" w:rsidRPr="00345AB3">
              <w:rPr>
                <w:webHidden/>
              </w:rPr>
              <w:fldChar w:fldCharType="begin"/>
            </w:r>
            <w:r w:rsidR="002A3998" w:rsidRPr="00345AB3">
              <w:rPr>
                <w:webHidden/>
              </w:rPr>
              <w:instrText xml:space="preserve"> PAGEREF _Toc239181277 \h </w:instrText>
            </w:r>
            <w:r w:rsidR="002A3998" w:rsidRPr="00345AB3">
              <w:rPr>
                <w:webHidden/>
              </w:rPr>
            </w:r>
            <w:r w:rsidR="002A3998" w:rsidRPr="00345AB3">
              <w:rPr>
                <w:webHidden/>
              </w:rPr>
              <w:fldChar w:fldCharType="separate"/>
            </w:r>
            <w:r w:rsidR="002F770A" w:rsidRPr="00345AB3">
              <w:rPr>
                <w:webHidden/>
              </w:rPr>
              <w:t>7</w:t>
            </w:r>
            <w:r w:rsidR="002A3998" w:rsidRPr="00345AB3">
              <w:rPr>
                <w:webHidden/>
              </w:rPr>
              <w:fldChar w:fldCharType="end"/>
            </w:r>
          </w:hyperlink>
        </w:p>
        <w:p w14:paraId="19656CE2" w14:textId="13521EE0" w:rsidR="002A3998" w:rsidRPr="00345AB3" w:rsidRDefault="002A3998" w:rsidP="00345AB3">
          <w:pPr>
            <w:pStyle w:val="TOC2"/>
            <w:rPr>
              <w:rFonts w:eastAsiaTheme="minorEastAsia"/>
            </w:rPr>
          </w:pPr>
          <w:hyperlink w:anchor="_Toc239181278" w:history="1">
            <w:r w:rsidRPr="00345AB3">
              <w:rPr>
                <w:rStyle w:val="Hyperlink"/>
              </w:rPr>
              <w:t>Your journey as a Cambrian educator</w:t>
            </w:r>
            <w:r w:rsidRPr="00345AB3">
              <w:rPr>
                <w:webHidden/>
              </w:rPr>
              <w:tab/>
            </w:r>
            <w:r w:rsidRPr="00345AB3">
              <w:rPr>
                <w:webHidden/>
              </w:rPr>
              <w:fldChar w:fldCharType="begin"/>
            </w:r>
            <w:r w:rsidRPr="00345AB3">
              <w:rPr>
                <w:webHidden/>
              </w:rPr>
              <w:instrText xml:space="preserve"> PAGEREF _Toc239181278 \h </w:instrText>
            </w:r>
            <w:r w:rsidRPr="00345AB3">
              <w:rPr>
                <w:webHidden/>
              </w:rPr>
            </w:r>
            <w:r w:rsidRPr="00345AB3">
              <w:rPr>
                <w:webHidden/>
              </w:rPr>
              <w:fldChar w:fldCharType="separate"/>
            </w:r>
            <w:r w:rsidR="002F770A" w:rsidRPr="00345AB3">
              <w:rPr>
                <w:webHidden/>
              </w:rPr>
              <w:t>7</w:t>
            </w:r>
            <w:r w:rsidRPr="00345AB3">
              <w:rPr>
                <w:webHidden/>
              </w:rPr>
              <w:fldChar w:fldCharType="end"/>
            </w:r>
          </w:hyperlink>
        </w:p>
        <w:p w14:paraId="630ED3DF" w14:textId="424F0CD3" w:rsidR="002A3998" w:rsidRPr="00345AB3" w:rsidRDefault="002A3998" w:rsidP="002F770A">
          <w:pPr>
            <w:pStyle w:val="TOC1"/>
            <w:rPr>
              <w:rFonts w:eastAsiaTheme="minorEastAsia"/>
            </w:rPr>
          </w:pPr>
          <w:hyperlink w:anchor="_Toc239181279" w:history="1">
            <w:r w:rsidRPr="00345AB3">
              <w:rPr>
                <w:rStyle w:val="Hyperlink"/>
              </w:rPr>
              <w:t>Stage 1: Joining the Cambrian community</w:t>
            </w:r>
            <w:r w:rsidRPr="00345AB3">
              <w:rPr>
                <w:webHidden/>
              </w:rPr>
              <w:tab/>
            </w:r>
            <w:r w:rsidRPr="00345AB3">
              <w:rPr>
                <w:webHidden/>
              </w:rPr>
              <w:fldChar w:fldCharType="begin"/>
            </w:r>
            <w:r w:rsidRPr="00345AB3">
              <w:rPr>
                <w:webHidden/>
              </w:rPr>
              <w:instrText xml:space="preserve"> PAGEREF _Toc239181279 \h </w:instrText>
            </w:r>
            <w:r w:rsidRPr="00345AB3">
              <w:rPr>
                <w:webHidden/>
              </w:rPr>
            </w:r>
            <w:r w:rsidRPr="00345AB3">
              <w:rPr>
                <w:webHidden/>
              </w:rPr>
              <w:fldChar w:fldCharType="separate"/>
            </w:r>
            <w:r w:rsidR="002F770A" w:rsidRPr="00345AB3">
              <w:rPr>
                <w:webHidden/>
              </w:rPr>
              <w:t>8</w:t>
            </w:r>
            <w:r w:rsidRPr="00345AB3">
              <w:rPr>
                <w:webHidden/>
              </w:rPr>
              <w:fldChar w:fldCharType="end"/>
            </w:r>
          </w:hyperlink>
        </w:p>
        <w:p w14:paraId="4AE2ED93" w14:textId="4E85CA92" w:rsidR="002A3998" w:rsidRPr="00345AB3" w:rsidRDefault="002A3998" w:rsidP="00345AB3">
          <w:pPr>
            <w:pStyle w:val="TOC2"/>
            <w:rPr>
              <w:rFonts w:eastAsiaTheme="minorEastAsia"/>
            </w:rPr>
          </w:pPr>
          <w:hyperlink w:anchor="_Toc239181280" w:history="1">
            <w:r w:rsidRPr="00345AB3">
              <w:rPr>
                <w:rStyle w:val="Hyperlink"/>
              </w:rPr>
              <w:t>We are so excit</w:t>
            </w:r>
            <w:r w:rsidRPr="00345AB3">
              <w:t xml:space="preserve">ed that </w:t>
            </w:r>
            <w:r w:rsidRPr="00345AB3">
              <w:rPr>
                <w:rStyle w:val="Hyperlink"/>
              </w:rPr>
              <w:t>you’re here!</w:t>
            </w:r>
            <w:r w:rsidRPr="00345AB3">
              <w:rPr>
                <w:webHidden/>
              </w:rPr>
              <w:tab/>
            </w:r>
            <w:r w:rsidRPr="00345AB3">
              <w:rPr>
                <w:webHidden/>
              </w:rPr>
              <w:fldChar w:fldCharType="begin"/>
            </w:r>
            <w:r w:rsidRPr="00345AB3">
              <w:rPr>
                <w:webHidden/>
              </w:rPr>
              <w:instrText xml:space="preserve"> PAGEREF _Toc239181280 \h </w:instrText>
            </w:r>
            <w:r w:rsidRPr="00345AB3">
              <w:rPr>
                <w:webHidden/>
              </w:rPr>
            </w:r>
            <w:r w:rsidRPr="00345AB3">
              <w:rPr>
                <w:webHidden/>
              </w:rPr>
              <w:fldChar w:fldCharType="separate"/>
            </w:r>
            <w:r w:rsidR="002F770A" w:rsidRPr="00345AB3">
              <w:rPr>
                <w:webHidden/>
              </w:rPr>
              <w:t>8</w:t>
            </w:r>
            <w:r w:rsidRPr="00345AB3">
              <w:rPr>
                <w:webHidden/>
              </w:rPr>
              <w:fldChar w:fldCharType="end"/>
            </w:r>
          </w:hyperlink>
        </w:p>
        <w:p w14:paraId="7EC0F8E4" w14:textId="0D6B38B7" w:rsidR="002A3998" w:rsidRPr="00345AB3" w:rsidRDefault="002A3998" w:rsidP="00345AB3">
          <w:pPr>
            <w:pStyle w:val="TOC2"/>
            <w:rPr>
              <w:rFonts w:eastAsiaTheme="minorEastAsia"/>
            </w:rPr>
          </w:pPr>
          <w:hyperlink w:anchor="_Toc239181281" w:history="1">
            <w:r w:rsidRPr="00345AB3">
              <w:rPr>
                <w:rStyle w:val="Hyperlink"/>
              </w:rPr>
              <w:t>About Cambrian College</w:t>
            </w:r>
            <w:r w:rsidRPr="00345AB3">
              <w:rPr>
                <w:webHidden/>
              </w:rPr>
              <w:tab/>
            </w:r>
            <w:r w:rsidRPr="00345AB3">
              <w:rPr>
                <w:webHidden/>
              </w:rPr>
              <w:fldChar w:fldCharType="begin"/>
            </w:r>
            <w:r w:rsidRPr="00345AB3">
              <w:rPr>
                <w:webHidden/>
              </w:rPr>
              <w:instrText xml:space="preserve"> PAGEREF _Toc239181281 \h </w:instrText>
            </w:r>
            <w:r w:rsidRPr="00345AB3">
              <w:rPr>
                <w:webHidden/>
              </w:rPr>
            </w:r>
            <w:r w:rsidRPr="00345AB3">
              <w:rPr>
                <w:webHidden/>
              </w:rPr>
              <w:fldChar w:fldCharType="separate"/>
            </w:r>
            <w:r w:rsidR="002F770A" w:rsidRPr="00345AB3">
              <w:rPr>
                <w:webHidden/>
              </w:rPr>
              <w:t>10</w:t>
            </w:r>
            <w:r w:rsidRPr="00345AB3">
              <w:rPr>
                <w:webHidden/>
              </w:rPr>
              <w:fldChar w:fldCharType="end"/>
            </w:r>
          </w:hyperlink>
        </w:p>
        <w:p w14:paraId="4C193086" w14:textId="6B9116FF" w:rsidR="002A3998" w:rsidRPr="00345AB3" w:rsidRDefault="002A3998" w:rsidP="00345AB3">
          <w:pPr>
            <w:pStyle w:val="TOC2"/>
            <w:rPr>
              <w:rFonts w:eastAsiaTheme="minorEastAsia"/>
            </w:rPr>
          </w:pPr>
          <w:hyperlink w:anchor="_Toc239181282" w:history="1">
            <w:r w:rsidRPr="00345AB3">
              <w:rPr>
                <w:rStyle w:val="Hyperlink"/>
              </w:rPr>
              <w:t>Your role as a Cambrian educator</w:t>
            </w:r>
            <w:r w:rsidRPr="00345AB3">
              <w:rPr>
                <w:webHidden/>
              </w:rPr>
              <w:tab/>
            </w:r>
            <w:r w:rsidRPr="00345AB3">
              <w:rPr>
                <w:webHidden/>
              </w:rPr>
              <w:fldChar w:fldCharType="begin"/>
            </w:r>
            <w:r w:rsidRPr="00345AB3">
              <w:rPr>
                <w:webHidden/>
              </w:rPr>
              <w:instrText xml:space="preserve"> PAGEREF _Toc239181282 \h </w:instrText>
            </w:r>
            <w:r w:rsidRPr="00345AB3">
              <w:rPr>
                <w:webHidden/>
              </w:rPr>
            </w:r>
            <w:r w:rsidRPr="00345AB3">
              <w:rPr>
                <w:webHidden/>
              </w:rPr>
              <w:fldChar w:fldCharType="separate"/>
            </w:r>
            <w:r w:rsidR="002F770A" w:rsidRPr="00345AB3">
              <w:rPr>
                <w:webHidden/>
              </w:rPr>
              <w:t>11</w:t>
            </w:r>
            <w:r w:rsidRPr="00345AB3">
              <w:rPr>
                <w:webHidden/>
              </w:rPr>
              <w:fldChar w:fldCharType="end"/>
            </w:r>
          </w:hyperlink>
        </w:p>
        <w:p w14:paraId="7D675B85" w14:textId="2F8CA0CA" w:rsidR="002A3998" w:rsidRPr="00345AB3" w:rsidRDefault="002A3998" w:rsidP="00345AB3">
          <w:pPr>
            <w:pStyle w:val="TOC2"/>
            <w:rPr>
              <w:rFonts w:eastAsiaTheme="minorEastAsia"/>
            </w:rPr>
          </w:pPr>
          <w:hyperlink w:anchor="_Toc239181283" w:history="1">
            <w:r w:rsidRPr="00345AB3">
              <w:rPr>
                <w:rStyle w:val="Hyperlink"/>
              </w:rPr>
              <w:t>Our students at a glance</w:t>
            </w:r>
            <w:r w:rsidRPr="00345AB3">
              <w:rPr>
                <w:webHidden/>
              </w:rPr>
              <w:tab/>
            </w:r>
            <w:r w:rsidRPr="00345AB3">
              <w:rPr>
                <w:webHidden/>
              </w:rPr>
              <w:fldChar w:fldCharType="begin"/>
            </w:r>
            <w:r w:rsidRPr="00345AB3">
              <w:rPr>
                <w:webHidden/>
              </w:rPr>
              <w:instrText xml:space="preserve"> PAGEREF _Toc239181283 \h </w:instrText>
            </w:r>
            <w:r w:rsidRPr="00345AB3">
              <w:rPr>
                <w:webHidden/>
              </w:rPr>
            </w:r>
            <w:r w:rsidRPr="00345AB3">
              <w:rPr>
                <w:webHidden/>
              </w:rPr>
              <w:fldChar w:fldCharType="separate"/>
            </w:r>
            <w:r w:rsidR="002F770A" w:rsidRPr="00345AB3">
              <w:rPr>
                <w:webHidden/>
              </w:rPr>
              <w:t>12</w:t>
            </w:r>
            <w:r w:rsidRPr="00345AB3">
              <w:rPr>
                <w:webHidden/>
              </w:rPr>
              <w:fldChar w:fldCharType="end"/>
            </w:r>
          </w:hyperlink>
        </w:p>
        <w:p w14:paraId="012EEB2A" w14:textId="124EAC32" w:rsidR="002A3998" w:rsidRPr="00345AB3" w:rsidRDefault="002A3998" w:rsidP="00345AB3">
          <w:pPr>
            <w:pStyle w:val="TOC2"/>
            <w:rPr>
              <w:rFonts w:eastAsiaTheme="minorEastAsia"/>
            </w:rPr>
          </w:pPr>
          <w:hyperlink w:anchor="_Toc239181284" w:history="1">
            <w:r w:rsidRPr="00345AB3">
              <w:rPr>
                <w:rStyle w:val="Hyperlink"/>
              </w:rPr>
              <w:t>Teaching is shared responsibility</w:t>
            </w:r>
            <w:r w:rsidRPr="00345AB3">
              <w:rPr>
                <w:webHidden/>
              </w:rPr>
              <w:tab/>
            </w:r>
            <w:r w:rsidRPr="00345AB3">
              <w:rPr>
                <w:webHidden/>
              </w:rPr>
              <w:fldChar w:fldCharType="begin"/>
            </w:r>
            <w:r w:rsidRPr="00345AB3">
              <w:rPr>
                <w:webHidden/>
              </w:rPr>
              <w:instrText xml:space="preserve"> PAGEREF _Toc239181284 \h </w:instrText>
            </w:r>
            <w:r w:rsidRPr="00345AB3">
              <w:rPr>
                <w:webHidden/>
              </w:rPr>
            </w:r>
            <w:r w:rsidRPr="00345AB3">
              <w:rPr>
                <w:webHidden/>
              </w:rPr>
              <w:fldChar w:fldCharType="separate"/>
            </w:r>
            <w:r w:rsidR="002F770A" w:rsidRPr="00345AB3">
              <w:rPr>
                <w:webHidden/>
              </w:rPr>
              <w:t>13</w:t>
            </w:r>
            <w:r w:rsidRPr="00345AB3">
              <w:rPr>
                <w:webHidden/>
              </w:rPr>
              <w:fldChar w:fldCharType="end"/>
            </w:r>
          </w:hyperlink>
        </w:p>
        <w:p w14:paraId="000068AD" w14:textId="2BABE48F" w:rsidR="002A3998" w:rsidRPr="00345AB3" w:rsidRDefault="002A3998" w:rsidP="00345AB3">
          <w:pPr>
            <w:pStyle w:val="TOC2"/>
            <w:rPr>
              <w:rFonts w:eastAsiaTheme="minorEastAsia"/>
            </w:rPr>
          </w:pPr>
          <w:hyperlink w:anchor="_Toc239181285" w:history="1">
            <w:r w:rsidRPr="00345AB3">
              <w:rPr>
                <w:rStyle w:val="Hyperlink"/>
              </w:rPr>
              <w:t>Looking ahead to the next stage</w:t>
            </w:r>
            <w:r w:rsidRPr="00345AB3">
              <w:rPr>
                <w:webHidden/>
              </w:rPr>
              <w:tab/>
            </w:r>
            <w:r w:rsidRPr="00345AB3">
              <w:rPr>
                <w:webHidden/>
              </w:rPr>
              <w:fldChar w:fldCharType="begin"/>
            </w:r>
            <w:r w:rsidRPr="00345AB3">
              <w:rPr>
                <w:webHidden/>
              </w:rPr>
              <w:instrText xml:space="preserve"> PAGEREF _Toc239181285 \h </w:instrText>
            </w:r>
            <w:r w:rsidRPr="00345AB3">
              <w:rPr>
                <w:webHidden/>
              </w:rPr>
            </w:r>
            <w:r w:rsidRPr="00345AB3">
              <w:rPr>
                <w:webHidden/>
              </w:rPr>
              <w:fldChar w:fldCharType="separate"/>
            </w:r>
            <w:r w:rsidR="002F770A" w:rsidRPr="00345AB3">
              <w:rPr>
                <w:webHidden/>
              </w:rPr>
              <w:t>15</w:t>
            </w:r>
            <w:r w:rsidRPr="00345AB3">
              <w:rPr>
                <w:webHidden/>
              </w:rPr>
              <w:fldChar w:fldCharType="end"/>
            </w:r>
          </w:hyperlink>
        </w:p>
        <w:p w14:paraId="2ABC7417" w14:textId="1038DDD9" w:rsidR="002A3998" w:rsidRPr="00345AB3" w:rsidRDefault="002A3998" w:rsidP="002F770A">
          <w:pPr>
            <w:pStyle w:val="TOC1"/>
            <w:rPr>
              <w:rFonts w:eastAsiaTheme="minorEastAsia"/>
            </w:rPr>
          </w:pPr>
          <w:hyperlink w:anchor="_Toc239181286" w:history="1">
            <w:r w:rsidRPr="00345AB3">
              <w:rPr>
                <w:rStyle w:val="Hyperlink"/>
              </w:rPr>
              <w:t>Stage 2: Preparing for your first semester at Cambrian</w:t>
            </w:r>
            <w:r w:rsidRPr="00345AB3">
              <w:rPr>
                <w:webHidden/>
              </w:rPr>
              <w:tab/>
            </w:r>
            <w:r w:rsidRPr="00345AB3">
              <w:rPr>
                <w:webHidden/>
              </w:rPr>
              <w:fldChar w:fldCharType="begin"/>
            </w:r>
            <w:r w:rsidRPr="00345AB3">
              <w:rPr>
                <w:webHidden/>
              </w:rPr>
              <w:instrText xml:space="preserve"> PAGEREF _Toc239181286 \h </w:instrText>
            </w:r>
            <w:r w:rsidRPr="00345AB3">
              <w:rPr>
                <w:webHidden/>
              </w:rPr>
            </w:r>
            <w:r w:rsidRPr="00345AB3">
              <w:rPr>
                <w:webHidden/>
              </w:rPr>
              <w:fldChar w:fldCharType="separate"/>
            </w:r>
            <w:r w:rsidR="002F770A" w:rsidRPr="00345AB3">
              <w:rPr>
                <w:webHidden/>
              </w:rPr>
              <w:t>16</w:t>
            </w:r>
            <w:r w:rsidRPr="00345AB3">
              <w:rPr>
                <w:webHidden/>
              </w:rPr>
              <w:fldChar w:fldCharType="end"/>
            </w:r>
          </w:hyperlink>
        </w:p>
        <w:p w14:paraId="1ABE6106" w14:textId="38961C35" w:rsidR="002A3998" w:rsidRPr="00345AB3" w:rsidRDefault="002A3998" w:rsidP="00345AB3">
          <w:pPr>
            <w:pStyle w:val="TOC2"/>
            <w:rPr>
              <w:rFonts w:eastAsiaTheme="minorEastAsia"/>
            </w:rPr>
          </w:pPr>
          <w:hyperlink w:anchor="_Toc239181287" w:history="1">
            <w:r w:rsidRPr="00345AB3">
              <w:rPr>
                <w:rStyle w:val="Hyperlink"/>
              </w:rPr>
              <w:t>Your first semester roadmap</w:t>
            </w:r>
            <w:r w:rsidRPr="00345AB3">
              <w:rPr>
                <w:webHidden/>
              </w:rPr>
              <w:tab/>
            </w:r>
            <w:r w:rsidRPr="00345AB3">
              <w:rPr>
                <w:webHidden/>
              </w:rPr>
              <w:fldChar w:fldCharType="begin"/>
            </w:r>
            <w:r w:rsidRPr="00345AB3">
              <w:rPr>
                <w:webHidden/>
              </w:rPr>
              <w:instrText xml:space="preserve"> PAGEREF _Toc239181287 \h </w:instrText>
            </w:r>
            <w:r w:rsidRPr="00345AB3">
              <w:rPr>
                <w:webHidden/>
              </w:rPr>
            </w:r>
            <w:r w:rsidRPr="00345AB3">
              <w:rPr>
                <w:webHidden/>
              </w:rPr>
              <w:fldChar w:fldCharType="separate"/>
            </w:r>
            <w:r w:rsidR="002F770A" w:rsidRPr="00345AB3">
              <w:rPr>
                <w:webHidden/>
              </w:rPr>
              <w:t>17</w:t>
            </w:r>
            <w:r w:rsidRPr="00345AB3">
              <w:rPr>
                <w:webHidden/>
              </w:rPr>
              <w:fldChar w:fldCharType="end"/>
            </w:r>
          </w:hyperlink>
        </w:p>
        <w:p w14:paraId="149CD54F" w14:textId="1D0AA4F8" w:rsidR="002A3998" w:rsidRPr="00345AB3" w:rsidRDefault="002A3998" w:rsidP="00345AB3">
          <w:pPr>
            <w:pStyle w:val="TOC2"/>
            <w:rPr>
              <w:rFonts w:eastAsiaTheme="minorEastAsia"/>
            </w:rPr>
          </w:pPr>
          <w:hyperlink w:anchor="_Toc239181288" w:history="1">
            <w:r w:rsidRPr="00345AB3">
              <w:rPr>
                <w:rStyle w:val="Hyperlink"/>
              </w:rPr>
              <w:t>Understanding your teaching assignment</w:t>
            </w:r>
            <w:r w:rsidRPr="00345AB3">
              <w:rPr>
                <w:webHidden/>
              </w:rPr>
              <w:tab/>
            </w:r>
            <w:r w:rsidRPr="00345AB3">
              <w:rPr>
                <w:webHidden/>
              </w:rPr>
              <w:fldChar w:fldCharType="begin"/>
            </w:r>
            <w:r w:rsidRPr="00345AB3">
              <w:rPr>
                <w:webHidden/>
              </w:rPr>
              <w:instrText xml:space="preserve"> PAGEREF _Toc239181288 \h </w:instrText>
            </w:r>
            <w:r w:rsidRPr="00345AB3">
              <w:rPr>
                <w:webHidden/>
              </w:rPr>
            </w:r>
            <w:r w:rsidRPr="00345AB3">
              <w:rPr>
                <w:webHidden/>
              </w:rPr>
              <w:fldChar w:fldCharType="separate"/>
            </w:r>
            <w:r w:rsidR="002F770A" w:rsidRPr="00345AB3">
              <w:rPr>
                <w:webHidden/>
              </w:rPr>
              <w:t>17</w:t>
            </w:r>
            <w:r w:rsidRPr="00345AB3">
              <w:rPr>
                <w:webHidden/>
              </w:rPr>
              <w:fldChar w:fldCharType="end"/>
            </w:r>
          </w:hyperlink>
        </w:p>
        <w:p w14:paraId="5FAFFF08" w14:textId="05F5CE26" w:rsidR="002A3998" w:rsidRPr="00345AB3" w:rsidRDefault="002A3998" w:rsidP="00345AB3">
          <w:pPr>
            <w:pStyle w:val="TOC2"/>
            <w:rPr>
              <w:rFonts w:eastAsiaTheme="minorEastAsia"/>
            </w:rPr>
          </w:pPr>
          <w:hyperlink w:anchor="_Toc239181289" w:history="1">
            <w:r w:rsidRPr="00345AB3">
              <w:rPr>
                <w:rStyle w:val="Hyperlink"/>
              </w:rPr>
              <w:t>Access your institutional accounts</w:t>
            </w:r>
            <w:r w:rsidRPr="00345AB3">
              <w:rPr>
                <w:webHidden/>
              </w:rPr>
              <w:tab/>
            </w:r>
            <w:r w:rsidRPr="00345AB3">
              <w:rPr>
                <w:webHidden/>
              </w:rPr>
              <w:fldChar w:fldCharType="begin"/>
            </w:r>
            <w:r w:rsidRPr="00345AB3">
              <w:rPr>
                <w:webHidden/>
              </w:rPr>
              <w:instrText xml:space="preserve"> PAGEREF _Toc239181289 \h </w:instrText>
            </w:r>
            <w:r w:rsidRPr="00345AB3">
              <w:rPr>
                <w:webHidden/>
              </w:rPr>
            </w:r>
            <w:r w:rsidRPr="00345AB3">
              <w:rPr>
                <w:webHidden/>
              </w:rPr>
              <w:fldChar w:fldCharType="separate"/>
            </w:r>
            <w:r w:rsidR="002F770A" w:rsidRPr="00345AB3">
              <w:rPr>
                <w:webHidden/>
              </w:rPr>
              <w:t>19</w:t>
            </w:r>
            <w:r w:rsidRPr="00345AB3">
              <w:rPr>
                <w:webHidden/>
              </w:rPr>
              <w:fldChar w:fldCharType="end"/>
            </w:r>
          </w:hyperlink>
        </w:p>
        <w:p w14:paraId="7DD7ACBF" w14:textId="52A1F774" w:rsidR="002A3998" w:rsidRPr="00345AB3" w:rsidRDefault="002A3998" w:rsidP="00345AB3">
          <w:pPr>
            <w:pStyle w:val="TOC2"/>
            <w:rPr>
              <w:rFonts w:eastAsiaTheme="minorEastAsia"/>
            </w:rPr>
          </w:pPr>
          <w:hyperlink w:anchor="_Toc239181290" w:history="1">
            <w:r w:rsidRPr="00345AB3">
              <w:rPr>
                <w:rStyle w:val="Hyperlink"/>
              </w:rPr>
              <w:t>Become familiar with campus spaces</w:t>
            </w:r>
            <w:r w:rsidRPr="00345AB3">
              <w:rPr>
                <w:webHidden/>
              </w:rPr>
              <w:tab/>
            </w:r>
            <w:r w:rsidRPr="00345AB3">
              <w:rPr>
                <w:webHidden/>
              </w:rPr>
              <w:fldChar w:fldCharType="begin"/>
            </w:r>
            <w:r w:rsidRPr="00345AB3">
              <w:rPr>
                <w:webHidden/>
              </w:rPr>
              <w:instrText xml:space="preserve"> PAGEREF _Toc239181290 \h </w:instrText>
            </w:r>
            <w:r w:rsidRPr="00345AB3">
              <w:rPr>
                <w:webHidden/>
              </w:rPr>
            </w:r>
            <w:r w:rsidRPr="00345AB3">
              <w:rPr>
                <w:webHidden/>
              </w:rPr>
              <w:fldChar w:fldCharType="separate"/>
            </w:r>
            <w:r w:rsidR="002F770A" w:rsidRPr="00345AB3">
              <w:rPr>
                <w:webHidden/>
              </w:rPr>
              <w:t>20</w:t>
            </w:r>
            <w:r w:rsidRPr="00345AB3">
              <w:rPr>
                <w:webHidden/>
              </w:rPr>
              <w:fldChar w:fldCharType="end"/>
            </w:r>
          </w:hyperlink>
        </w:p>
        <w:p w14:paraId="560B093B" w14:textId="2B24BE02" w:rsidR="002A3998" w:rsidRPr="00345AB3" w:rsidRDefault="002A3998" w:rsidP="00345AB3">
          <w:pPr>
            <w:pStyle w:val="TOC2"/>
            <w:rPr>
              <w:rFonts w:eastAsiaTheme="minorEastAsia"/>
            </w:rPr>
          </w:pPr>
          <w:hyperlink w:anchor="_Toc239181291" w:history="1">
            <w:r w:rsidRPr="00345AB3">
              <w:rPr>
                <w:rStyle w:val="Hyperlink"/>
              </w:rPr>
              <w:t>Preparing your course</w:t>
            </w:r>
            <w:r w:rsidRPr="00345AB3">
              <w:rPr>
                <w:webHidden/>
              </w:rPr>
              <w:tab/>
            </w:r>
            <w:r w:rsidRPr="00345AB3">
              <w:rPr>
                <w:webHidden/>
              </w:rPr>
              <w:fldChar w:fldCharType="begin"/>
            </w:r>
            <w:r w:rsidRPr="00345AB3">
              <w:rPr>
                <w:webHidden/>
              </w:rPr>
              <w:instrText xml:space="preserve"> PAGEREF _Toc239181291 \h </w:instrText>
            </w:r>
            <w:r w:rsidRPr="00345AB3">
              <w:rPr>
                <w:webHidden/>
              </w:rPr>
            </w:r>
            <w:r w:rsidRPr="00345AB3">
              <w:rPr>
                <w:webHidden/>
              </w:rPr>
              <w:fldChar w:fldCharType="separate"/>
            </w:r>
            <w:r w:rsidR="002F770A" w:rsidRPr="00345AB3">
              <w:rPr>
                <w:webHidden/>
              </w:rPr>
              <w:t>21</w:t>
            </w:r>
            <w:r w:rsidRPr="00345AB3">
              <w:rPr>
                <w:webHidden/>
              </w:rPr>
              <w:fldChar w:fldCharType="end"/>
            </w:r>
          </w:hyperlink>
        </w:p>
        <w:p w14:paraId="006E0137" w14:textId="70F5E326" w:rsidR="002A3998" w:rsidRPr="00345AB3" w:rsidRDefault="002A3998" w:rsidP="00345AB3">
          <w:pPr>
            <w:pStyle w:val="TOC2"/>
            <w:rPr>
              <w:rFonts w:eastAsiaTheme="minorEastAsia"/>
            </w:rPr>
          </w:pPr>
          <w:hyperlink w:anchor="_Toc239181292" w:history="1">
            <w:r w:rsidRPr="00345AB3">
              <w:rPr>
                <w:rStyle w:val="Hyperlink"/>
              </w:rPr>
              <w:t>Set up your Moodle shell</w:t>
            </w:r>
            <w:r w:rsidRPr="00345AB3">
              <w:rPr>
                <w:webHidden/>
              </w:rPr>
              <w:tab/>
            </w:r>
            <w:r w:rsidRPr="00345AB3">
              <w:rPr>
                <w:webHidden/>
              </w:rPr>
              <w:fldChar w:fldCharType="begin"/>
            </w:r>
            <w:r w:rsidRPr="00345AB3">
              <w:rPr>
                <w:webHidden/>
              </w:rPr>
              <w:instrText xml:space="preserve"> PAGEREF _Toc239181292 \h </w:instrText>
            </w:r>
            <w:r w:rsidRPr="00345AB3">
              <w:rPr>
                <w:webHidden/>
              </w:rPr>
            </w:r>
            <w:r w:rsidRPr="00345AB3">
              <w:rPr>
                <w:webHidden/>
              </w:rPr>
              <w:fldChar w:fldCharType="separate"/>
            </w:r>
            <w:r w:rsidR="002F770A" w:rsidRPr="00345AB3">
              <w:rPr>
                <w:webHidden/>
              </w:rPr>
              <w:t>22</w:t>
            </w:r>
            <w:r w:rsidRPr="00345AB3">
              <w:rPr>
                <w:webHidden/>
              </w:rPr>
              <w:fldChar w:fldCharType="end"/>
            </w:r>
          </w:hyperlink>
        </w:p>
        <w:p w14:paraId="17315A39" w14:textId="2DE5775E" w:rsidR="002A3998" w:rsidRPr="00345AB3" w:rsidRDefault="002A3998" w:rsidP="00345AB3">
          <w:pPr>
            <w:pStyle w:val="TOC2"/>
            <w:rPr>
              <w:rFonts w:eastAsiaTheme="minorEastAsia"/>
            </w:rPr>
          </w:pPr>
          <w:hyperlink w:anchor="_Toc239181293" w:history="1">
            <w:r w:rsidRPr="00345AB3">
              <w:rPr>
                <w:rStyle w:val="Hyperlink"/>
              </w:rPr>
              <w:t>Review accommodation information</w:t>
            </w:r>
            <w:r w:rsidRPr="00345AB3">
              <w:rPr>
                <w:webHidden/>
              </w:rPr>
              <w:tab/>
            </w:r>
            <w:r w:rsidRPr="00345AB3">
              <w:rPr>
                <w:webHidden/>
              </w:rPr>
              <w:fldChar w:fldCharType="begin"/>
            </w:r>
            <w:r w:rsidRPr="00345AB3">
              <w:rPr>
                <w:webHidden/>
              </w:rPr>
              <w:instrText xml:space="preserve"> PAGEREF _Toc239181293 \h </w:instrText>
            </w:r>
            <w:r w:rsidRPr="00345AB3">
              <w:rPr>
                <w:webHidden/>
              </w:rPr>
            </w:r>
            <w:r w:rsidRPr="00345AB3">
              <w:rPr>
                <w:webHidden/>
              </w:rPr>
              <w:fldChar w:fldCharType="separate"/>
            </w:r>
            <w:r w:rsidR="002F770A" w:rsidRPr="00345AB3">
              <w:rPr>
                <w:webHidden/>
              </w:rPr>
              <w:t>23</w:t>
            </w:r>
            <w:r w:rsidRPr="00345AB3">
              <w:rPr>
                <w:webHidden/>
              </w:rPr>
              <w:fldChar w:fldCharType="end"/>
            </w:r>
          </w:hyperlink>
        </w:p>
        <w:p w14:paraId="5B5EFBDF" w14:textId="5AFE5475" w:rsidR="002A3998" w:rsidRPr="00345AB3" w:rsidRDefault="002A3998" w:rsidP="00345AB3">
          <w:pPr>
            <w:pStyle w:val="TOC2"/>
            <w:rPr>
              <w:rFonts w:eastAsiaTheme="minorEastAsia"/>
            </w:rPr>
          </w:pPr>
          <w:hyperlink w:anchor="_Toc239181294" w:history="1">
            <w:r w:rsidRPr="00345AB3">
              <w:rPr>
                <w:rStyle w:val="Hyperlink"/>
              </w:rPr>
              <w:t>Complete required training</w:t>
            </w:r>
            <w:r w:rsidRPr="00345AB3">
              <w:rPr>
                <w:webHidden/>
              </w:rPr>
              <w:tab/>
            </w:r>
            <w:r w:rsidRPr="00345AB3">
              <w:rPr>
                <w:webHidden/>
              </w:rPr>
              <w:fldChar w:fldCharType="begin"/>
            </w:r>
            <w:r w:rsidRPr="00345AB3">
              <w:rPr>
                <w:webHidden/>
              </w:rPr>
              <w:instrText xml:space="preserve"> PAGEREF _Toc239181294 \h </w:instrText>
            </w:r>
            <w:r w:rsidRPr="00345AB3">
              <w:rPr>
                <w:webHidden/>
              </w:rPr>
            </w:r>
            <w:r w:rsidRPr="00345AB3">
              <w:rPr>
                <w:webHidden/>
              </w:rPr>
              <w:fldChar w:fldCharType="separate"/>
            </w:r>
            <w:r w:rsidR="002F770A" w:rsidRPr="00345AB3">
              <w:rPr>
                <w:webHidden/>
              </w:rPr>
              <w:t>25</w:t>
            </w:r>
            <w:r w:rsidRPr="00345AB3">
              <w:rPr>
                <w:webHidden/>
              </w:rPr>
              <w:fldChar w:fldCharType="end"/>
            </w:r>
          </w:hyperlink>
        </w:p>
        <w:p w14:paraId="65F18412" w14:textId="73968377" w:rsidR="002A3998" w:rsidRPr="00345AB3" w:rsidRDefault="002A3998" w:rsidP="00345AB3">
          <w:pPr>
            <w:pStyle w:val="TOC2"/>
            <w:rPr>
              <w:rFonts w:eastAsiaTheme="minorEastAsia"/>
            </w:rPr>
          </w:pPr>
          <w:hyperlink w:anchor="_Toc239181295" w:history="1">
            <w:r w:rsidRPr="00345AB3">
              <w:rPr>
                <w:rStyle w:val="Hyperlink"/>
              </w:rPr>
              <w:t>Common first semester experiences</w:t>
            </w:r>
            <w:r w:rsidRPr="00345AB3">
              <w:rPr>
                <w:webHidden/>
              </w:rPr>
              <w:tab/>
            </w:r>
            <w:r w:rsidRPr="00345AB3">
              <w:rPr>
                <w:webHidden/>
              </w:rPr>
              <w:fldChar w:fldCharType="begin"/>
            </w:r>
            <w:r w:rsidRPr="00345AB3">
              <w:rPr>
                <w:webHidden/>
              </w:rPr>
              <w:instrText xml:space="preserve"> PAGEREF _Toc239181295 \h </w:instrText>
            </w:r>
            <w:r w:rsidRPr="00345AB3">
              <w:rPr>
                <w:webHidden/>
              </w:rPr>
            </w:r>
            <w:r w:rsidRPr="00345AB3">
              <w:rPr>
                <w:webHidden/>
              </w:rPr>
              <w:fldChar w:fldCharType="separate"/>
            </w:r>
            <w:r w:rsidR="002F770A" w:rsidRPr="00345AB3">
              <w:rPr>
                <w:webHidden/>
              </w:rPr>
              <w:t>26</w:t>
            </w:r>
            <w:r w:rsidRPr="00345AB3">
              <w:rPr>
                <w:webHidden/>
              </w:rPr>
              <w:fldChar w:fldCharType="end"/>
            </w:r>
          </w:hyperlink>
        </w:p>
        <w:p w14:paraId="7D6497E7" w14:textId="39034329" w:rsidR="002A3998" w:rsidRPr="00345AB3" w:rsidRDefault="002A3998" w:rsidP="00345AB3">
          <w:pPr>
            <w:pStyle w:val="TOC2"/>
            <w:rPr>
              <w:rFonts w:eastAsiaTheme="minorEastAsia"/>
            </w:rPr>
          </w:pPr>
          <w:hyperlink w:anchor="_Toc239181296" w:history="1">
            <w:r w:rsidRPr="00345AB3">
              <w:rPr>
                <w:rStyle w:val="Hyperlink"/>
              </w:rPr>
              <w:t>Your next stage</w:t>
            </w:r>
            <w:r w:rsidRPr="00345AB3">
              <w:rPr>
                <w:webHidden/>
              </w:rPr>
              <w:tab/>
            </w:r>
            <w:r w:rsidRPr="00345AB3">
              <w:rPr>
                <w:webHidden/>
              </w:rPr>
              <w:fldChar w:fldCharType="begin"/>
            </w:r>
            <w:r w:rsidRPr="00345AB3">
              <w:rPr>
                <w:webHidden/>
              </w:rPr>
              <w:instrText xml:space="preserve"> PAGEREF _Toc239181296 \h </w:instrText>
            </w:r>
            <w:r w:rsidRPr="00345AB3">
              <w:rPr>
                <w:webHidden/>
              </w:rPr>
            </w:r>
            <w:r w:rsidRPr="00345AB3">
              <w:rPr>
                <w:webHidden/>
              </w:rPr>
              <w:fldChar w:fldCharType="separate"/>
            </w:r>
            <w:r w:rsidR="002F770A" w:rsidRPr="00345AB3">
              <w:rPr>
                <w:webHidden/>
              </w:rPr>
              <w:t>28</w:t>
            </w:r>
            <w:r w:rsidRPr="00345AB3">
              <w:rPr>
                <w:webHidden/>
              </w:rPr>
              <w:fldChar w:fldCharType="end"/>
            </w:r>
          </w:hyperlink>
        </w:p>
        <w:p w14:paraId="1724724E" w14:textId="117A8E07" w:rsidR="002A3998" w:rsidRPr="00345AB3" w:rsidRDefault="002A3998" w:rsidP="002F770A">
          <w:pPr>
            <w:pStyle w:val="TOC1"/>
            <w:rPr>
              <w:rFonts w:eastAsiaTheme="minorEastAsia"/>
            </w:rPr>
          </w:pPr>
          <w:hyperlink w:anchor="_Toc239181297" w:history="1">
            <w:r w:rsidRPr="00345AB3">
              <w:rPr>
                <w:rStyle w:val="Hyperlink"/>
              </w:rPr>
              <w:t>Stage 3: Teaching at Cambrian</w:t>
            </w:r>
            <w:r w:rsidRPr="00345AB3">
              <w:rPr>
                <w:webHidden/>
              </w:rPr>
              <w:tab/>
            </w:r>
            <w:r w:rsidRPr="00345AB3">
              <w:rPr>
                <w:webHidden/>
              </w:rPr>
              <w:fldChar w:fldCharType="begin"/>
            </w:r>
            <w:r w:rsidRPr="00345AB3">
              <w:rPr>
                <w:webHidden/>
              </w:rPr>
              <w:instrText xml:space="preserve"> PAGEREF _Toc239181297 \h </w:instrText>
            </w:r>
            <w:r w:rsidRPr="00345AB3">
              <w:rPr>
                <w:webHidden/>
              </w:rPr>
            </w:r>
            <w:r w:rsidRPr="00345AB3">
              <w:rPr>
                <w:webHidden/>
              </w:rPr>
              <w:fldChar w:fldCharType="separate"/>
            </w:r>
            <w:r w:rsidR="002F770A" w:rsidRPr="00345AB3">
              <w:rPr>
                <w:webHidden/>
              </w:rPr>
              <w:t>29</w:t>
            </w:r>
            <w:r w:rsidRPr="00345AB3">
              <w:rPr>
                <w:webHidden/>
              </w:rPr>
              <w:fldChar w:fldCharType="end"/>
            </w:r>
          </w:hyperlink>
        </w:p>
        <w:p w14:paraId="6C41D7B3" w14:textId="0C07FB0C" w:rsidR="002A3998" w:rsidRPr="00345AB3" w:rsidRDefault="002A3998" w:rsidP="00345AB3">
          <w:pPr>
            <w:pStyle w:val="TOC2"/>
            <w:rPr>
              <w:rFonts w:eastAsiaTheme="minorEastAsia"/>
            </w:rPr>
          </w:pPr>
          <w:hyperlink w:anchor="_Toc239181298" w:history="1">
            <w:r w:rsidRPr="00345AB3">
              <w:rPr>
                <w:rStyle w:val="Hyperlink"/>
              </w:rPr>
              <w:t>Teaching begins with our learners</w:t>
            </w:r>
            <w:r w:rsidRPr="00345AB3">
              <w:rPr>
                <w:webHidden/>
              </w:rPr>
              <w:tab/>
            </w:r>
            <w:r w:rsidRPr="00345AB3">
              <w:rPr>
                <w:webHidden/>
              </w:rPr>
              <w:fldChar w:fldCharType="begin"/>
            </w:r>
            <w:r w:rsidRPr="00345AB3">
              <w:rPr>
                <w:webHidden/>
              </w:rPr>
              <w:instrText xml:space="preserve"> PAGEREF _Toc239181298 \h </w:instrText>
            </w:r>
            <w:r w:rsidRPr="00345AB3">
              <w:rPr>
                <w:webHidden/>
              </w:rPr>
            </w:r>
            <w:r w:rsidRPr="00345AB3">
              <w:rPr>
                <w:webHidden/>
              </w:rPr>
              <w:fldChar w:fldCharType="separate"/>
            </w:r>
            <w:r w:rsidR="002F770A" w:rsidRPr="00345AB3">
              <w:rPr>
                <w:webHidden/>
              </w:rPr>
              <w:t>29</w:t>
            </w:r>
            <w:r w:rsidRPr="00345AB3">
              <w:rPr>
                <w:webHidden/>
              </w:rPr>
              <w:fldChar w:fldCharType="end"/>
            </w:r>
          </w:hyperlink>
        </w:p>
        <w:p w14:paraId="34FCE52A" w14:textId="0A5D3635" w:rsidR="002A3998" w:rsidRPr="00345AB3" w:rsidRDefault="002A3998" w:rsidP="00345AB3">
          <w:pPr>
            <w:pStyle w:val="TOC2"/>
            <w:rPr>
              <w:rFonts w:eastAsiaTheme="minorEastAsia"/>
            </w:rPr>
          </w:pPr>
          <w:hyperlink w:anchor="_Toc239181299" w:history="1">
            <w:r w:rsidRPr="00345AB3">
              <w:rPr>
                <w:rStyle w:val="Hyperlink"/>
              </w:rPr>
              <w:t>Creating inclusive learning environments</w:t>
            </w:r>
            <w:r w:rsidRPr="00345AB3">
              <w:rPr>
                <w:webHidden/>
              </w:rPr>
              <w:tab/>
            </w:r>
            <w:r w:rsidRPr="00345AB3">
              <w:rPr>
                <w:webHidden/>
              </w:rPr>
              <w:fldChar w:fldCharType="begin"/>
            </w:r>
            <w:r w:rsidRPr="00345AB3">
              <w:rPr>
                <w:webHidden/>
              </w:rPr>
              <w:instrText xml:space="preserve"> PAGEREF _Toc239181299 \h </w:instrText>
            </w:r>
            <w:r w:rsidRPr="00345AB3">
              <w:rPr>
                <w:webHidden/>
              </w:rPr>
            </w:r>
            <w:r w:rsidRPr="00345AB3">
              <w:rPr>
                <w:webHidden/>
              </w:rPr>
              <w:fldChar w:fldCharType="separate"/>
            </w:r>
            <w:r w:rsidR="002F770A" w:rsidRPr="00345AB3">
              <w:rPr>
                <w:webHidden/>
              </w:rPr>
              <w:t>31</w:t>
            </w:r>
            <w:r w:rsidRPr="00345AB3">
              <w:rPr>
                <w:webHidden/>
              </w:rPr>
              <w:fldChar w:fldCharType="end"/>
            </w:r>
          </w:hyperlink>
        </w:p>
        <w:p w14:paraId="64F04EC0" w14:textId="0C5645BC" w:rsidR="002A3998" w:rsidRPr="00345AB3" w:rsidRDefault="002A3998" w:rsidP="00345AB3">
          <w:pPr>
            <w:pStyle w:val="TOC2"/>
            <w:rPr>
              <w:rFonts w:eastAsiaTheme="minorEastAsia"/>
            </w:rPr>
          </w:pPr>
          <w:hyperlink w:anchor="_Toc239181300" w:history="1">
            <w:r w:rsidRPr="00345AB3">
              <w:rPr>
                <w:rStyle w:val="Hyperlink"/>
              </w:rPr>
              <w:t>Connecting learning to professional practice</w:t>
            </w:r>
            <w:r w:rsidRPr="00345AB3">
              <w:rPr>
                <w:webHidden/>
              </w:rPr>
              <w:tab/>
            </w:r>
            <w:r w:rsidRPr="00345AB3">
              <w:rPr>
                <w:webHidden/>
              </w:rPr>
              <w:fldChar w:fldCharType="begin"/>
            </w:r>
            <w:r w:rsidRPr="00345AB3">
              <w:rPr>
                <w:webHidden/>
              </w:rPr>
              <w:instrText xml:space="preserve"> PAGEREF _Toc239181300 \h </w:instrText>
            </w:r>
            <w:r w:rsidRPr="00345AB3">
              <w:rPr>
                <w:webHidden/>
              </w:rPr>
            </w:r>
            <w:r w:rsidRPr="00345AB3">
              <w:rPr>
                <w:webHidden/>
              </w:rPr>
              <w:fldChar w:fldCharType="separate"/>
            </w:r>
            <w:r w:rsidR="002F770A" w:rsidRPr="00345AB3">
              <w:rPr>
                <w:webHidden/>
              </w:rPr>
              <w:t>31</w:t>
            </w:r>
            <w:r w:rsidRPr="00345AB3">
              <w:rPr>
                <w:webHidden/>
              </w:rPr>
              <w:fldChar w:fldCharType="end"/>
            </w:r>
          </w:hyperlink>
        </w:p>
        <w:p w14:paraId="720A1B6D" w14:textId="52A1E52E" w:rsidR="002A3998" w:rsidRPr="00345AB3" w:rsidRDefault="002A3998" w:rsidP="00345AB3">
          <w:pPr>
            <w:pStyle w:val="TOC2"/>
            <w:rPr>
              <w:rFonts w:eastAsiaTheme="minorEastAsia"/>
            </w:rPr>
          </w:pPr>
          <w:hyperlink w:anchor="_Toc239181301" w:history="1">
            <w:r w:rsidRPr="00345AB3">
              <w:rPr>
                <w:rStyle w:val="Hyperlink"/>
              </w:rPr>
              <w:t>Encouraging curiosity and innovation</w:t>
            </w:r>
            <w:r w:rsidRPr="00345AB3">
              <w:rPr>
                <w:webHidden/>
              </w:rPr>
              <w:tab/>
            </w:r>
            <w:r w:rsidRPr="00345AB3">
              <w:rPr>
                <w:webHidden/>
              </w:rPr>
              <w:fldChar w:fldCharType="begin"/>
            </w:r>
            <w:r w:rsidRPr="00345AB3">
              <w:rPr>
                <w:webHidden/>
              </w:rPr>
              <w:instrText xml:space="preserve"> PAGEREF _Toc239181301 \h </w:instrText>
            </w:r>
            <w:r w:rsidRPr="00345AB3">
              <w:rPr>
                <w:webHidden/>
              </w:rPr>
            </w:r>
            <w:r w:rsidRPr="00345AB3">
              <w:rPr>
                <w:webHidden/>
              </w:rPr>
              <w:fldChar w:fldCharType="separate"/>
            </w:r>
            <w:r w:rsidR="002F770A" w:rsidRPr="00345AB3">
              <w:rPr>
                <w:webHidden/>
              </w:rPr>
              <w:t>33</w:t>
            </w:r>
            <w:r w:rsidRPr="00345AB3">
              <w:rPr>
                <w:webHidden/>
              </w:rPr>
              <w:fldChar w:fldCharType="end"/>
            </w:r>
          </w:hyperlink>
        </w:p>
        <w:p w14:paraId="08CB1239" w14:textId="5D35AB58" w:rsidR="002A3998" w:rsidRPr="00345AB3" w:rsidRDefault="002A3998" w:rsidP="00345AB3">
          <w:pPr>
            <w:pStyle w:val="TOC2"/>
            <w:rPr>
              <w:rFonts w:eastAsiaTheme="minorEastAsia"/>
            </w:rPr>
          </w:pPr>
          <w:hyperlink w:anchor="_Toc239181302" w:history="1">
            <w:r w:rsidRPr="00345AB3">
              <w:rPr>
                <w:rStyle w:val="Hyperlink"/>
              </w:rPr>
              <w:t>Building relationships with students</w:t>
            </w:r>
            <w:r w:rsidRPr="00345AB3">
              <w:rPr>
                <w:webHidden/>
              </w:rPr>
              <w:tab/>
            </w:r>
            <w:r w:rsidRPr="00345AB3">
              <w:rPr>
                <w:webHidden/>
              </w:rPr>
              <w:fldChar w:fldCharType="begin"/>
            </w:r>
            <w:r w:rsidRPr="00345AB3">
              <w:rPr>
                <w:webHidden/>
              </w:rPr>
              <w:instrText xml:space="preserve"> PAGEREF _Toc239181302 \h </w:instrText>
            </w:r>
            <w:r w:rsidRPr="00345AB3">
              <w:rPr>
                <w:webHidden/>
              </w:rPr>
            </w:r>
            <w:r w:rsidRPr="00345AB3">
              <w:rPr>
                <w:webHidden/>
              </w:rPr>
              <w:fldChar w:fldCharType="separate"/>
            </w:r>
            <w:r w:rsidR="002F770A" w:rsidRPr="00345AB3">
              <w:rPr>
                <w:webHidden/>
              </w:rPr>
              <w:t>33</w:t>
            </w:r>
            <w:r w:rsidRPr="00345AB3">
              <w:rPr>
                <w:webHidden/>
              </w:rPr>
              <w:fldChar w:fldCharType="end"/>
            </w:r>
          </w:hyperlink>
        </w:p>
        <w:p w14:paraId="7186BE4A" w14:textId="0F6886FC" w:rsidR="002A3998" w:rsidRPr="00345AB3" w:rsidRDefault="002A3998" w:rsidP="00345AB3">
          <w:pPr>
            <w:pStyle w:val="TOC2"/>
            <w:rPr>
              <w:rFonts w:eastAsiaTheme="minorEastAsia"/>
            </w:rPr>
          </w:pPr>
          <w:hyperlink w:anchor="_Toc239181303" w:history="1">
            <w:r w:rsidRPr="00345AB3">
              <w:rPr>
                <w:rStyle w:val="Hyperlink"/>
              </w:rPr>
              <w:t>Your next stage</w:t>
            </w:r>
            <w:r w:rsidRPr="00345AB3">
              <w:rPr>
                <w:webHidden/>
              </w:rPr>
              <w:tab/>
            </w:r>
            <w:r w:rsidRPr="00345AB3">
              <w:rPr>
                <w:webHidden/>
              </w:rPr>
              <w:fldChar w:fldCharType="begin"/>
            </w:r>
            <w:r w:rsidRPr="00345AB3">
              <w:rPr>
                <w:webHidden/>
              </w:rPr>
              <w:instrText xml:space="preserve"> PAGEREF _Toc239181303 \h </w:instrText>
            </w:r>
            <w:r w:rsidRPr="00345AB3">
              <w:rPr>
                <w:webHidden/>
              </w:rPr>
            </w:r>
            <w:r w:rsidRPr="00345AB3">
              <w:rPr>
                <w:webHidden/>
              </w:rPr>
              <w:fldChar w:fldCharType="separate"/>
            </w:r>
            <w:r w:rsidR="002F770A" w:rsidRPr="00345AB3">
              <w:rPr>
                <w:webHidden/>
              </w:rPr>
              <w:t>36</w:t>
            </w:r>
            <w:r w:rsidRPr="00345AB3">
              <w:rPr>
                <w:webHidden/>
              </w:rPr>
              <w:fldChar w:fldCharType="end"/>
            </w:r>
          </w:hyperlink>
        </w:p>
        <w:p w14:paraId="593F15D1" w14:textId="66837277" w:rsidR="002A3998" w:rsidRPr="00345AB3" w:rsidRDefault="002A3998" w:rsidP="002F770A">
          <w:pPr>
            <w:pStyle w:val="TOC1"/>
            <w:rPr>
              <w:rFonts w:eastAsiaTheme="minorEastAsia"/>
            </w:rPr>
          </w:pPr>
          <w:hyperlink w:anchor="_Toc239181304" w:history="1">
            <w:r w:rsidRPr="00345AB3">
              <w:rPr>
                <w:rStyle w:val="Hyperlink"/>
              </w:rPr>
              <w:t xml:space="preserve">Stage 4: </w:t>
            </w:r>
            <w:r w:rsidRPr="00345AB3">
              <w:rPr>
                <w:rStyle w:val="Hyperlink"/>
                <w:spacing w:val="16"/>
              </w:rPr>
              <w:t>Understanding</w:t>
            </w:r>
            <w:r w:rsidRPr="00345AB3">
              <w:rPr>
                <w:rStyle w:val="Hyperlink"/>
              </w:rPr>
              <w:t xml:space="preserve"> your </w:t>
            </w:r>
            <w:r w:rsidRPr="00345AB3">
              <w:rPr>
                <w:rStyle w:val="Hyperlink"/>
                <w:kern w:val="32"/>
              </w:rPr>
              <w:t>learners</w:t>
            </w:r>
            <w:r w:rsidRPr="00345AB3">
              <w:rPr>
                <w:webHidden/>
              </w:rPr>
              <w:tab/>
            </w:r>
            <w:r w:rsidRPr="00345AB3">
              <w:rPr>
                <w:webHidden/>
              </w:rPr>
              <w:fldChar w:fldCharType="begin"/>
            </w:r>
            <w:r w:rsidRPr="00345AB3">
              <w:rPr>
                <w:webHidden/>
              </w:rPr>
              <w:instrText xml:space="preserve"> PAGEREF _Toc239181304 \h </w:instrText>
            </w:r>
            <w:r w:rsidRPr="00345AB3">
              <w:rPr>
                <w:webHidden/>
              </w:rPr>
            </w:r>
            <w:r w:rsidRPr="00345AB3">
              <w:rPr>
                <w:webHidden/>
              </w:rPr>
              <w:fldChar w:fldCharType="separate"/>
            </w:r>
            <w:r w:rsidR="002F770A" w:rsidRPr="00345AB3">
              <w:rPr>
                <w:webHidden/>
              </w:rPr>
              <w:t>37</w:t>
            </w:r>
            <w:r w:rsidRPr="00345AB3">
              <w:rPr>
                <w:webHidden/>
              </w:rPr>
              <w:fldChar w:fldCharType="end"/>
            </w:r>
          </w:hyperlink>
        </w:p>
        <w:p w14:paraId="6434D335" w14:textId="1D2D8F18" w:rsidR="002A3998" w:rsidRPr="00345AB3" w:rsidRDefault="002A3998" w:rsidP="00345AB3">
          <w:pPr>
            <w:pStyle w:val="TOC2"/>
            <w:rPr>
              <w:rFonts w:eastAsiaTheme="minorEastAsia"/>
            </w:rPr>
          </w:pPr>
          <w:hyperlink w:anchor="_Toc239181305" w:history="1">
            <w:r w:rsidRPr="00345AB3">
              <w:rPr>
                <w:rStyle w:val="Hyperlink"/>
              </w:rPr>
              <w:t>Every learner has a story</w:t>
            </w:r>
            <w:r w:rsidRPr="00345AB3">
              <w:rPr>
                <w:webHidden/>
              </w:rPr>
              <w:tab/>
            </w:r>
            <w:r w:rsidRPr="00345AB3">
              <w:rPr>
                <w:webHidden/>
              </w:rPr>
              <w:fldChar w:fldCharType="begin"/>
            </w:r>
            <w:r w:rsidRPr="00345AB3">
              <w:rPr>
                <w:webHidden/>
              </w:rPr>
              <w:instrText xml:space="preserve"> PAGEREF _Toc239181305 \h </w:instrText>
            </w:r>
            <w:r w:rsidRPr="00345AB3">
              <w:rPr>
                <w:webHidden/>
              </w:rPr>
            </w:r>
            <w:r w:rsidRPr="00345AB3">
              <w:rPr>
                <w:webHidden/>
              </w:rPr>
              <w:fldChar w:fldCharType="separate"/>
            </w:r>
            <w:r w:rsidR="002F770A" w:rsidRPr="00345AB3">
              <w:rPr>
                <w:webHidden/>
              </w:rPr>
              <w:t>37</w:t>
            </w:r>
            <w:r w:rsidRPr="00345AB3">
              <w:rPr>
                <w:webHidden/>
              </w:rPr>
              <w:fldChar w:fldCharType="end"/>
            </w:r>
          </w:hyperlink>
        </w:p>
        <w:p w14:paraId="599781C0" w14:textId="52CAE02A" w:rsidR="002A3998" w:rsidRPr="00345AB3" w:rsidRDefault="002A3998" w:rsidP="00345AB3">
          <w:pPr>
            <w:pStyle w:val="TOC2"/>
            <w:rPr>
              <w:rFonts w:eastAsiaTheme="minorEastAsia"/>
            </w:rPr>
          </w:pPr>
          <w:hyperlink w:anchor="_Toc239181306" w:history="1">
            <w:r w:rsidRPr="00345AB3">
              <w:rPr>
                <w:rStyle w:val="Hyperlink"/>
              </w:rPr>
              <w:t>Supporting student readiness</w:t>
            </w:r>
            <w:r w:rsidRPr="00345AB3">
              <w:rPr>
                <w:webHidden/>
              </w:rPr>
              <w:tab/>
            </w:r>
            <w:r w:rsidRPr="00345AB3">
              <w:rPr>
                <w:webHidden/>
              </w:rPr>
              <w:fldChar w:fldCharType="begin"/>
            </w:r>
            <w:r w:rsidRPr="00345AB3">
              <w:rPr>
                <w:webHidden/>
              </w:rPr>
              <w:instrText xml:space="preserve"> PAGEREF _Toc239181306 \h </w:instrText>
            </w:r>
            <w:r w:rsidRPr="00345AB3">
              <w:rPr>
                <w:webHidden/>
              </w:rPr>
            </w:r>
            <w:r w:rsidRPr="00345AB3">
              <w:rPr>
                <w:webHidden/>
              </w:rPr>
              <w:fldChar w:fldCharType="separate"/>
            </w:r>
            <w:r w:rsidR="002F770A" w:rsidRPr="00345AB3">
              <w:rPr>
                <w:webHidden/>
              </w:rPr>
              <w:t>38</w:t>
            </w:r>
            <w:r w:rsidRPr="00345AB3">
              <w:rPr>
                <w:webHidden/>
              </w:rPr>
              <w:fldChar w:fldCharType="end"/>
            </w:r>
          </w:hyperlink>
        </w:p>
        <w:p w14:paraId="2459995D" w14:textId="1A21191C" w:rsidR="002A3998" w:rsidRPr="00345AB3" w:rsidRDefault="002A3998" w:rsidP="00345AB3">
          <w:pPr>
            <w:pStyle w:val="TOC2"/>
            <w:rPr>
              <w:rFonts w:eastAsiaTheme="minorEastAsia"/>
            </w:rPr>
          </w:pPr>
          <w:hyperlink w:anchor="_Toc239181307" w:history="1">
            <w:r w:rsidRPr="00345AB3">
              <w:rPr>
                <w:rStyle w:val="Hyperlink"/>
              </w:rPr>
              <w:t>Accessibility and academic accommodations</w:t>
            </w:r>
            <w:r w:rsidRPr="00345AB3">
              <w:rPr>
                <w:webHidden/>
              </w:rPr>
              <w:tab/>
            </w:r>
            <w:r w:rsidRPr="00345AB3">
              <w:rPr>
                <w:webHidden/>
              </w:rPr>
              <w:fldChar w:fldCharType="begin"/>
            </w:r>
            <w:r w:rsidRPr="00345AB3">
              <w:rPr>
                <w:webHidden/>
              </w:rPr>
              <w:instrText xml:space="preserve"> PAGEREF _Toc239181307 \h </w:instrText>
            </w:r>
            <w:r w:rsidRPr="00345AB3">
              <w:rPr>
                <w:webHidden/>
              </w:rPr>
            </w:r>
            <w:r w:rsidRPr="00345AB3">
              <w:rPr>
                <w:webHidden/>
              </w:rPr>
              <w:fldChar w:fldCharType="separate"/>
            </w:r>
            <w:r w:rsidR="002F770A" w:rsidRPr="00345AB3">
              <w:rPr>
                <w:webHidden/>
              </w:rPr>
              <w:t>39</w:t>
            </w:r>
            <w:r w:rsidRPr="00345AB3">
              <w:rPr>
                <w:webHidden/>
              </w:rPr>
              <w:fldChar w:fldCharType="end"/>
            </w:r>
          </w:hyperlink>
        </w:p>
        <w:p w14:paraId="1C5D4CDE" w14:textId="712BD7B2" w:rsidR="002A3998" w:rsidRPr="00345AB3" w:rsidRDefault="002A3998" w:rsidP="00345AB3">
          <w:pPr>
            <w:pStyle w:val="TOC2"/>
            <w:rPr>
              <w:rFonts w:eastAsiaTheme="minorEastAsia"/>
            </w:rPr>
          </w:pPr>
          <w:hyperlink w:anchor="_Toc239181308" w:history="1">
            <w:r w:rsidRPr="00345AB3">
              <w:rPr>
                <w:rStyle w:val="Hyperlink"/>
              </w:rPr>
              <w:t>Student wellbeing</w:t>
            </w:r>
            <w:r w:rsidRPr="00345AB3">
              <w:rPr>
                <w:webHidden/>
              </w:rPr>
              <w:tab/>
            </w:r>
            <w:r w:rsidRPr="00345AB3">
              <w:rPr>
                <w:webHidden/>
              </w:rPr>
              <w:fldChar w:fldCharType="begin"/>
            </w:r>
            <w:r w:rsidRPr="00345AB3">
              <w:rPr>
                <w:webHidden/>
              </w:rPr>
              <w:instrText xml:space="preserve"> PAGEREF _Toc239181308 \h </w:instrText>
            </w:r>
            <w:r w:rsidRPr="00345AB3">
              <w:rPr>
                <w:webHidden/>
              </w:rPr>
            </w:r>
            <w:r w:rsidRPr="00345AB3">
              <w:rPr>
                <w:webHidden/>
              </w:rPr>
              <w:fldChar w:fldCharType="separate"/>
            </w:r>
            <w:r w:rsidR="002F770A" w:rsidRPr="00345AB3">
              <w:rPr>
                <w:webHidden/>
              </w:rPr>
              <w:t>40</w:t>
            </w:r>
            <w:r w:rsidRPr="00345AB3">
              <w:rPr>
                <w:webHidden/>
              </w:rPr>
              <w:fldChar w:fldCharType="end"/>
            </w:r>
          </w:hyperlink>
        </w:p>
        <w:p w14:paraId="425AB072" w14:textId="646FA728" w:rsidR="002A3998" w:rsidRPr="00345AB3" w:rsidRDefault="002A3998" w:rsidP="00345AB3">
          <w:pPr>
            <w:pStyle w:val="TOC2"/>
            <w:rPr>
              <w:rFonts w:eastAsiaTheme="minorEastAsia"/>
            </w:rPr>
          </w:pPr>
          <w:hyperlink w:anchor="_Toc239181309" w:history="1">
            <w:r w:rsidRPr="00345AB3">
              <w:rPr>
                <w:rStyle w:val="Hyperlink"/>
              </w:rPr>
              <w:t>Academic integrity</w:t>
            </w:r>
            <w:r w:rsidRPr="00345AB3">
              <w:rPr>
                <w:webHidden/>
              </w:rPr>
              <w:tab/>
            </w:r>
            <w:r w:rsidRPr="00345AB3">
              <w:rPr>
                <w:webHidden/>
              </w:rPr>
              <w:fldChar w:fldCharType="begin"/>
            </w:r>
            <w:r w:rsidRPr="00345AB3">
              <w:rPr>
                <w:webHidden/>
              </w:rPr>
              <w:instrText xml:space="preserve"> PAGEREF _Toc239181309 \h </w:instrText>
            </w:r>
            <w:r w:rsidRPr="00345AB3">
              <w:rPr>
                <w:webHidden/>
              </w:rPr>
            </w:r>
            <w:r w:rsidRPr="00345AB3">
              <w:rPr>
                <w:webHidden/>
              </w:rPr>
              <w:fldChar w:fldCharType="separate"/>
            </w:r>
            <w:r w:rsidR="002F770A" w:rsidRPr="00345AB3">
              <w:rPr>
                <w:webHidden/>
              </w:rPr>
              <w:t>41</w:t>
            </w:r>
            <w:r w:rsidRPr="00345AB3">
              <w:rPr>
                <w:webHidden/>
              </w:rPr>
              <w:fldChar w:fldCharType="end"/>
            </w:r>
          </w:hyperlink>
        </w:p>
        <w:p w14:paraId="2C2FF06A" w14:textId="0D208A28" w:rsidR="002A3998" w:rsidRPr="00345AB3" w:rsidRDefault="002A3998" w:rsidP="00345AB3">
          <w:pPr>
            <w:pStyle w:val="TOC2"/>
            <w:rPr>
              <w:rFonts w:eastAsiaTheme="minorEastAsia"/>
            </w:rPr>
          </w:pPr>
          <w:hyperlink w:anchor="_Toc239181310" w:history="1">
            <w:r w:rsidRPr="00345AB3">
              <w:rPr>
                <w:rStyle w:val="Hyperlink"/>
              </w:rPr>
              <w:t>Knowing when to refer students to additional supports and services</w:t>
            </w:r>
            <w:r w:rsidRPr="00345AB3">
              <w:rPr>
                <w:webHidden/>
              </w:rPr>
              <w:tab/>
            </w:r>
            <w:r w:rsidRPr="00345AB3">
              <w:rPr>
                <w:webHidden/>
              </w:rPr>
              <w:fldChar w:fldCharType="begin"/>
            </w:r>
            <w:r w:rsidRPr="00345AB3">
              <w:rPr>
                <w:webHidden/>
              </w:rPr>
              <w:instrText xml:space="preserve"> PAGEREF _Toc239181310 \h </w:instrText>
            </w:r>
            <w:r w:rsidRPr="00345AB3">
              <w:rPr>
                <w:webHidden/>
              </w:rPr>
            </w:r>
            <w:r w:rsidRPr="00345AB3">
              <w:rPr>
                <w:webHidden/>
              </w:rPr>
              <w:fldChar w:fldCharType="separate"/>
            </w:r>
            <w:r w:rsidR="002F770A" w:rsidRPr="00345AB3">
              <w:rPr>
                <w:webHidden/>
              </w:rPr>
              <w:t>42</w:t>
            </w:r>
            <w:r w:rsidRPr="00345AB3">
              <w:rPr>
                <w:webHidden/>
              </w:rPr>
              <w:fldChar w:fldCharType="end"/>
            </w:r>
          </w:hyperlink>
        </w:p>
        <w:p w14:paraId="4626D4AB" w14:textId="176E8BFA" w:rsidR="002A3998" w:rsidRPr="00345AB3" w:rsidRDefault="002A3998" w:rsidP="00345AB3">
          <w:pPr>
            <w:pStyle w:val="TOC2"/>
            <w:rPr>
              <w:rFonts w:eastAsiaTheme="minorEastAsia"/>
            </w:rPr>
          </w:pPr>
          <w:hyperlink w:anchor="_Toc239181311" w:history="1">
            <w:r w:rsidRPr="00345AB3">
              <w:rPr>
                <w:rStyle w:val="Hyperlink"/>
              </w:rPr>
              <w:t>Your next stage</w:t>
            </w:r>
            <w:r w:rsidRPr="00345AB3">
              <w:rPr>
                <w:webHidden/>
              </w:rPr>
              <w:tab/>
            </w:r>
            <w:r w:rsidRPr="00345AB3">
              <w:rPr>
                <w:webHidden/>
              </w:rPr>
              <w:fldChar w:fldCharType="begin"/>
            </w:r>
            <w:r w:rsidRPr="00345AB3">
              <w:rPr>
                <w:webHidden/>
              </w:rPr>
              <w:instrText xml:space="preserve"> PAGEREF _Toc239181311 \h </w:instrText>
            </w:r>
            <w:r w:rsidRPr="00345AB3">
              <w:rPr>
                <w:webHidden/>
              </w:rPr>
            </w:r>
            <w:r w:rsidRPr="00345AB3">
              <w:rPr>
                <w:webHidden/>
              </w:rPr>
              <w:fldChar w:fldCharType="separate"/>
            </w:r>
            <w:r w:rsidR="002F770A" w:rsidRPr="00345AB3">
              <w:rPr>
                <w:webHidden/>
              </w:rPr>
              <w:t>44</w:t>
            </w:r>
            <w:r w:rsidRPr="00345AB3">
              <w:rPr>
                <w:webHidden/>
              </w:rPr>
              <w:fldChar w:fldCharType="end"/>
            </w:r>
          </w:hyperlink>
        </w:p>
        <w:p w14:paraId="5AB98CDF" w14:textId="61F9990D" w:rsidR="002A3998" w:rsidRPr="00345AB3" w:rsidRDefault="002A3998" w:rsidP="002F770A">
          <w:pPr>
            <w:pStyle w:val="TOC1"/>
            <w:rPr>
              <w:rFonts w:eastAsiaTheme="minorEastAsia"/>
            </w:rPr>
          </w:pPr>
          <w:hyperlink w:anchor="_Toc239181312" w:history="1">
            <w:r w:rsidRPr="00345AB3">
              <w:rPr>
                <w:rStyle w:val="Hyperlink"/>
              </w:rPr>
              <w:t>Stage 5:  Designing learning experiences</w:t>
            </w:r>
            <w:r w:rsidRPr="00345AB3">
              <w:rPr>
                <w:webHidden/>
              </w:rPr>
              <w:tab/>
            </w:r>
            <w:r w:rsidRPr="00345AB3">
              <w:rPr>
                <w:webHidden/>
              </w:rPr>
              <w:fldChar w:fldCharType="begin"/>
            </w:r>
            <w:r w:rsidRPr="00345AB3">
              <w:rPr>
                <w:webHidden/>
              </w:rPr>
              <w:instrText xml:space="preserve"> PAGEREF _Toc239181312 \h </w:instrText>
            </w:r>
            <w:r w:rsidRPr="00345AB3">
              <w:rPr>
                <w:webHidden/>
              </w:rPr>
            </w:r>
            <w:r w:rsidRPr="00345AB3">
              <w:rPr>
                <w:webHidden/>
              </w:rPr>
              <w:fldChar w:fldCharType="separate"/>
            </w:r>
            <w:r w:rsidR="002F770A" w:rsidRPr="00345AB3">
              <w:rPr>
                <w:webHidden/>
              </w:rPr>
              <w:t>45</w:t>
            </w:r>
            <w:r w:rsidRPr="00345AB3">
              <w:rPr>
                <w:webHidden/>
              </w:rPr>
              <w:fldChar w:fldCharType="end"/>
            </w:r>
          </w:hyperlink>
        </w:p>
        <w:p w14:paraId="1B5E1E4E" w14:textId="15C3C72D" w:rsidR="002A3998" w:rsidRPr="00345AB3" w:rsidRDefault="002A3998" w:rsidP="00345AB3">
          <w:pPr>
            <w:pStyle w:val="TOC2"/>
            <w:rPr>
              <w:rFonts w:eastAsiaTheme="minorEastAsia"/>
            </w:rPr>
          </w:pPr>
          <w:hyperlink w:anchor="_Toc239181313" w:history="1">
            <w:r w:rsidRPr="00345AB3">
              <w:rPr>
                <w:rStyle w:val="Hyperlink"/>
              </w:rPr>
              <w:t>Course outlines</w:t>
            </w:r>
            <w:r w:rsidRPr="00345AB3">
              <w:rPr>
                <w:webHidden/>
              </w:rPr>
              <w:tab/>
            </w:r>
            <w:r w:rsidRPr="00345AB3">
              <w:rPr>
                <w:webHidden/>
              </w:rPr>
              <w:fldChar w:fldCharType="begin"/>
            </w:r>
            <w:r w:rsidRPr="00345AB3">
              <w:rPr>
                <w:webHidden/>
              </w:rPr>
              <w:instrText xml:space="preserve"> PAGEREF _Toc239181313 \h </w:instrText>
            </w:r>
            <w:r w:rsidRPr="00345AB3">
              <w:rPr>
                <w:webHidden/>
              </w:rPr>
            </w:r>
            <w:r w:rsidRPr="00345AB3">
              <w:rPr>
                <w:webHidden/>
              </w:rPr>
              <w:fldChar w:fldCharType="separate"/>
            </w:r>
            <w:r w:rsidR="002F770A" w:rsidRPr="00345AB3">
              <w:rPr>
                <w:webHidden/>
              </w:rPr>
              <w:t>45</w:t>
            </w:r>
            <w:r w:rsidRPr="00345AB3">
              <w:rPr>
                <w:webHidden/>
              </w:rPr>
              <w:fldChar w:fldCharType="end"/>
            </w:r>
          </w:hyperlink>
        </w:p>
        <w:p w14:paraId="04BD6145" w14:textId="04C0580F" w:rsidR="002A3998" w:rsidRPr="00345AB3" w:rsidRDefault="002A3998" w:rsidP="00345AB3">
          <w:pPr>
            <w:pStyle w:val="TOC2"/>
            <w:rPr>
              <w:rFonts w:eastAsiaTheme="minorEastAsia"/>
            </w:rPr>
          </w:pPr>
          <w:hyperlink w:anchor="_Toc239181314" w:history="1">
            <w:r w:rsidRPr="00345AB3">
              <w:rPr>
                <w:rStyle w:val="Hyperlink"/>
              </w:rPr>
              <w:t>Understanding learning outcomes and objectives</w:t>
            </w:r>
            <w:r w:rsidRPr="00345AB3">
              <w:rPr>
                <w:webHidden/>
              </w:rPr>
              <w:tab/>
            </w:r>
            <w:r w:rsidRPr="00345AB3">
              <w:rPr>
                <w:webHidden/>
              </w:rPr>
              <w:fldChar w:fldCharType="begin"/>
            </w:r>
            <w:r w:rsidRPr="00345AB3">
              <w:rPr>
                <w:webHidden/>
              </w:rPr>
              <w:instrText xml:space="preserve"> PAGEREF _Toc239181314 \h </w:instrText>
            </w:r>
            <w:r w:rsidRPr="00345AB3">
              <w:rPr>
                <w:webHidden/>
              </w:rPr>
            </w:r>
            <w:r w:rsidRPr="00345AB3">
              <w:rPr>
                <w:webHidden/>
              </w:rPr>
              <w:fldChar w:fldCharType="separate"/>
            </w:r>
            <w:r w:rsidR="002F770A" w:rsidRPr="00345AB3">
              <w:rPr>
                <w:webHidden/>
              </w:rPr>
              <w:t>47</w:t>
            </w:r>
            <w:r w:rsidRPr="00345AB3">
              <w:rPr>
                <w:webHidden/>
              </w:rPr>
              <w:fldChar w:fldCharType="end"/>
            </w:r>
          </w:hyperlink>
        </w:p>
        <w:p w14:paraId="704939C1" w14:textId="25D36ACD" w:rsidR="002A3998" w:rsidRPr="00345AB3" w:rsidRDefault="002A3998" w:rsidP="00345AB3">
          <w:pPr>
            <w:pStyle w:val="TOC2"/>
            <w:rPr>
              <w:rFonts w:eastAsiaTheme="minorEastAsia"/>
            </w:rPr>
          </w:pPr>
          <w:hyperlink w:anchor="_Toc239181315" w:history="1">
            <w:r w:rsidRPr="00345AB3">
              <w:rPr>
                <w:rStyle w:val="Hyperlink"/>
              </w:rPr>
              <w:t>Learning objectives support the outcomes</w:t>
            </w:r>
            <w:r w:rsidRPr="00345AB3">
              <w:rPr>
                <w:webHidden/>
              </w:rPr>
              <w:tab/>
            </w:r>
            <w:r w:rsidRPr="00345AB3">
              <w:rPr>
                <w:webHidden/>
              </w:rPr>
              <w:fldChar w:fldCharType="begin"/>
            </w:r>
            <w:r w:rsidRPr="00345AB3">
              <w:rPr>
                <w:webHidden/>
              </w:rPr>
              <w:instrText xml:space="preserve"> PAGEREF _Toc239181315 \h </w:instrText>
            </w:r>
            <w:r w:rsidRPr="00345AB3">
              <w:rPr>
                <w:webHidden/>
              </w:rPr>
            </w:r>
            <w:r w:rsidRPr="00345AB3">
              <w:rPr>
                <w:webHidden/>
              </w:rPr>
              <w:fldChar w:fldCharType="separate"/>
            </w:r>
            <w:r w:rsidR="002F770A" w:rsidRPr="00345AB3">
              <w:rPr>
                <w:webHidden/>
              </w:rPr>
              <w:t>47</w:t>
            </w:r>
            <w:r w:rsidRPr="00345AB3">
              <w:rPr>
                <w:webHidden/>
              </w:rPr>
              <w:fldChar w:fldCharType="end"/>
            </w:r>
          </w:hyperlink>
        </w:p>
        <w:p w14:paraId="443988F7" w14:textId="075AE2C5" w:rsidR="002A3998" w:rsidRPr="00345AB3" w:rsidRDefault="002A3998" w:rsidP="00345AB3">
          <w:pPr>
            <w:pStyle w:val="TOC2"/>
            <w:rPr>
              <w:rFonts w:eastAsiaTheme="minorEastAsia"/>
            </w:rPr>
          </w:pPr>
          <w:hyperlink w:anchor="_Toc239181316" w:history="1">
            <w:r w:rsidRPr="00345AB3">
              <w:rPr>
                <w:rStyle w:val="Hyperlink"/>
              </w:rPr>
              <w:t>Constructive alignment</w:t>
            </w:r>
            <w:r w:rsidRPr="00345AB3">
              <w:rPr>
                <w:webHidden/>
              </w:rPr>
              <w:tab/>
            </w:r>
            <w:r w:rsidRPr="00345AB3">
              <w:rPr>
                <w:webHidden/>
              </w:rPr>
              <w:fldChar w:fldCharType="begin"/>
            </w:r>
            <w:r w:rsidRPr="00345AB3">
              <w:rPr>
                <w:webHidden/>
              </w:rPr>
              <w:instrText xml:space="preserve"> PAGEREF _Toc239181316 \h </w:instrText>
            </w:r>
            <w:r w:rsidRPr="00345AB3">
              <w:rPr>
                <w:webHidden/>
              </w:rPr>
            </w:r>
            <w:r w:rsidRPr="00345AB3">
              <w:rPr>
                <w:webHidden/>
              </w:rPr>
              <w:fldChar w:fldCharType="separate"/>
            </w:r>
            <w:r w:rsidR="002F770A" w:rsidRPr="00345AB3">
              <w:rPr>
                <w:webHidden/>
              </w:rPr>
              <w:t>50</w:t>
            </w:r>
            <w:r w:rsidRPr="00345AB3">
              <w:rPr>
                <w:webHidden/>
              </w:rPr>
              <w:fldChar w:fldCharType="end"/>
            </w:r>
          </w:hyperlink>
        </w:p>
        <w:p w14:paraId="6E483C20" w14:textId="32B6926E" w:rsidR="002A3998" w:rsidRPr="00345AB3" w:rsidRDefault="002A3998" w:rsidP="00345AB3">
          <w:pPr>
            <w:pStyle w:val="TOC2"/>
            <w:rPr>
              <w:rFonts w:eastAsiaTheme="minorEastAsia"/>
            </w:rPr>
          </w:pPr>
          <w:hyperlink w:anchor="_Toc239181317" w:history="1">
            <w:r w:rsidRPr="00345AB3">
              <w:rPr>
                <w:rStyle w:val="Hyperlink"/>
              </w:rPr>
              <w:t>The syllabus as a learning roadmap</w:t>
            </w:r>
            <w:r w:rsidRPr="00345AB3">
              <w:rPr>
                <w:webHidden/>
              </w:rPr>
              <w:tab/>
            </w:r>
            <w:r w:rsidRPr="00345AB3">
              <w:rPr>
                <w:webHidden/>
              </w:rPr>
              <w:fldChar w:fldCharType="begin"/>
            </w:r>
            <w:r w:rsidRPr="00345AB3">
              <w:rPr>
                <w:webHidden/>
              </w:rPr>
              <w:instrText xml:space="preserve"> PAGEREF _Toc239181317 \h </w:instrText>
            </w:r>
            <w:r w:rsidRPr="00345AB3">
              <w:rPr>
                <w:webHidden/>
              </w:rPr>
            </w:r>
            <w:r w:rsidRPr="00345AB3">
              <w:rPr>
                <w:webHidden/>
              </w:rPr>
              <w:fldChar w:fldCharType="separate"/>
            </w:r>
            <w:r w:rsidR="002F770A" w:rsidRPr="00345AB3">
              <w:rPr>
                <w:webHidden/>
              </w:rPr>
              <w:t>50</w:t>
            </w:r>
            <w:r w:rsidRPr="00345AB3">
              <w:rPr>
                <w:webHidden/>
              </w:rPr>
              <w:fldChar w:fldCharType="end"/>
            </w:r>
          </w:hyperlink>
        </w:p>
        <w:p w14:paraId="64379401" w14:textId="59106563" w:rsidR="002A3998" w:rsidRPr="00345AB3" w:rsidRDefault="002A3998" w:rsidP="00345AB3">
          <w:pPr>
            <w:pStyle w:val="TOC2"/>
            <w:rPr>
              <w:rFonts w:eastAsiaTheme="minorEastAsia"/>
            </w:rPr>
          </w:pPr>
          <w:hyperlink w:anchor="_Toc239181318" w:history="1">
            <w:r w:rsidRPr="00345AB3">
              <w:rPr>
                <w:rStyle w:val="Hyperlink"/>
              </w:rPr>
              <w:t>Planning learning experiences</w:t>
            </w:r>
            <w:r w:rsidRPr="00345AB3">
              <w:rPr>
                <w:webHidden/>
              </w:rPr>
              <w:tab/>
            </w:r>
            <w:r w:rsidRPr="00345AB3">
              <w:rPr>
                <w:webHidden/>
              </w:rPr>
              <w:fldChar w:fldCharType="begin"/>
            </w:r>
            <w:r w:rsidRPr="00345AB3">
              <w:rPr>
                <w:webHidden/>
              </w:rPr>
              <w:instrText xml:space="preserve"> PAGEREF _Toc239181318 \h </w:instrText>
            </w:r>
            <w:r w:rsidRPr="00345AB3">
              <w:rPr>
                <w:webHidden/>
              </w:rPr>
            </w:r>
            <w:r w:rsidRPr="00345AB3">
              <w:rPr>
                <w:webHidden/>
              </w:rPr>
              <w:fldChar w:fldCharType="separate"/>
            </w:r>
            <w:r w:rsidR="002F770A" w:rsidRPr="00345AB3">
              <w:rPr>
                <w:webHidden/>
              </w:rPr>
              <w:t>53</w:t>
            </w:r>
            <w:r w:rsidRPr="00345AB3">
              <w:rPr>
                <w:webHidden/>
              </w:rPr>
              <w:fldChar w:fldCharType="end"/>
            </w:r>
          </w:hyperlink>
        </w:p>
        <w:p w14:paraId="4335D849" w14:textId="2BACAA5F" w:rsidR="002A3998" w:rsidRPr="00345AB3" w:rsidRDefault="002A3998" w:rsidP="00345AB3">
          <w:pPr>
            <w:pStyle w:val="TOC2"/>
            <w:rPr>
              <w:rFonts w:eastAsiaTheme="minorEastAsia"/>
            </w:rPr>
          </w:pPr>
          <w:hyperlink w:anchor="_Toc239181319" w:history="1">
            <w:r w:rsidRPr="00345AB3">
              <w:rPr>
                <w:rStyle w:val="Hyperlink"/>
              </w:rPr>
              <w:t>Assessment and feedback</w:t>
            </w:r>
            <w:r w:rsidRPr="00345AB3">
              <w:rPr>
                <w:webHidden/>
              </w:rPr>
              <w:tab/>
            </w:r>
            <w:r w:rsidRPr="00345AB3">
              <w:rPr>
                <w:webHidden/>
              </w:rPr>
              <w:fldChar w:fldCharType="begin"/>
            </w:r>
            <w:r w:rsidRPr="00345AB3">
              <w:rPr>
                <w:webHidden/>
              </w:rPr>
              <w:instrText xml:space="preserve"> PAGEREF _Toc239181319 \h </w:instrText>
            </w:r>
            <w:r w:rsidRPr="00345AB3">
              <w:rPr>
                <w:webHidden/>
              </w:rPr>
            </w:r>
            <w:r w:rsidRPr="00345AB3">
              <w:rPr>
                <w:webHidden/>
              </w:rPr>
              <w:fldChar w:fldCharType="separate"/>
            </w:r>
            <w:r w:rsidR="002F770A" w:rsidRPr="00345AB3">
              <w:rPr>
                <w:webHidden/>
              </w:rPr>
              <w:t>53</w:t>
            </w:r>
            <w:r w:rsidRPr="00345AB3">
              <w:rPr>
                <w:webHidden/>
              </w:rPr>
              <w:fldChar w:fldCharType="end"/>
            </w:r>
          </w:hyperlink>
        </w:p>
        <w:p w14:paraId="03B72DE8" w14:textId="033C7D3C" w:rsidR="002A3998" w:rsidRPr="00345AB3" w:rsidRDefault="002A3998" w:rsidP="00345AB3">
          <w:pPr>
            <w:pStyle w:val="TOC2"/>
            <w:rPr>
              <w:rFonts w:eastAsiaTheme="minorEastAsia"/>
            </w:rPr>
          </w:pPr>
          <w:hyperlink w:anchor="_Toc239181320" w:history="1">
            <w:r w:rsidRPr="00345AB3">
              <w:rPr>
                <w:rStyle w:val="Hyperlink"/>
              </w:rPr>
              <w:t>Designing assessments with integrity in mind</w:t>
            </w:r>
            <w:r w:rsidRPr="00345AB3">
              <w:rPr>
                <w:webHidden/>
              </w:rPr>
              <w:tab/>
            </w:r>
            <w:r w:rsidRPr="00345AB3">
              <w:rPr>
                <w:webHidden/>
              </w:rPr>
              <w:fldChar w:fldCharType="begin"/>
            </w:r>
            <w:r w:rsidRPr="00345AB3">
              <w:rPr>
                <w:webHidden/>
              </w:rPr>
              <w:instrText xml:space="preserve"> PAGEREF _Toc239181320 \h </w:instrText>
            </w:r>
            <w:r w:rsidRPr="00345AB3">
              <w:rPr>
                <w:webHidden/>
              </w:rPr>
            </w:r>
            <w:r w:rsidRPr="00345AB3">
              <w:rPr>
                <w:webHidden/>
              </w:rPr>
              <w:fldChar w:fldCharType="separate"/>
            </w:r>
            <w:r w:rsidR="002F770A" w:rsidRPr="00345AB3">
              <w:rPr>
                <w:webHidden/>
              </w:rPr>
              <w:t>54</w:t>
            </w:r>
            <w:r w:rsidRPr="00345AB3">
              <w:rPr>
                <w:webHidden/>
              </w:rPr>
              <w:fldChar w:fldCharType="end"/>
            </w:r>
          </w:hyperlink>
        </w:p>
        <w:p w14:paraId="2568D867" w14:textId="663EC93C" w:rsidR="002A3998" w:rsidRPr="00345AB3" w:rsidRDefault="002A3998" w:rsidP="00345AB3">
          <w:pPr>
            <w:pStyle w:val="TOC2"/>
            <w:rPr>
              <w:rFonts w:eastAsiaTheme="minorEastAsia"/>
            </w:rPr>
          </w:pPr>
          <w:hyperlink w:anchor="_Toc239181321" w:history="1">
            <w:r w:rsidRPr="00345AB3">
              <w:rPr>
                <w:rStyle w:val="Hyperlink"/>
              </w:rPr>
              <w:t>Educational technology</w:t>
            </w:r>
            <w:r w:rsidRPr="00345AB3">
              <w:rPr>
                <w:webHidden/>
              </w:rPr>
              <w:tab/>
            </w:r>
            <w:r w:rsidRPr="00345AB3">
              <w:rPr>
                <w:webHidden/>
              </w:rPr>
              <w:fldChar w:fldCharType="begin"/>
            </w:r>
            <w:r w:rsidRPr="00345AB3">
              <w:rPr>
                <w:webHidden/>
              </w:rPr>
              <w:instrText xml:space="preserve"> PAGEREF _Toc239181321 \h </w:instrText>
            </w:r>
            <w:r w:rsidRPr="00345AB3">
              <w:rPr>
                <w:webHidden/>
              </w:rPr>
            </w:r>
            <w:r w:rsidRPr="00345AB3">
              <w:rPr>
                <w:webHidden/>
              </w:rPr>
              <w:fldChar w:fldCharType="separate"/>
            </w:r>
            <w:r w:rsidR="002F770A" w:rsidRPr="00345AB3">
              <w:rPr>
                <w:webHidden/>
              </w:rPr>
              <w:t>54</w:t>
            </w:r>
            <w:r w:rsidRPr="00345AB3">
              <w:rPr>
                <w:webHidden/>
              </w:rPr>
              <w:fldChar w:fldCharType="end"/>
            </w:r>
          </w:hyperlink>
        </w:p>
        <w:p w14:paraId="4242A6F5" w14:textId="68AAD5E1" w:rsidR="002A3998" w:rsidRPr="00345AB3" w:rsidRDefault="002A3998" w:rsidP="00345AB3">
          <w:pPr>
            <w:pStyle w:val="TOC2"/>
            <w:rPr>
              <w:rFonts w:eastAsiaTheme="minorEastAsia"/>
            </w:rPr>
          </w:pPr>
          <w:hyperlink w:anchor="_Toc239181322" w:history="1">
            <w:r w:rsidRPr="00345AB3">
              <w:rPr>
                <w:rStyle w:val="Hyperlink"/>
              </w:rPr>
              <w:t>Responsible use of artificial intelligence</w:t>
            </w:r>
            <w:r w:rsidRPr="00345AB3">
              <w:rPr>
                <w:webHidden/>
              </w:rPr>
              <w:tab/>
            </w:r>
            <w:r w:rsidRPr="00345AB3">
              <w:rPr>
                <w:webHidden/>
              </w:rPr>
              <w:fldChar w:fldCharType="begin"/>
            </w:r>
            <w:r w:rsidRPr="00345AB3">
              <w:rPr>
                <w:webHidden/>
              </w:rPr>
              <w:instrText xml:space="preserve"> PAGEREF _Toc239181322 \h </w:instrText>
            </w:r>
            <w:r w:rsidRPr="00345AB3">
              <w:rPr>
                <w:webHidden/>
              </w:rPr>
            </w:r>
            <w:r w:rsidRPr="00345AB3">
              <w:rPr>
                <w:webHidden/>
              </w:rPr>
              <w:fldChar w:fldCharType="separate"/>
            </w:r>
            <w:r w:rsidR="002F770A" w:rsidRPr="00345AB3">
              <w:rPr>
                <w:webHidden/>
              </w:rPr>
              <w:t>55</w:t>
            </w:r>
            <w:r w:rsidRPr="00345AB3">
              <w:rPr>
                <w:webHidden/>
              </w:rPr>
              <w:fldChar w:fldCharType="end"/>
            </w:r>
          </w:hyperlink>
        </w:p>
        <w:p w14:paraId="120BE00B" w14:textId="4848CC66" w:rsidR="002A3998" w:rsidRPr="00345AB3" w:rsidRDefault="002A3998" w:rsidP="00345AB3">
          <w:pPr>
            <w:pStyle w:val="TOC2"/>
            <w:rPr>
              <w:rFonts w:eastAsiaTheme="minorEastAsia"/>
            </w:rPr>
          </w:pPr>
          <w:hyperlink w:anchor="_Toc239181323" w:history="1">
            <w:r w:rsidRPr="00345AB3">
              <w:rPr>
                <w:rStyle w:val="Hyperlink"/>
              </w:rPr>
              <w:t>Your next stage</w:t>
            </w:r>
            <w:r w:rsidRPr="00345AB3">
              <w:rPr>
                <w:webHidden/>
              </w:rPr>
              <w:tab/>
            </w:r>
            <w:r w:rsidRPr="00345AB3">
              <w:rPr>
                <w:webHidden/>
              </w:rPr>
              <w:fldChar w:fldCharType="begin"/>
            </w:r>
            <w:r w:rsidRPr="00345AB3">
              <w:rPr>
                <w:webHidden/>
              </w:rPr>
              <w:instrText xml:space="preserve"> PAGEREF _Toc239181323 \h </w:instrText>
            </w:r>
            <w:r w:rsidRPr="00345AB3">
              <w:rPr>
                <w:webHidden/>
              </w:rPr>
            </w:r>
            <w:r w:rsidRPr="00345AB3">
              <w:rPr>
                <w:webHidden/>
              </w:rPr>
              <w:fldChar w:fldCharType="separate"/>
            </w:r>
            <w:r w:rsidR="002F770A" w:rsidRPr="00345AB3">
              <w:rPr>
                <w:webHidden/>
              </w:rPr>
              <w:t>58</w:t>
            </w:r>
            <w:r w:rsidRPr="00345AB3">
              <w:rPr>
                <w:webHidden/>
              </w:rPr>
              <w:fldChar w:fldCharType="end"/>
            </w:r>
          </w:hyperlink>
        </w:p>
        <w:p w14:paraId="6C9ED412" w14:textId="0583ABDD" w:rsidR="002A3998" w:rsidRPr="00345AB3" w:rsidRDefault="002A3998" w:rsidP="002F770A">
          <w:pPr>
            <w:pStyle w:val="TOC1"/>
            <w:rPr>
              <w:rFonts w:eastAsiaTheme="minorEastAsia"/>
            </w:rPr>
          </w:pPr>
          <w:hyperlink w:anchor="_Toc239181324" w:history="1">
            <w:r w:rsidRPr="00345AB3">
              <w:rPr>
                <w:rStyle w:val="Hyperlink"/>
              </w:rPr>
              <w:t>Stage 6: Growing as an educator</w:t>
            </w:r>
            <w:r w:rsidRPr="00345AB3">
              <w:rPr>
                <w:webHidden/>
              </w:rPr>
              <w:tab/>
            </w:r>
            <w:r w:rsidRPr="00345AB3">
              <w:rPr>
                <w:webHidden/>
              </w:rPr>
              <w:fldChar w:fldCharType="begin"/>
            </w:r>
            <w:r w:rsidRPr="00345AB3">
              <w:rPr>
                <w:webHidden/>
              </w:rPr>
              <w:instrText xml:space="preserve"> PAGEREF _Toc239181324 \h </w:instrText>
            </w:r>
            <w:r w:rsidRPr="00345AB3">
              <w:rPr>
                <w:webHidden/>
              </w:rPr>
            </w:r>
            <w:r w:rsidRPr="00345AB3">
              <w:rPr>
                <w:webHidden/>
              </w:rPr>
              <w:fldChar w:fldCharType="separate"/>
            </w:r>
            <w:r w:rsidR="002F770A" w:rsidRPr="00345AB3">
              <w:rPr>
                <w:webHidden/>
              </w:rPr>
              <w:t>59</w:t>
            </w:r>
            <w:r w:rsidRPr="00345AB3">
              <w:rPr>
                <w:webHidden/>
              </w:rPr>
              <w:fldChar w:fldCharType="end"/>
            </w:r>
          </w:hyperlink>
        </w:p>
        <w:p w14:paraId="243A9AB8" w14:textId="1F95EFF7" w:rsidR="002A3998" w:rsidRPr="00345AB3" w:rsidRDefault="002A3998" w:rsidP="00345AB3">
          <w:pPr>
            <w:pStyle w:val="TOC2"/>
            <w:rPr>
              <w:rFonts w:eastAsiaTheme="minorEastAsia"/>
            </w:rPr>
          </w:pPr>
          <w:hyperlink w:anchor="_Toc239181325" w:history="1">
            <w:r w:rsidRPr="00345AB3">
              <w:rPr>
                <w:rStyle w:val="Hyperlink"/>
              </w:rPr>
              <w:t>Reflective practice</w:t>
            </w:r>
            <w:r w:rsidRPr="00345AB3">
              <w:rPr>
                <w:webHidden/>
              </w:rPr>
              <w:tab/>
            </w:r>
            <w:r w:rsidRPr="00345AB3">
              <w:rPr>
                <w:webHidden/>
              </w:rPr>
              <w:fldChar w:fldCharType="begin"/>
            </w:r>
            <w:r w:rsidRPr="00345AB3">
              <w:rPr>
                <w:webHidden/>
              </w:rPr>
              <w:instrText xml:space="preserve"> PAGEREF _Toc239181325 \h </w:instrText>
            </w:r>
            <w:r w:rsidRPr="00345AB3">
              <w:rPr>
                <w:webHidden/>
              </w:rPr>
            </w:r>
            <w:r w:rsidRPr="00345AB3">
              <w:rPr>
                <w:webHidden/>
              </w:rPr>
              <w:fldChar w:fldCharType="separate"/>
            </w:r>
            <w:r w:rsidR="002F770A" w:rsidRPr="00345AB3">
              <w:rPr>
                <w:webHidden/>
              </w:rPr>
              <w:t>59</w:t>
            </w:r>
            <w:r w:rsidRPr="00345AB3">
              <w:rPr>
                <w:webHidden/>
              </w:rPr>
              <w:fldChar w:fldCharType="end"/>
            </w:r>
          </w:hyperlink>
        </w:p>
        <w:p w14:paraId="774E5923" w14:textId="7C433305" w:rsidR="002A3998" w:rsidRPr="00345AB3" w:rsidRDefault="002A3998" w:rsidP="00345AB3">
          <w:pPr>
            <w:pStyle w:val="TOC2"/>
            <w:rPr>
              <w:rFonts w:eastAsiaTheme="minorEastAsia"/>
            </w:rPr>
          </w:pPr>
          <w:hyperlink w:anchor="_Toc239181326" w:history="1">
            <w:r w:rsidRPr="00345AB3">
              <w:rPr>
                <w:rStyle w:val="Hyperlink"/>
              </w:rPr>
              <w:t>Reflect</w:t>
            </w:r>
            <w:r w:rsidRPr="00345AB3">
              <w:rPr>
                <w:webHidden/>
              </w:rPr>
              <w:tab/>
            </w:r>
            <w:r w:rsidRPr="00345AB3">
              <w:rPr>
                <w:webHidden/>
              </w:rPr>
              <w:fldChar w:fldCharType="begin"/>
            </w:r>
            <w:r w:rsidRPr="00345AB3">
              <w:rPr>
                <w:webHidden/>
              </w:rPr>
              <w:instrText xml:space="preserve"> PAGEREF _Toc239181326 \h </w:instrText>
            </w:r>
            <w:r w:rsidRPr="00345AB3">
              <w:rPr>
                <w:webHidden/>
              </w:rPr>
            </w:r>
            <w:r w:rsidRPr="00345AB3">
              <w:rPr>
                <w:webHidden/>
              </w:rPr>
              <w:fldChar w:fldCharType="separate"/>
            </w:r>
            <w:r w:rsidR="002F770A" w:rsidRPr="00345AB3">
              <w:rPr>
                <w:webHidden/>
              </w:rPr>
              <w:t>61</w:t>
            </w:r>
            <w:r w:rsidRPr="00345AB3">
              <w:rPr>
                <w:webHidden/>
              </w:rPr>
              <w:fldChar w:fldCharType="end"/>
            </w:r>
          </w:hyperlink>
        </w:p>
        <w:p w14:paraId="13BE7AD2" w14:textId="74D9D9E0" w:rsidR="002A3998" w:rsidRPr="00345AB3" w:rsidRDefault="002A3998" w:rsidP="00345AB3">
          <w:pPr>
            <w:pStyle w:val="TOC2"/>
            <w:rPr>
              <w:rFonts w:eastAsiaTheme="minorEastAsia"/>
            </w:rPr>
          </w:pPr>
          <w:hyperlink w:anchor="_Toc239181327" w:history="1">
            <w:r w:rsidRPr="00345AB3">
              <w:rPr>
                <w:rStyle w:val="Hyperlink"/>
              </w:rPr>
              <w:t>Professional learning</w:t>
            </w:r>
            <w:r w:rsidRPr="00345AB3">
              <w:rPr>
                <w:webHidden/>
              </w:rPr>
              <w:tab/>
            </w:r>
            <w:r w:rsidRPr="00345AB3">
              <w:rPr>
                <w:webHidden/>
              </w:rPr>
              <w:fldChar w:fldCharType="begin"/>
            </w:r>
            <w:r w:rsidRPr="00345AB3">
              <w:rPr>
                <w:webHidden/>
              </w:rPr>
              <w:instrText xml:space="preserve"> PAGEREF _Toc239181327 \h </w:instrText>
            </w:r>
            <w:r w:rsidRPr="00345AB3">
              <w:rPr>
                <w:webHidden/>
              </w:rPr>
            </w:r>
            <w:r w:rsidRPr="00345AB3">
              <w:rPr>
                <w:webHidden/>
              </w:rPr>
              <w:fldChar w:fldCharType="separate"/>
            </w:r>
            <w:r w:rsidR="002F770A" w:rsidRPr="00345AB3">
              <w:rPr>
                <w:webHidden/>
              </w:rPr>
              <w:t>62</w:t>
            </w:r>
            <w:r w:rsidRPr="00345AB3">
              <w:rPr>
                <w:webHidden/>
              </w:rPr>
              <w:fldChar w:fldCharType="end"/>
            </w:r>
          </w:hyperlink>
        </w:p>
        <w:p w14:paraId="0D7A7B5F" w14:textId="5856A495" w:rsidR="002A3998" w:rsidRPr="00345AB3" w:rsidRDefault="002A3998" w:rsidP="00345AB3">
          <w:pPr>
            <w:pStyle w:val="TOC2"/>
            <w:rPr>
              <w:rFonts w:eastAsiaTheme="minorEastAsia"/>
            </w:rPr>
          </w:pPr>
          <w:hyperlink w:anchor="_Toc239181328" w:history="1">
            <w:r w:rsidRPr="00345AB3">
              <w:rPr>
                <w:rStyle w:val="Hyperlink"/>
              </w:rPr>
              <w:t>Scholarship and research</w:t>
            </w:r>
            <w:r w:rsidRPr="00345AB3">
              <w:rPr>
                <w:webHidden/>
              </w:rPr>
              <w:tab/>
            </w:r>
            <w:r w:rsidRPr="00345AB3">
              <w:rPr>
                <w:webHidden/>
              </w:rPr>
              <w:fldChar w:fldCharType="begin"/>
            </w:r>
            <w:r w:rsidRPr="00345AB3">
              <w:rPr>
                <w:webHidden/>
              </w:rPr>
              <w:instrText xml:space="preserve"> PAGEREF _Toc239181328 \h </w:instrText>
            </w:r>
            <w:r w:rsidRPr="00345AB3">
              <w:rPr>
                <w:webHidden/>
              </w:rPr>
            </w:r>
            <w:r w:rsidRPr="00345AB3">
              <w:rPr>
                <w:webHidden/>
              </w:rPr>
              <w:fldChar w:fldCharType="separate"/>
            </w:r>
            <w:r w:rsidR="002F770A" w:rsidRPr="00345AB3">
              <w:rPr>
                <w:webHidden/>
              </w:rPr>
              <w:t>63</w:t>
            </w:r>
            <w:r w:rsidRPr="00345AB3">
              <w:rPr>
                <w:webHidden/>
              </w:rPr>
              <w:fldChar w:fldCharType="end"/>
            </w:r>
          </w:hyperlink>
        </w:p>
        <w:p w14:paraId="2EDB9E04" w14:textId="3F64EB8C" w:rsidR="002A3998" w:rsidRPr="00345AB3" w:rsidRDefault="002A3998" w:rsidP="00345AB3">
          <w:pPr>
            <w:pStyle w:val="TOC2"/>
            <w:rPr>
              <w:rFonts w:eastAsiaTheme="minorEastAsia"/>
            </w:rPr>
          </w:pPr>
          <w:hyperlink w:anchor="_Toc239181329" w:history="1">
            <w:r w:rsidRPr="00345AB3">
              <w:rPr>
                <w:rStyle w:val="Hyperlink"/>
              </w:rPr>
              <w:t>Partnering with students</w:t>
            </w:r>
            <w:r w:rsidRPr="00345AB3">
              <w:rPr>
                <w:webHidden/>
              </w:rPr>
              <w:tab/>
            </w:r>
            <w:r w:rsidRPr="00345AB3">
              <w:rPr>
                <w:webHidden/>
              </w:rPr>
              <w:fldChar w:fldCharType="begin"/>
            </w:r>
            <w:r w:rsidRPr="00345AB3">
              <w:rPr>
                <w:webHidden/>
              </w:rPr>
              <w:instrText xml:space="preserve"> PAGEREF _Toc239181329 \h </w:instrText>
            </w:r>
            <w:r w:rsidRPr="00345AB3">
              <w:rPr>
                <w:webHidden/>
              </w:rPr>
            </w:r>
            <w:r w:rsidRPr="00345AB3">
              <w:rPr>
                <w:webHidden/>
              </w:rPr>
              <w:fldChar w:fldCharType="separate"/>
            </w:r>
            <w:r w:rsidR="002F770A" w:rsidRPr="00345AB3">
              <w:rPr>
                <w:webHidden/>
              </w:rPr>
              <w:t>63</w:t>
            </w:r>
            <w:r w:rsidRPr="00345AB3">
              <w:rPr>
                <w:webHidden/>
              </w:rPr>
              <w:fldChar w:fldCharType="end"/>
            </w:r>
          </w:hyperlink>
        </w:p>
        <w:p w14:paraId="3A49C344" w14:textId="458C3F5E" w:rsidR="002A3998" w:rsidRPr="00345AB3" w:rsidRDefault="002A3998" w:rsidP="00345AB3">
          <w:pPr>
            <w:pStyle w:val="TOC2"/>
            <w:rPr>
              <w:rFonts w:eastAsiaTheme="minorEastAsia"/>
            </w:rPr>
          </w:pPr>
          <w:hyperlink w:anchor="_Toc239181330" w:history="1">
            <w:r w:rsidRPr="00345AB3">
              <w:rPr>
                <w:rStyle w:val="Hyperlink"/>
              </w:rPr>
              <w:t>Partnering with colleagues</w:t>
            </w:r>
            <w:r w:rsidRPr="00345AB3">
              <w:rPr>
                <w:webHidden/>
              </w:rPr>
              <w:tab/>
            </w:r>
            <w:r w:rsidRPr="00345AB3">
              <w:rPr>
                <w:webHidden/>
              </w:rPr>
              <w:fldChar w:fldCharType="begin"/>
            </w:r>
            <w:r w:rsidRPr="00345AB3">
              <w:rPr>
                <w:webHidden/>
              </w:rPr>
              <w:instrText xml:space="preserve"> PAGEREF _Toc239181330 \h </w:instrText>
            </w:r>
            <w:r w:rsidRPr="00345AB3">
              <w:rPr>
                <w:webHidden/>
              </w:rPr>
            </w:r>
            <w:r w:rsidRPr="00345AB3">
              <w:rPr>
                <w:webHidden/>
              </w:rPr>
              <w:fldChar w:fldCharType="separate"/>
            </w:r>
            <w:r w:rsidR="002F770A" w:rsidRPr="00345AB3">
              <w:rPr>
                <w:webHidden/>
              </w:rPr>
              <w:t>63</w:t>
            </w:r>
            <w:r w:rsidRPr="00345AB3">
              <w:rPr>
                <w:webHidden/>
              </w:rPr>
              <w:fldChar w:fldCharType="end"/>
            </w:r>
          </w:hyperlink>
        </w:p>
        <w:p w14:paraId="3AD4C9F1" w14:textId="3FE7A3C7" w:rsidR="002A3998" w:rsidRPr="00345AB3" w:rsidRDefault="002A3998" w:rsidP="00345AB3">
          <w:pPr>
            <w:pStyle w:val="TOC2"/>
            <w:rPr>
              <w:rFonts w:eastAsiaTheme="minorEastAsia"/>
            </w:rPr>
          </w:pPr>
          <w:hyperlink w:anchor="_Toc239181331" w:history="1">
            <w:r w:rsidRPr="00345AB3">
              <w:rPr>
                <w:rStyle w:val="Hyperlink"/>
              </w:rPr>
              <w:t>Partnering with industry and community</w:t>
            </w:r>
            <w:r w:rsidRPr="00345AB3">
              <w:rPr>
                <w:webHidden/>
              </w:rPr>
              <w:tab/>
            </w:r>
            <w:r w:rsidRPr="00345AB3">
              <w:rPr>
                <w:webHidden/>
              </w:rPr>
              <w:fldChar w:fldCharType="begin"/>
            </w:r>
            <w:r w:rsidRPr="00345AB3">
              <w:rPr>
                <w:webHidden/>
              </w:rPr>
              <w:instrText xml:space="preserve"> PAGEREF _Toc239181331 \h </w:instrText>
            </w:r>
            <w:r w:rsidRPr="00345AB3">
              <w:rPr>
                <w:webHidden/>
              </w:rPr>
            </w:r>
            <w:r w:rsidRPr="00345AB3">
              <w:rPr>
                <w:webHidden/>
              </w:rPr>
              <w:fldChar w:fldCharType="separate"/>
            </w:r>
            <w:r w:rsidR="002F770A" w:rsidRPr="00345AB3">
              <w:rPr>
                <w:webHidden/>
              </w:rPr>
              <w:t>63</w:t>
            </w:r>
            <w:r w:rsidRPr="00345AB3">
              <w:rPr>
                <w:webHidden/>
              </w:rPr>
              <w:fldChar w:fldCharType="end"/>
            </w:r>
          </w:hyperlink>
        </w:p>
        <w:p w14:paraId="1053EBE9" w14:textId="4F9149D3" w:rsidR="002A3998" w:rsidRPr="00345AB3" w:rsidRDefault="002A3998" w:rsidP="00345AB3">
          <w:pPr>
            <w:pStyle w:val="TOC2"/>
            <w:rPr>
              <w:rFonts w:eastAsiaTheme="minorEastAsia"/>
            </w:rPr>
          </w:pPr>
          <w:hyperlink w:anchor="_Toc239181332" w:history="1">
            <w:r w:rsidRPr="00345AB3">
              <w:rPr>
                <w:rStyle w:val="Hyperlink"/>
              </w:rPr>
              <w:t>Areas of scholarship</w:t>
            </w:r>
            <w:r w:rsidRPr="00345AB3">
              <w:rPr>
                <w:webHidden/>
              </w:rPr>
              <w:tab/>
            </w:r>
            <w:r w:rsidRPr="00345AB3">
              <w:rPr>
                <w:webHidden/>
              </w:rPr>
              <w:fldChar w:fldCharType="begin"/>
            </w:r>
            <w:r w:rsidRPr="00345AB3">
              <w:rPr>
                <w:webHidden/>
              </w:rPr>
              <w:instrText xml:space="preserve"> PAGEREF _Toc239181332 \h </w:instrText>
            </w:r>
            <w:r w:rsidRPr="00345AB3">
              <w:rPr>
                <w:webHidden/>
              </w:rPr>
            </w:r>
            <w:r w:rsidRPr="00345AB3">
              <w:rPr>
                <w:webHidden/>
              </w:rPr>
              <w:fldChar w:fldCharType="separate"/>
            </w:r>
            <w:r w:rsidR="002F770A" w:rsidRPr="00345AB3">
              <w:rPr>
                <w:webHidden/>
              </w:rPr>
              <w:t>64</w:t>
            </w:r>
            <w:r w:rsidRPr="00345AB3">
              <w:rPr>
                <w:webHidden/>
              </w:rPr>
              <w:fldChar w:fldCharType="end"/>
            </w:r>
          </w:hyperlink>
        </w:p>
        <w:p w14:paraId="7E8DF673" w14:textId="588035CF" w:rsidR="002A3998" w:rsidRPr="00345AB3" w:rsidRDefault="002A3998" w:rsidP="00345AB3">
          <w:pPr>
            <w:pStyle w:val="TOC2"/>
            <w:rPr>
              <w:rFonts w:eastAsiaTheme="minorEastAsia"/>
            </w:rPr>
          </w:pPr>
          <w:hyperlink w:anchor="_Toc239181333" w:history="1">
            <w:r w:rsidRPr="00345AB3">
              <w:rPr>
                <w:rStyle w:val="Hyperlink"/>
              </w:rPr>
              <w:t>Sharing your work</w:t>
            </w:r>
            <w:r w:rsidRPr="00345AB3">
              <w:rPr>
                <w:webHidden/>
              </w:rPr>
              <w:tab/>
            </w:r>
            <w:r w:rsidRPr="00345AB3">
              <w:rPr>
                <w:webHidden/>
              </w:rPr>
              <w:fldChar w:fldCharType="begin"/>
            </w:r>
            <w:r w:rsidRPr="00345AB3">
              <w:rPr>
                <w:webHidden/>
              </w:rPr>
              <w:instrText xml:space="preserve"> PAGEREF _Toc239181333 \h </w:instrText>
            </w:r>
            <w:r w:rsidRPr="00345AB3">
              <w:rPr>
                <w:webHidden/>
              </w:rPr>
            </w:r>
            <w:r w:rsidRPr="00345AB3">
              <w:rPr>
                <w:webHidden/>
              </w:rPr>
              <w:fldChar w:fldCharType="separate"/>
            </w:r>
            <w:r w:rsidR="002F770A" w:rsidRPr="00345AB3">
              <w:rPr>
                <w:webHidden/>
              </w:rPr>
              <w:t>64</w:t>
            </w:r>
            <w:r w:rsidRPr="00345AB3">
              <w:rPr>
                <w:webHidden/>
              </w:rPr>
              <w:fldChar w:fldCharType="end"/>
            </w:r>
          </w:hyperlink>
        </w:p>
        <w:p w14:paraId="27348B72" w14:textId="66443BFA" w:rsidR="002A3998" w:rsidRPr="00345AB3" w:rsidRDefault="002A3998" w:rsidP="00345AB3">
          <w:pPr>
            <w:pStyle w:val="TOC2"/>
            <w:rPr>
              <w:rFonts w:eastAsiaTheme="minorEastAsia"/>
            </w:rPr>
          </w:pPr>
          <w:hyperlink w:anchor="_Toc239181334" w:history="1">
            <w:r w:rsidRPr="00345AB3">
              <w:rPr>
                <w:rStyle w:val="Hyperlink"/>
              </w:rPr>
              <w:t>Faculty performance review</w:t>
            </w:r>
            <w:r w:rsidRPr="00345AB3">
              <w:rPr>
                <w:webHidden/>
              </w:rPr>
              <w:tab/>
            </w:r>
            <w:r w:rsidRPr="00345AB3">
              <w:rPr>
                <w:webHidden/>
              </w:rPr>
              <w:fldChar w:fldCharType="begin"/>
            </w:r>
            <w:r w:rsidRPr="00345AB3">
              <w:rPr>
                <w:webHidden/>
              </w:rPr>
              <w:instrText xml:space="preserve"> PAGEREF _Toc239181334 \h </w:instrText>
            </w:r>
            <w:r w:rsidRPr="00345AB3">
              <w:rPr>
                <w:webHidden/>
              </w:rPr>
            </w:r>
            <w:r w:rsidRPr="00345AB3">
              <w:rPr>
                <w:webHidden/>
              </w:rPr>
              <w:fldChar w:fldCharType="separate"/>
            </w:r>
            <w:r w:rsidR="002F770A" w:rsidRPr="00345AB3">
              <w:rPr>
                <w:webHidden/>
              </w:rPr>
              <w:t>65</w:t>
            </w:r>
            <w:r w:rsidRPr="00345AB3">
              <w:rPr>
                <w:webHidden/>
              </w:rPr>
              <w:fldChar w:fldCharType="end"/>
            </w:r>
          </w:hyperlink>
        </w:p>
        <w:p w14:paraId="25D65D06" w14:textId="20F0343A" w:rsidR="002A3998" w:rsidRPr="00345AB3" w:rsidRDefault="002A3998" w:rsidP="00345AB3">
          <w:pPr>
            <w:pStyle w:val="TOC2"/>
            <w:rPr>
              <w:rFonts w:eastAsiaTheme="minorEastAsia"/>
            </w:rPr>
          </w:pPr>
          <w:hyperlink w:anchor="_Toc239181335" w:history="1">
            <w:r w:rsidRPr="00345AB3">
              <w:rPr>
                <w:rStyle w:val="Hyperlink"/>
              </w:rPr>
              <w:t>Professional Development Leaves</w:t>
            </w:r>
            <w:r w:rsidRPr="00345AB3">
              <w:rPr>
                <w:webHidden/>
              </w:rPr>
              <w:tab/>
            </w:r>
            <w:r w:rsidRPr="00345AB3">
              <w:rPr>
                <w:webHidden/>
              </w:rPr>
              <w:fldChar w:fldCharType="begin"/>
            </w:r>
            <w:r w:rsidRPr="00345AB3">
              <w:rPr>
                <w:webHidden/>
              </w:rPr>
              <w:instrText xml:space="preserve"> PAGEREF _Toc239181335 \h </w:instrText>
            </w:r>
            <w:r w:rsidRPr="00345AB3">
              <w:rPr>
                <w:webHidden/>
              </w:rPr>
            </w:r>
            <w:r w:rsidRPr="00345AB3">
              <w:rPr>
                <w:webHidden/>
              </w:rPr>
              <w:fldChar w:fldCharType="separate"/>
            </w:r>
            <w:r w:rsidR="002F770A" w:rsidRPr="00345AB3">
              <w:rPr>
                <w:webHidden/>
              </w:rPr>
              <w:t>67</w:t>
            </w:r>
            <w:r w:rsidRPr="00345AB3">
              <w:rPr>
                <w:webHidden/>
              </w:rPr>
              <w:fldChar w:fldCharType="end"/>
            </w:r>
          </w:hyperlink>
        </w:p>
        <w:p w14:paraId="2BBB6308" w14:textId="72024C0C" w:rsidR="002A3998" w:rsidRPr="00345AB3" w:rsidRDefault="002A3998" w:rsidP="00345AB3">
          <w:pPr>
            <w:pStyle w:val="TOC2"/>
            <w:rPr>
              <w:rFonts w:eastAsiaTheme="minorEastAsia"/>
            </w:rPr>
          </w:pPr>
          <w:hyperlink w:anchor="_Toc239181336" w:history="1">
            <w:r w:rsidRPr="00345AB3">
              <w:rPr>
                <w:rStyle w:val="Hyperlink"/>
              </w:rPr>
              <w:t>Teaching as a career</w:t>
            </w:r>
            <w:r w:rsidRPr="00345AB3">
              <w:rPr>
                <w:webHidden/>
              </w:rPr>
              <w:tab/>
            </w:r>
            <w:r w:rsidRPr="00345AB3">
              <w:rPr>
                <w:webHidden/>
              </w:rPr>
              <w:fldChar w:fldCharType="begin"/>
            </w:r>
            <w:r w:rsidRPr="00345AB3">
              <w:rPr>
                <w:webHidden/>
              </w:rPr>
              <w:instrText xml:space="preserve"> PAGEREF _Toc239181336 \h </w:instrText>
            </w:r>
            <w:r w:rsidRPr="00345AB3">
              <w:rPr>
                <w:webHidden/>
              </w:rPr>
            </w:r>
            <w:r w:rsidRPr="00345AB3">
              <w:rPr>
                <w:webHidden/>
              </w:rPr>
              <w:fldChar w:fldCharType="separate"/>
            </w:r>
            <w:r w:rsidR="002F770A" w:rsidRPr="00345AB3">
              <w:rPr>
                <w:webHidden/>
              </w:rPr>
              <w:t>69</w:t>
            </w:r>
            <w:r w:rsidRPr="00345AB3">
              <w:rPr>
                <w:webHidden/>
              </w:rPr>
              <w:fldChar w:fldCharType="end"/>
            </w:r>
          </w:hyperlink>
        </w:p>
        <w:p w14:paraId="4ED2F80E" w14:textId="4D53627A" w:rsidR="002A3998" w:rsidRPr="00345AB3" w:rsidRDefault="002A3998" w:rsidP="00345AB3">
          <w:pPr>
            <w:pStyle w:val="TOC2"/>
            <w:rPr>
              <w:rFonts w:eastAsiaTheme="minorEastAsia"/>
            </w:rPr>
          </w:pPr>
          <w:hyperlink w:anchor="_Toc239181337" w:history="1">
            <w:r w:rsidRPr="00345AB3">
              <w:rPr>
                <w:rStyle w:val="Hyperlink"/>
              </w:rPr>
              <w:t>Your journey continues</w:t>
            </w:r>
            <w:r w:rsidRPr="00345AB3">
              <w:rPr>
                <w:webHidden/>
              </w:rPr>
              <w:tab/>
            </w:r>
            <w:r w:rsidRPr="00345AB3">
              <w:rPr>
                <w:webHidden/>
              </w:rPr>
              <w:fldChar w:fldCharType="begin"/>
            </w:r>
            <w:r w:rsidRPr="00345AB3">
              <w:rPr>
                <w:webHidden/>
              </w:rPr>
              <w:instrText xml:space="preserve"> PAGEREF _Toc239181337 \h </w:instrText>
            </w:r>
            <w:r w:rsidRPr="00345AB3">
              <w:rPr>
                <w:webHidden/>
              </w:rPr>
            </w:r>
            <w:r w:rsidRPr="00345AB3">
              <w:rPr>
                <w:webHidden/>
              </w:rPr>
              <w:fldChar w:fldCharType="separate"/>
            </w:r>
            <w:r w:rsidR="002F770A" w:rsidRPr="00345AB3">
              <w:rPr>
                <w:webHidden/>
              </w:rPr>
              <w:t>69</w:t>
            </w:r>
            <w:r w:rsidRPr="00345AB3">
              <w:rPr>
                <w:webHidden/>
              </w:rPr>
              <w:fldChar w:fldCharType="end"/>
            </w:r>
          </w:hyperlink>
        </w:p>
        <w:p w14:paraId="0E831C3D" w14:textId="421748C0" w:rsidR="002A3998" w:rsidRPr="00345AB3" w:rsidRDefault="002A3998" w:rsidP="002F770A">
          <w:pPr>
            <w:pStyle w:val="TOC1"/>
            <w:rPr>
              <w:rFonts w:eastAsiaTheme="minorEastAsia"/>
            </w:rPr>
          </w:pPr>
          <w:hyperlink w:anchor="_Toc239181338" w:history="1">
            <w:r w:rsidRPr="00345AB3">
              <w:rPr>
                <w:rStyle w:val="Hyperlink"/>
              </w:rPr>
              <w:t>Welcome to the Cambrian teaching community!</w:t>
            </w:r>
            <w:r w:rsidRPr="00345AB3">
              <w:rPr>
                <w:webHidden/>
              </w:rPr>
              <w:tab/>
            </w:r>
            <w:r w:rsidRPr="00345AB3">
              <w:rPr>
                <w:webHidden/>
              </w:rPr>
              <w:fldChar w:fldCharType="begin"/>
            </w:r>
            <w:r w:rsidRPr="00345AB3">
              <w:rPr>
                <w:webHidden/>
              </w:rPr>
              <w:instrText xml:space="preserve"> PAGEREF _Toc239181338 \h </w:instrText>
            </w:r>
            <w:r w:rsidRPr="00345AB3">
              <w:rPr>
                <w:webHidden/>
              </w:rPr>
            </w:r>
            <w:r w:rsidRPr="00345AB3">
              <w:rPr>
                <w:webHidden/>
              </w:rPr>
              <w:fldChar w:fldCharType="separate"/>
            </w:r>
            <w:r w:rsidR="002F770A" w:rsidRPr="00345AB3">
              <w:rPr>
                <w:webHidden/>
              </w:rPr>
              <w:t>70</w:t>
            </w:r>
            <w:r w:rsidRPr="00345AB3">
              <w:rPr>
                <w:webHidden/>
              </w:rPr>
              <w:fldChar w:fldCharType="end"/>
            </w:r>
          </w:hyperlink>
        </w:p>
        <w:p w14:paraId="3A431F8E" w14:textId="56DEF9E5" w:rsidR="00F607B9" w:rsidRPr="00345AB3" w:rsidRDefault="00411E4B" w:rsidP="00F019D0">
          <w:pPr>
            <w:pStyle w:val="Text"/>
            <w:rPr>
              <w:rFonts w:ascii="Poppins" w:hAnsi="Poppins" w:cs="Poppins"/>
            </w:rPr>
          </w:pPr>
          <w:r w:rsidRPr="00345AB3">
            <w:rPr>
              <w:rFonts w:ascii="Poppins" w:hAnsi="Poppins" w:cs="Poppins"/>
            </w:rPr>
            <w:fldChar w:fldCharType="end"/>
          </w:r>
        </w:p>
      </w:sdtContent>
    </w:sdt>
    <w:p w14:paraId="4C14C44A" w14:textId="53BB1CC7" w:rsidR="004575E1" w:rsidRPr="00345AB3" w:rsidRDefault="004575E1">
      <w:pPr>
        <w:rPr>
          <w:rStyle w:val="SubtleReference"/>
          <w:rFonts w:ascii="Poppins" w:hAnsi="Poppins" w:cs="Poppins"/>
          <w:b/>
          <w:bCs/>
          <w:smallCaps w:val="0"/>
          <w:color w:val="591F30"/>
          <w:kern w:val="0"/>
          <w:sz w:val="30"/>
          <w:szCs w:val="30"/>
          <w:lang w:val="en-US"/>
        </w:rPr>
      </w:pPr>
      <w:r w:rsidRPr="00345AB3">
        <w:rPr>
          <w:rStyle w:val="SubtleReference"/>
          <w:rFonts w:ascii="Poppins" w:hAnsi="Poppins" w:cs="Poppins"/>
          <w:smallCaps w:val="0"/>
          <w:color w:val="591F30"/>
          <w:kern w:val="0"/>
          <w:sz w:val="30"/>
          <w:szCs w:val="30"/>
        </w:rPr>
        <w:br w:type="page"/>
      </w:r>
    </w:p>
    <w:p w14:paraId="60D21F39" w14:textId="2F60D99C" w:rsidR="00126074" w:rsidRPr="00345AB3" w:rsidRDefault="00126074" w:rsidP="00D853B3">
      <w:pPr>
        <w:pStyle w:val="Heading2"/>
        <w:rPr>
          <w:rFonts w:cs="Poppins"/>
        </w:rPr>
      </w:pPr>
      <w:bookmarkStart w:id="0" w:name="_Toc239181274"/>
      <w:r w:rsidRPr="00345AB3">
        <w:rPr>
          <w:rFonts w:cs="Poppins"/>
        </w:rPr>
        <w:lastRenderedPageBreak/>
        <w:t xml:space="preserve">Land </w:t>
      </w:r>
      <w:r w:rsidR="00F5795E" w:rsidRPr="00345AB3">
        <w:rPr>
          <w:rFonts w:cs="Poppins"/>
        </w:rPr>
        <w:t>a</w:t>
      </w:r>
      <w:r w:rsidRPr="00345AB3">
        <w:rPr>
          <w:rFonts w:cs="Poppins"/>
        </w:rPr>
        <w:t>cknowledgement</w:t>
      </w:r>
      <w:bookmarkEnd w:id="0"/>
    </w:p>
    <w:p w14:paraId="7C5DEF80" w14:textId="77777777" w:rsidR="00DC6BAB" w:rsidRPr="00345AB3" w:rsidRDefault="00D56F5C" w:rsidP="00DC6BAB">
      <w:pPr>
        <w:pStyle w:val="Text"/>
        <w:keepNext/>
        <w:rPr>
          <w:rFonts w:ascii="Poppins" w:hAnsi="Poppins" w:cs="Poppins"/>
        </w:rPr>
      </w:pPr>
      <w:r w:rsidRPr="00345AB3">
        <w:rPr>
          <w:rFonts w:ascii="Poppins" w:hAnsi="Poppins" w:cs="Poppins"/>
          <w:noProof/>
          <w:color w:val="333333"/>
          <w:lang w:val="en-US"/>
        </w:rPr>
        <w:drawing>
          <wp:inline distT="0" distB="0" distL="0" distR="0" wp14:anchorId="7BB40A92" wp14:editId="65758436">
            <wp:extent cx="6332220" cy="2847975"/>
            <wp:effectExtent l="0" t="0" r="0" b="9525"/>
            <wp:docPr id="2083230930" name="Picture 1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3230930" name="Picture 10">
                      <a:extLst>
                        <a:ext uri="{C183D7F6-B498-43B3-948B-1728B52AA6E4}">
                          <adec:decorative xmlns:adec="http://schemas.microsoft.com/office/drawing/2017/decorative" val="1"/>
                        </a:ext>
                      </a:extLst>
                    </pic:cNvPr>
                    <pic:cNvPicPr/>
                  </pic:nvPicPr>
                  <pic:blipFill rotWithShape="1">
                    <a:blip r:embed="rId12" cstate="print">
                      <a:extLst>
                        <a:ext uri="{28A0092B-C50C-407E-A947-70E740481C1C}">
                          <a14:useLocalDpi xmlns:a14="http://schemas.microsoft.com/office/drawing/2010/main" val="0"/>
                        </a:ext>
                      </a:extLst>
                    </a:blip>
                    <a:srcRect b="32485"/>
                    <a:stretch>
                      <a:fillRect/>
                    </a:stretch>
                  </pic:blipFill>
                  <pic:spPr bwMode="auto">
                    <a:xfrm>
                      <a:off x="0" y="0"/>
                      <a:ext cx="6332220" cy="2847975"/>
                    </a:xfrm>
                    <a:prstGeom prst="rect">
                      <a:avLst/>
                    </a:prstGeom>
                    <a:ln>
                      <a:noFill/>
                    </a:ln>
                    <a:extLst>
                      <a:ext uri="{53640926-AAD7-44D8-BBD7-CCE9431645EC}">
                        <a14:shadowObscured xmlns:a14="http://schemas.microsoft.com/office/drawing/2010/main"/>
                      </a:ext>
                    </a:extLst>
                  </pic:spPr>
                </pic:pic>
              </a:graphicData>
            </a:graphic>
          </wp:inline>
        </w:drawing>
      </w:r>
    </w:p>
    <w:p w14:paraId="5B3A234E" w14:textId="2EA50DBA" w:rsidR="00D56F5C" w:rsidRPr="00345AB3" w:rsidRDefault="00DC6BAB" w:rsidP="00DC6BAB">
      <w:pPr>
        <w:pStyle w:val="Caption"/>
        <w:jc w:val="right"/>
        <w:rPr>
          <w:rFonts w:ascii="Poppins" w:hAnsi="Poppins" w:cs="Poppins"/>
          <w:color w:val="333333"/>
          <w:lang w:val="en-US"/>
        </w:rPr>
      </w:pPr>
      <w:r w:rsidRPr="00345AB3">
        <w:rPr>
          <w:rFonts w:ascii="Poppins" w:hAnsi="Poppins" w:cs="Poppins"/>
        </w:rPr>
        <w:t xml:space="preserve">Image of forest and river by </w:t>
      </w:r>
      <w:hyperlink r:id="rId13" w:history="1">
        <w:r w:rsidRPr="00345AB3">
          <w:rPr>
            <w:rStyle w:val="Hyperlink"/>
            <w:rFonts w:ascii="Poppins" w:hAnsi="Poppins" w:cs="Poppins"/>
          </w:rPr>
          <w:t>Skyler Ewing</w:t>
        </w:r>
      </w:hyperlink>
    </w:p>
    <w:p w14:paraId="6A93155F" w14:textId="52783ACD" w:rsidR="00126074" w:rsidRPr="00345AB3" w:rsidRDefault="00126074" w:rsidP="00F5795E">
      <w:pPr>
        <w:pStyle w:val="BodyBold"/>
        <w:rPr>
          <w:rFonts w:cs="Poppins"/>
          <w:lang w:val="en-US"/>
        </w:rPr>
      </w:pPr>
      <w:r w:rsidRPr="00345AB3">
        <w:rPr>
          <w:rFonts w:cs="Poppins"/>
          <w:lang w:val="en-US"/>
        </w:rPr>
        <w:t>Land acknowledgements are one part of broader national efforts toward reconciliation, relationship-building, and increased awareness of Indigenous histories, perspectives, and experiences in Canada. They recognize the ongoing relationship between Indigenous Peoples and the land, as well as the impacts of colonization and residential schools.</w:t>
      </w:r>
    </w:p>
    <w:p w14:paraId="27A7C1D8" w14:textId="6974B5FE" w:rsidR="00126074" w:rsidRPr="00345AB3" w:rsidRDefault="00CC4D2D" w:rsidP="00F019D0">
      <w:pPr>
        <w:pStyle w:val="BodyText"/>
        <w:rPr>
          <w:rFonts w:cs="Poppins"/>
          <w:lang w:val="en-US"/>
        </w:rPr>
      </w:pPr>
      <w:r w:rsidRPr="00345AB3">
        <w:rPr>
          <w:rFonts w:cs="Poppins"/>
          <w:noProof/>
          <w:lang w:val="en-US"/>
        </w:rPr>
        <mc:AlternateContent>
          <mc:Choice Requires="wps">
            <w:drawing>
              <wp:anchor distT="118745" distB="118745" distL="114300" distR="114300" simplePos="0" relativeHeight="251658251" behindDoc="0" locked="0" layoutInCell="0" allowOverlap="1" wp14:anchorId="7FD98F05" wp14:editId="3908F91A">
                <wp:simplePos x="0" y="0"/>
                <wp:positionH relativeFrom="column">
                  <wp:posOffset>308610</wp:posOffset>
                </wp:positionH>
                <wp:positionV relativeFrom="paragraph">
                  <wp:posOffset>645795</wp:posOffset>
                </wp:positionV>
                <wp:extent cx="5715000" cy="947420"/>
                <wp:effectExtent l="0" t="0" r="0" b="0"/>
                <wp:wrapSquare wrapText="bothSides"/>
                <wp:docPr id="69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15000" cy="947420"/>
                        </a:xfrm>
                        <a:prstGeom prst="rect">
                          <a:avLst/>
                        </a:prstGeom>
                        <a:noFill/>
                        <a:extLst>
                          <a:ext uri="{53640926-AAD7-44D8-BBD7-CCE9431645EC}">
                            <a14:shadowObscured xmlns:a14="http://schemas.microsoft.com/office/drawing/2010/main" val="1"/>
                          </a:ext>
                        </a:extLst>
                      </wps:spPr>
                      <wps:txbx>
                        <w:txbxContent>
                          <w:p w14:paraId="60F71CCB" w14:textId="77777777" w:rsidR="00126074" w:rsidRPr="002F770A" w:rsidRDefault="00126074" w:rsidP="00126074">
                            <w:pPr>
                              <w:pBdr>
                                <w:left w:val="single" w:sz="12" w:space="9" w:color="4472C4" w:themeColor="accent1"/>
                              </w:pBdr>
                              <w:rPr>
                                <w:rFonts w:ascii="Poppins" w:hAnsi="Poppins" w:cs="Poppins"/>
                                <w:i/>
                                <w:iCs/>
                              </w:rPr>
                            </w:pPr>
                            <w:r w:rsidRPr="002F770A">
                              <w:rPr>
                                <w:rFonts w:ascii="Poppins" w:hAnsi="Poppins" w:cs="Poppins"/>
                                <w:i/>
                                <w:iCs/>
                                <w:color w:val="333333"/>
                                <w:lang w:val="en-US"/>
                              </w:rPr>
                              <w:t>We acknowledge and respect that we are on the traditional lands of the Anishnaabe People of Turtle Island and proudly recognize our local host, Atikameksheng Anishnawbek. We also recognize the contributions of Wahnapitae First Nation and the Métis Nation of Ontario.”</w:t>
                            </w:r>
                          </w:p>
                        </w:txbxContent>
                      </wps:txbx>
                      <wps:bodyPr rot="0" vert="horz" wrap="square" lIns="91440" tIns="45720" rIns="91440" bIns="45720" anchor="t" anchorCtr="0" upright="1">
                        <a:spAutoFit/>
                      </wps:bodyPr>
                    </wps:wsp>
                  </a:graphicData>
                </a:graphic>
                <wp14:sizeRelH relativeFrom="margin">
                  <wp14:pctWidth>0</wp14:pctWidth>
                </wp14:sizeRelH>
                <wp14:sizeRelV relativeFrom="page">
                  <wp14:pctHeight>20000</wp14:pctHeight>
                </wp14:sizeRelV>
              </wp:anchor>
            </w:drawing>
          </mc:Choice>
          <mc:Fallback>
            <w:pict>
              <v:shape w14:anchorId="7FD98F05" id="Text Box 2" o:spid="_x0000_s1028" type="#_x0000_t202" style="position:absolute;margin-left:24.3pt;margin-top:50.85pt;width:450pt;height:74.6pt;z-index:251658251;visibility:visible;mso-wrap-style:square;mso-width-percent:0;mso-height-percent:200;mso-wrap-distance-left:9pt;mso-wrap-distance-top:9.35pt;mso-wrap-distance-right:9pt;mso-wrap-distance-bottom:9.35pt;mso-position-horizontal:absolute;mso-position-horizontal-relative:text;mso-position-vertical:absolute;mso-position-vertical-relative:text;mso-width-percent:0;mso-height-percent:200;mso-width-relative:margin;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Io05e2wEAAJADAAAOAAAAZHJzL2Uyb0RvYy54bWysU8tu2zAQvBfoPxC815IMuW4Ey0GawEWB&#13;&#10;9AGk+QCKoiSiEpdd0pbcr++Ssh2jvQW9ECSXmp2ZHW1up6FnB4VOgyl5tkg5U0ZCrU1b8ucfu3cf&#13;&#10;OHNemFr0YFTJj8rx2+3bN5vRFmoJHfS1QkYgxhWjLXnnvS2SxMlODcItwCpDxQZwEJ6O2CY1ipHQ&#13;&#10;hz5Zpun7ZASsLYJUztHtw1zk24jfNEr6b03jlGd9yYmbjyvGtQprst2IokVhOy1PNMQrWAxCG2p6&#13;&#10;gXoQXrA96n+gBi0RHDR+IWFIoGm0VFEDqcnSv9Q8dcKqqIXMcfZik/t/sPLr4cl+R+anjzDRAKMI&#13;&#10;Zx9B/nTMwH0nTKvuEGHslKipcRYsS0britOnwWpXuABSjV+gpiGLvYcINDU4BFdIJyN0GsDxYrqa&#13;&#10;PJN0uVpnqzSlkqTaTb7Ol3EqiSjOX1t0/pOCgYVNyZGGGtHF4dH5wEYU5yehmYGd7vszy0Bspuin&#13;&#10;amK6LvkySAikK6iPRBthjgXFmDYd4G/ORopEyd2vvUDFWf/ZkPSbLM9DhuIhX62JKMPrSnVdEUYS&#13;&#10;VMk9Z/P23s+521vUbUedzmbfkV07HZW8sDqZTGOPAk8RDbm6PsdXLz/S9g8AAAD//wMAUEsDBBQA&#13;&#10;BgAIAAAAIQDFUoXh4QAAAA8BAAAPAAAAZHJzL2Rvd25yZXYueG1sTE/JTsMwEL0j8Q/WIHGjdiPo&#13;&#10;ksapKmjLsVAizm48JBHxIttNw98zcIHLSPPmzVuK9Wh6NmCInbMSphMBDG3tdGcbCdXb7m4BLCZl&#13;&#10;teqdRQlfGGFdXl8VKtfuYl9xOKaGkYiNuZLQpuRzzmPdolFx4jxaun24YFSiNTRcB3UhcdPzTIgZ&#13;&#10;N6qz5NAqj48t1p/Hs5Hgk9/Pn8PhZbPdDaJ631dZ12ylvL0Zn1Y0NitgCcf09wE/HSg/lBTs5M5W&#13;&#10;R9ZLuF/MiEm4mM6BEWH5i5wkZA9iCbws+P8e5TcAAAD//wMAUEsBAi0AFAAGAAgAAAAhALaDOJL+&#13;&#10;AAAA4QEAABMAAAAAAAAAAAAAAAAAAAAAAFtDb250ZW50X1R5cGVzXS54bWxQSwECLQAUAAYACAAA&#13;&#10;ACEAOP0h/9YAAACUAQAACwAAAAAAAAAAAAAAAAAvAQAAX3JlbHMvLnJlbHNQSwECLQAUAAYACAAA&#13;&#10;ACEAyKNOXtsBAACQAwAADgAAAAAAAAAAAAAAAAAuAgAAZHJzL2Uyb0RvYy54bWxQSwECLQAUAAYA&#13;&#10;CAAAACEAxVKF4eEAAAAPAQAADwAAAAAAAAAAAAAAAAA1BAAAZHJzL2Rvd25yZXYueG1sUEsFBgAA&#13;&#10;AAAEAAQA8wAAAEMFAAAAAA==&#13;&#10;" o:allowincell="f" filled="f" stroked="f">
                <v:textbox style="mso-fit-shape-to-text:t">
                  <w:txbxContent>
                    <w:p w14:paraId="60F71CCB" w14:textId="77777777" w:rsidR="00126074" w:rsidRPr="002F770A" w:rsidRDefault="00126074" w:rsidP="00126074">
                      <w:pPr>
                        <w:pBdr>
                          <w:left w:val="single" w:sz="12" w:space="9" w:color="4472C4" w:themeColor="accent1"/>
                        </w:pBdr>
                        <w:rPr>
                          <w:rFonts w:ascii="Poppins" w:hAnsi="Poppins" w:cs="Poppins"/>
                          <w:i/>
                          <w:iCs/>
                        </w:rPr>
                      </w:pPr>
                      <w:r w:rsidRPr="002F770A">
                        <w:rPr>
                          <w:rFonts w:ascii="Poppins" w:hAnsi="Poppins" w:cs="Poppins"/>
                          <w:i/>
                          <w:iCs/>
                          <w:color w:val="333333"/>
                          <w:lang w:val="en-US"/>
                        </w:rPr>
                        <w:t>We acknowledge and respect that we are on the traditional lands of the Anishnaabe People of Turtle Island and proudly recognize our local host, Atikameksheng Anishnawbek. We also recognize the contributions of Wahnapitae First Nation and the Métis Nation of Ontario.”</w:t>
                      </w:r>
                    </w:p>
                  </w:txbxContent>
                </v:textbox>
                <w10:wrap type="square"/>
              </v:shape>
            </w:pict>
          </mc:Fallback>
        </mc:AlternateContent>
      </w:r>
      <w:r w:rsidR="00126074" w:rsidRPr="00345AB3">
        <w:rPr>
          <w:rFonts w:cs="Poppins"/>
          <w:lang w:val="en-US"/>
        </w:rPr>
        <w:t>The official institutional land acknowledgement is used at important public events and gatherings:</w:t>
      </w:r>
    </w:p>
    <w:p w14:paraId="2788DD3C" w14:textId="61569407" w:rsidR="00126074" w:rsidRPr="00345AB3" w:rsidRDefault="00126074" w:rsidP="00CC4D2D">
      <w:pPr>
        <w:pStyle w:val="BodyText"/>
        <w:rPr>
          <w:rFonts w:cs="Poppins"/>
          <w:lang w:val="en-US"/>
        </w:rPr>
      </w:pPr>
      <w:r w:rsidRPr="00345AB3">
        <w:rPr>
          <w:rFonts w:cs="Poppins"/>
          <w:lang w:val="en-US"/>
        </w:rPr>
        <w:t>Faculty may choose to incorporate land acknowledgements or discussions related to Indigenous perspectives into their teaching practice where appropriate and relevant to their discipline and learning environment.</w:t>
      </w:r>
    </w:p>
    <w:p w14:paraId="233BFCD6" w14:textId="63960295" w:rsidR="00126074" w:rsidRPr="00345AB3" w:rsidRDefault="00126074" w:rsidP="00F019D0">
      <w:pPr>
        <w:pStyle w:val="BodyText"/>
        <w:rPr>
          <w:rFonts w:cs="Poppins"/>
          <w:highlight w:val="cyan"/>
        </w:rPr>
      </w:pPr>
      <w:r w:rsidRPr="00345AB3">
        <w:rPr>
          <w:rFonts w:cs="Poppins"/>
          <w:lang w:val="en-US"/>
        </w:rPr>
        <w:t xml:space="preserve">Faculty who are interested in learning more about Indigenous education, cultural awareness, and Indigenous student supports are encouraged to connect with the </w:t>
      </w:r>
      <w:hyperlink r:id="rId14" w:history="1">
        <w:r w:rsidRPr="00345AB3">
          <w:rPr>
            <w:rStyle w:val="Hyperlink"/>
            <w:rFonts w:cs="Poppins"/>
            <w:lang w:val="en-US"/>
          </w:rPr>
          <w:t>Wabnode Centre for Indigenous Services</w:t>
        </w:r>
      </w:hyperlink>
      <w:r w:rsidRPr="00345AB3">
        <w:rPr>
          <w:rFonts w:cs="Poppins"/>
          <w:lang w:val="en-US"/>
        </w:rPr>
        <w:t>.</w:t>
      </w:r>
    </w:p>
    <w:p w14:paraId="4F5F623A" w14:textId="1D81FE48" w:rsidR="00126074" w:rsidRPr="00345AB3" w:rsidRDefault="00126074" w:rsidP="00126074">
      <w:pPr>
        <w:pStyle w:val="Text"/>
        <w:rPr>
          <w:rStyle w:val="SubtleReference"/>
          <w:rFonts w:ascii="Poppins" w:hAnsi="Poppins" w:cs="Poppins"/>
          <w:smallCaps w:val="0"/>
          <w:color w:val="auto"/>
        </w:rPr>
      </w:pPr>
      <w:r w:rsidRPr="00345AB3">
        <w:rPr>
          <w:rFonts w:ascii="Poppins" w:hAnsi="Poppins" w:cs="Poppins"/>
          <w:b/>
          <w:bCs/>
          <w:color w:val="333333"/>
        </w:rPr>
        <w:t xml:space="preserve">Further </w:t>
      </w:r>
      <w:r w:rsidR="00F5795E" w:rsidRPr="00345AB3">
        <w:rPr>
          <w:rFonts w:ascii="Poppins" w:hAnsi="Poppins" w:cs="Poppins"/>
          <w:b/>
          <w:bCs/>
          <w:color w:val="333333"/>
        </w:rPr>
        <w:t>r</w:t>
      </w:r>
      <w:r w:rsidRPr="00345AB3">
        <w:rPr>
          <w:rFonts w:ascii="Poppins" w:hAnsi="Poppins" w:cs="Poppins"/>
          <w:b/>
          <w:bCs/>
          <w:color w:val="333333"/>
        </w:rPr>
        <w:t>eading:</w:t>
      </w:r>
      <w:r w:rsidRPr="00345AB3">
        <w:rPr>
          <w:rFonts w:ascii="Poppins" w:hAnsi="Poppins" w:cs="Poppins"/>
          <w:color w:val="333333"/>
        </w:rPr>
        <w:t xml:space="preserve"> </w:t>
      </w:r>
      <w:hyperlink r:id="rId15" w:history="1">
        <w:r w:rsidRPr="00345AB3">
          <w:rPr>
            <w:rStyle w:val="Hyperlink"/>
            <w:rFonts w:ascii="Poppins" w:hAnsi="Poppins" w:cs="Poppins"/>
          </w:rPr>
          <w:t xml:space="preserve">Historical and Contemporary Realities: Movement Towards Reconciliation </w:t>
        </w:r>
      </w:hyperlink>
    </w:p>
    <w:p w14:paraId="787DF7D0" w14:textId="01E020B7" w:rsidR="003D506C" w:rsidRPr="00345AB3" w:rsidRDefault="002F770A" w:rsidP="00110E76">
      <w:pPr>
        <w:pStyle w:val="Heading2"/>
        <w:rPr>
          <w:rFonts w:cs="Poppins"/>
          <w:color w:val="5A5A5A" w:themeColor="text1" w:themeTint="A5"/>
        </w:rPr>
      </w:pPr>
      <w:bookmarkStart w:id="1" w:name="_Toc239181275"/>
      <w:r w:rsidRPr="00345AB3">
        <w:rPr>
          <w:rFonts w:cs="Poppins"/>
          <w:noProof/>
        </w:rPr>
        <w:lastRenderedPageBreak/>
        <w:drawing>
          <wp:anchor distT="0" distB="0" distL="114300" distR="114300" simplePos="0" relativeHeight="251725835" behindDoc="1" locked="0" layoutInCell="1" allowOverlap="1" wp14:anchorId="3FE23832" wp14:editId="07691328">
            <wp:simplePos x="0" y="0"/>
            <wp:positionH relativeFrom="column">
              <wp:posOffset>4420870</wp:posOffset>
            </wp:positionH>
            <wp:positionV relativeFrom="paragraph">
              <wp:posOffset>1270</wp:posOffset>
            </wp:positionV>
            <wp:extent cx="1971675" cy="2081530"/>
            <wp:effectExtent l="0" t="0" r="0" b="0"/>
            <wp:wrapTight wrapText="bothSides">
              <wp:wrapPolygon edited="0">
                <wp:start x="0" y="0"/>
                <wp:lineTo x="0" y="21481"/>
                <wp:lineTo x="21426" y="21481"/>
                <wp:lineTo x="21426" y="0"/>
                <wp:lineTo x="0" y="0"/>
              </wp:wrapPolygon>
            </wp:wrapTight>
            <wp:docPr id="1415617431" name="Picture 2" descr="Kristine Morrissey. President of Cambrian Colle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945350" name="Picture 2" descr="Kristine Morrissey. President of Cambrian College"/>
                    <pic:cNvPicPr/>
                  </pic:nvPicPr>
                  <pic:blipFill rotWithShape="1">
                    <a:blip r:embed="rId16" cstate="print">
                      <a:extLst>
                        <a:ext uri="{28A0092B-C50C-407E-A947-70E740481C1C}">
                          <a14:useLocalDpi xmlns:a14="http://schemas.microsoft.com/office/drawing/2010/main" val="0"/>
                        </a:ext>
                      </a:extLst>
                    </a:blip>
                    <a:srcRect l="16842" r="12106"/>
                    <a:stretch/>
                  </pic:blipFill>
                  <pic:spPr bwMode="auto">
                    <a:xfrm>
                      <a:off x="0" y="0"/>
                      <a:ext cx="1971675" cy="208153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3D506C" w:rsidRPr="00345AB3">
        <w:rPr>
          <w:rFonts w:cs="Poppins"/>
        </w:rPr>
        <w:t xml:space="preserve">A </w:t>
      </w:r>
      <w:r w:rsidR="00D853B3" w:rsidRPr="00345AB3">
        <w:rPr>
          <w:rFonts w:cs="Poppins"/>
        </w:rPr>
        <w:t>w</w:t>
      </w:r>
      <w:r w:rsidR="003D506C" w:rsidRPr="00345AB3">
        <w:rPr>
          <w:rFonts w:cs="Poppins"/>
        </w:rPr>
        <w:t xml:space="preserve">elcome from </w:t>
      </w:r>
      <w:r w:rsidR="00D853B3" w:rsidRPr="00345AB3">
        <w:rPr>
          <w:rFonts w:cs="Poppins"/>
        </w:rPr>
        <w:t>o</w:t>
      </w:r>
      <w:r w:rsidR="003D506C" w:rsidRPr="00345AB3">
        <w:rPr>
          <w:rFonts w:cs="Poppins"/>
        </w:rPr>
        <w:t>ur President</w:t>
      </w:r>
      <w:bookmarkEnd w:id="1"/>
    </w:p>
    <w:p w14:paraId="1DFD54CC" w14:textId="43C51B3C" w:rsidR="002F770A" w:rsidRPr="00345AB3" w:rsidRDefault="003D506C" w:rsidP="002F770A">
      <w:pPr>
        <w:pStyle w:val="Text"/>
        <w:spacing w:after="120"/>
        <w:rPr>
          <w:rFonts w:ascii="Poppins" w:hAnsi="Poppins" w:cs="Poppins"/>
          <w:sz w:val="20"/>
          <w:szCs w:val="20"/>
        </w:rPr>
      </w:pPr>
      <w:r w:rsidRPr="00345AB3">
        <w:rPr>
          <w:rFonts w:ascii="Poppins" w:hAnsi="Poppins" w:cs="Poppins"/>
          <w:sz w:val="20"/>
          <w:szCs w:val="20"/>
        </w:rPr>
        <w:t>Dear New Faculty,</w:t>
      </w:r>
    </w:p>
    <w:p w14:paraId="1AAAC9F6" w14:textId="77777777" w:rsidR="002F770A" w:rsidRPr="00345AB3" w:rsidRDefault="002F770A" w:rsidP="002F770A">
      <w:pPr>
        <w:spacing w:after="120"/>
        <w:rPr>
          <w:rFonts w:ascii="Poppins" w:hAnsi="Poppins" w:cs="Poppins"/>
          <w:sz w:val="20"/>
          <w:szCs w:val="20"/>
        </w:rPr>
      </w:pPr>
      <w:r w:rsidRPr="00345AB3">
        <w:rPr>
          <w:rFonts w:ascii="Poppins" w:hAnsi="Poppins" w:cs="Poppins"/>
          <w:sz w:val="20"/>
          <w:szCs w:val="20"/>
        </w:rPr>
        <w:t>Welcome to Cambrian College. We are so glad to have you as part of our team. You are joining a dynamic, exciting campus community, and you are playing a direct role in shaping the lives and careers of students. That is incredibly rewarding work.</w:t>
      </w:r>
    </w:p>
    <w:p w14:paraId="590AA319" w14:textId="0E53C2E2" w:rsidR="002F770A" w:rsidRPr="00345AB3" w:rsidRDefault="002F770A" w:rsidP="002F770A">
      <w:pPr>
        <w:spacing w:after="120"/>
        <w:rPr>
          <w:rFonts w:ascii="Poppins" w:hAnsi="Poppins" w:cs="Poppins"/>
          <w:sz w:val="20"/>
          <w:szCs w:val="20"/>
        </w:rPr>
      </w:pPr>
      <w:r w:rsidRPr="00345AB3">
        <w:rPr>
          <w:rFonts w:ascii="Poppins" w:hAnsi="Poppins" w:cs="Poppins"/>
          <w:noProof/>
          <w:sz w:val="20"/>
          <w:szCs w:val="20"/>
        </w:rPr>
        <mc:AlternateContent>
          <mc:Choice Requires="wps">
            <w:drawing>
              <wp:anchor distT="0" distB="0" distL="114300" distR="114300" simplePos="0" relativeHeight="251728907" behindDoc="1" locked="0" layoutInCell="1" allowOverlap="1" wp14:anchorId="270F34A6" wp14:editId="34CE8D7A">
                <wp:simplePos x="0" y="0"/>
                <wp:positionH relativeFrom="column">
                  <wp:posOffset>4422775</wp:posOffset>
                </wp:positionH>
                <wp:positionV relativeFrom="paragraph">
                  <wp:posOffset>424006</wp:posOffset>
                </wp:positionV>
                <wp:extent cx="1976755" cy="266700"/>
                <wp:effectExtent l="0" t="0" r="4445" b="0"/>
                <wp:wrapTight wrapText="bothSides">
                  <wp:wrapPolygon edited="0">
                    <wp:start x="0" y="0"/>
                    <wp:lineTo x="0" y="20571"/>
                    <wp:lineTo x="21510" y="20571"/>
                    <wp:lineTo x="21510" y="0"/>
                    <wp:lineTo x="0" y="0"/>
                  </wp:wrapPolygon>
                </wp:wrapTight>
                <wp:docPr id="1930358422" name="Text Box 1"/>
                <wp:cNvGraphicFramePr/>
                <a:graphic xmlns:a="http://schemas.openxmlformats.org/drawingml/2006/main">
                  <a:graphicData uri="http://schemas.microsoft.com/office/word/2010/wordprocessingShape">
                    <wps:wsp>
                      <wps:cNvSpPr txBox="1"/>
                      <wps:spPr>
                        <a:xfrm>
                          <a:off x="0" y="0"/>
                          <a:ext cx="1976755" cy="266700"/>
                        </a:xfrm>
                        <a:prstGeom prst="rect">
                          <a:avLst/>
                        </a:prstGeom>
                        <a:solidFill>
                          <a:prstClr val="white"/>
                        </a:solidFill>
                        <a:ln>
                          <a:noFill/>
                        </a:ln>
                      </wps:spPr>
                      <wps:txbx>
                        <w:txbxContent>
                          <w:p w14:paraId="0157138B" w14:textId="3132E8A6" w:rsidR="003D506C" w:rsidRPr="00687349" w:rsidRDefault="003D506C" w:rsidP="003D506C">
                            <w:pPr>
                              <w:pStyle w:val="Caption"/>
                              <w:jc w:val="right"/>
                              <w:rPr>
                                <w:rFonts w:ascii="Poppins SemiBold" w:hAnsi="Poppins SemiBold" w:cs="Poppins SemiBold"/>
                                <w:b/>
                                <w:bCs/>
                                <w:noProof/>
                                <w:color w:val="591F30"/>
                                <w:kern w:val="0"/>
                                <w:sz w:val="32"/>
                                <w:szCs w:val="32"/>
                                <w:lang w:val="en-US"/>
                              </w:rPr>
                            </w:pPr>
                            <w:r>
                              <w:t>President, Kristine Morrissey</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270F34A6" id="Text Box 1" o:spid="_x0000_s1029" type="#_x0000_t202" style="position:absolute;margin-left:348.25pt;margin-top:33.4pt;width:155.65pt;height:21pt;z-index:-25158757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DJ6z8HQIAAEIEAAAOAAAAZHJzL2Uyb0RvYy54bWysU11v2jAUfZ+0/2D5fQSYCmtEqBgV06Sq&#13;&#10;rUSnPhvHIZYcX+/akLBfv2uHwNbtadqLc+P7fc7x4q5rDDsq9BpswSejMWfKSii13Rf828vmwyfO&#13;&#10;fBC2FAasKvhJeX63fP9u0bpcTaEGUypkVMT6vHUFr0NweZZ5WatG+BE4ZclZATYi0C/usxJFS9Ub&#13;&#10;k03H41nWApYOQSrv6fa+d/Jlql9VSoanqvIqMFNwmi2kE9O5i2e2XIh8j8LVWp7HEP8wRSO0paaX&#13;&#10;UvciCHZA/UepRksED1UYSWgyqCotVdqBtpmM32yzrYVTaRcCx7sLTP7/lZWPx617Rha6z9ARgRGQ&#13;&#10;1vnc02Xcp6uwiV+alJGfIDxdYFNdYDIm3c5n85sbziT5prPZfJxwza7ZDn34oqBh0Sg4Ei0JLXF8&#13;&#10;8IE6UugQEpt5MLrcaGPiT3SsDbKjIArbWgcVZ6SM36KMjbEWYlbvjjfZdZVohW7XMV0W/OOw5g7K&#13;&#10;E22P0AvDO7nR1O9B+PAskJRAC5O6wxMdlYG24HC2OKsBf/ztPsYTQeTlrCVlFdx/PwhUnJmvlqiL&#13;&#10;MhwMHIzdYNhDswbadELvxslkUgIGM5gVQvNKol/FLuQSVlKvgofBXIde3/RopFqtUhCJzYnwYLdO&#13;&#10;xtIDri/dq0B3ZiUQn48waE7kb8jpYxM9bnUIhHRiLuLao3iGm4Sa6Dk/qvgSfv1PUdenv/wJAAD/&#13;&#10;/wMAUEsDBBQABgAIAAAAIQCi/k6o4gAAABABAAAPAAAAZHJzL2Rvd25yZXYueG1sTE89T8MwEN2R&#13;&#10;+A/WIbEgagPFDWmcqiowwFKRdmFzYzcOxHZkO23491wmWE7vdO/eR7EabUdOOsTWOwF3MwZEu9qr&#13;&#10;1jUC9rvX2wxITNIp2XmnBfzoCKvy8qKQufJn96FPVWoIiriYSwEmpT6nNNZGWxlnvtcOb0cfrEy4&#13;&#10;hoaqIM8objt6zxinVrYOHYzs9cbo+rsarIDt/HNrbobjy/t6/hDe9sOGfzWVENdX4/MSx3oJJOkx&#13;&#10;/X3A1AHzQ4nBDn5wKpJOAH/ij0hFwLHHRGBsgegwoSwDWhb0f5HyFwAA//8DAFBLAQItABQABgAI&#13;&#10;AAAAIQC2gziS/gAAAOEBAAATAAAAAAAAAAAAAAAAAAAAAABbQ29udGVudF9UeXBlc10ueG1sUEsB&#13;&#10;Ai0AFAAGAAgAAAAhADj9If/WAAAAlAEAAAsAAAAAAAAAAAAAAAAALwEAAF9yZWxzLy5yZWxzUEsB&#13;&#10;Ai0AFAAGAAgAAAAhAMMnrPwdAgAAQgQAAA4AAAAAAAAAAAAAAAAALgIAAGRycy9lMm9Eb2MueG1s&#13;&#10;UEsBAi0AFAAGAAgAAAAhAKL+TqjiAAAAEAEAAA8AAAAAAAAAAAAAAAAAdwQAAGRycy9kb3ducmV2&#13;&#10;LnhtbFBLBQYAAAAABAAEAPMAAACGBQAAAAA=&#13;&#10;" stroked="f">
                <v:textbox style="mso-fit-shape-to-text:t" inset="0,0,0,0">
                  <w:txbxContent>
                    <w:p w14:paraId="0157138B" w14:textId="3132E8A6" w:rsidR="003D506C" w:rsidRPr="00687349" w:rsidRDefault="003D506C" w:rsidP="003D506C">
                      <w:pPr>
                        <w:pStyle w:val="Caption"/>
                        <w:jc w:val="right"/>
                        <w:rPr>
                          <w:rFonts w:ascii="Poppins SemiBold" w:hAnsi="Poppins SemiBold" w:cs="Poppins SemiBold"/>
                          <w:b/>
                          <w:bCs/>
                          <w:noProof/>
                          <w:color w:val="591F30"/>
                          <w:kern w:val="0"/>
                          <w:sz w:val="32"/>
                          <w:szCs w:val="32"/>
                          <w:lang w:val="en-US"/>
                        </w:rPr>
                      </w:pPr>
                      <w:r>
                        <w:t>President, Kristine Morrissey</w:t>
                      </w:r>
                    </w:p>
                  </w:txbxContent>
                </v:textbox>
                <w10:wrap type="tight"/>
              </v:shape>
            </w:pict>
          </mc:Fallback>
        </mc:AlternateContent>
      </w:r>
      <w:r w:rsidRPr="00345AB3">
        <w:rPr>
          <w:rFonts w:ascii="Poppins" w:hAnsi="Poppins" w:cs="Poppins"/>
          <w:sz w:val="20"/>
          <w:szCs w:val="20"/>
        </w:rPr>
        <w:t>Cambrian has a long, proud tradition in the communities where our employees and graduates live and work; first here at home in Greater Sudbury and then spreading out across Canada and to more than 90 countries around the world.</w:t>
      </w:r>
    </w:p>
    <w:p w14:paraId="4BC27101" w14:textId="77777777" w:rsidR="002F770A" w:rsidRPr="00345AB3" w:rsidRDefault="002F770A" w:rsidP="002F770A">
      <w:pPr>
        <w:spacing w:after="120"/>
        <w:rPr>
          <w:rFonts w:ascii="Poppins" w:hAnsi="Poppins" w:cs="Poppins"/>
          <w:sz w:val="20"/>
          <w:szCs w:val="20"/>
        </w:rPr>
      </w:pPr>
      <w:r w:rsidRPr="00345AB3">
        <w:rPr>
          <w:rFonts w:ascii="Poppins" w:hAnsi="Poppins" w:cs="Poppins"/>
          <w:sz w:val="20"/>
          <w:szCs w:val="20"/>
        </w:rPr>
        <w:t>Cambrian graduates are known for their high levels of skill and leadership. Our graduates perform so well, because they have been taught so well. Faculty like you, working with our support staff and administration, have made significant investments in the lives of our students. And it shows.</w:t>
      </w:r>
    </w:p>
    <w:p w14:paraId="34A058AB" w14:textId="77777777" w:rsidR="002F770A" w:rsidRPr="00345AB3" w:rsidRDefault="002F770A" w:rsidP="002F770A">
      <w:pPr>
        <w:spacing w:after="120"/>
        <w:rPr>
          <w:rFonts w:ascii="Poppins" w:hAnsi="Poppins" w:cs="Poppins"/>
          <w:spacing w:val="-4"/>
          <w:sz w:val="20"/>
          <w:szCs w:val="20"/>
        </w:rPr>
      </w:pPr>
      <w:r w:rsidRPr="00345AB3">
        <w:rPr>
          <w:rFonts w:ascii="Poppins" w:hAnsi="Poppins" w:cs="Poppins"/>
          <w:spacing w:val="-4"/>
          <w:sz w:val="20"/>
          <w:szCs w:val="20"/>
        </w:rPr>
        <w:t>In our 2025-30 strategic plan, our number one goal is to deliver education that fosters creativity, resilience, and personal growth. Our second strategic goal is to create a warm, inclusive experience that strengthens our vibrant campus culture. Our third goal is to forge strategic regional and global partnerships that fuel recruitment, unlock learning success, and accelerate innovation and productivity.</w:t>
      </w:r>
    </w:p>
    <w:p w14:paraId="068098C1" w14:textId="77777777" w:rsidR="002F770A" w:rsidRPr="00345AB3" w:rsidRDefault="002F770A" w:rsidP="002F770A">
      <w:pPr>
        <w:spacing w:after="120"/>
        <w:rPr>
          <w:rFonts w:ascii="Poppins" w:hAnsi="Poppins" w:cs="Poppins"/>
          <w:spacing w:val="-4"/>
          <w:sz w:val="20"/>
          <w:szCs w:val="20"/>
        </w:rPr>
      </w:pPr>
      <w:r w:rsidRPr="00345AB3">
        <w:rPr>
          <w:rFonts w:ascii="Poppins" w:hAnsi="Poppins" w:cs="Poppins"/>
          <w:spacing w:val="-4"/>
          <w:sz w:val="20"/>
          <w:szCs w:val="20"/>
        </w:rPr>
        <w:t>To fulfil all these goals, we are not just investing in our students: we are investing in you. This is also a strategic priority at Cambrian. We have made it our mission to empower you for your career success, by fostering an inclusive, high-performing team environment so that you can thrive in your role as a faculty member. That includes building our capacity, and in turn, your capacity to participate in projects with global reach, innovative approaches to teaching and learning, and applied research.</w:t>
      </w:r>
    </w:p>
    <w:p w14:paraId="191A1865" w14:textId="77777777" w:rsidR="002F770A" w:rsidRPr="00345AB3" w:rsidRDefault="002F770A" w:rsidP="002F770A">
      <w:pPr>
        <w:spacing w:after="120"/>
        <w:rPr>
          <w:rFonts w:ascii="Poppins" w:hAnsi="Poppins" w:cs="Poppins"/>
          <w:sz w:val="20"/>
          <w:szCs w:val="20"/>
        </w:rPr>
      </w:pPr>
      <w:r w:rsidRPr="00345AB3">
        <w:rPr>
          <w:rFonts w:ascii="Poppins" w:hAnsi="Poppins" w:cs="Poppins"/>
          <w:sz w:val="20"/>
          <w:szCs w:val="20"/>
        </w:rPr>
        <w:t xml:space="preserve">At Cambrian, this campus culture and commitment to excellence is one of our strongest features. It is truly a selling point for students and employees alike. We are professional but personable, we say hi to each other in the hallways, and we personally walk new students and employees to where they need to go if they’re not sure, so they feel right at home among friends. </w:t>
      </w:r>
    </w:p>
    <w:p w14:paraId="773A1884" w14:textId="77777777" w:rsidR="002F770A" w:rsidRPr="00345AB3" w:rsidRDefault="002F770A" w:rsidP="002F770A">
      <w:pPr>
        <w:spacing w:after="120"/>
        <w:rPr>
          <w:rFonts w:ascii="Poppins" w:hAnsi="Poppins" w:cs="Poppins"/>
          <w:sz w:val="20"/>
          <w:szCs w:val="20"/>
        </w:rPr>
      </w:pPr>
      <w:r w:rsidRPr="00345AB3">
        <w:rPr>
          <w:rFonts w:ascii="Poppins" w:hAnsi="Poppins" w:cs="Poppins"/>
          <w:sz w:val="20"/>
          <w:szCs w:val="20"/>
        </w:rPr>
        <w:t>That is the Cambrian difference. We believe this campus culture is what makes us so unique. We’re confident you will feel that too.</w:t>
      </w:r>
    </w:p>
    <w:p w14:paraId="383A7BBB" w14:textId="77777777" w:rsidR="002F770A" w:rsidRPr="00345AB3" w:rsidRDefault="002F770A" w:rsidP="002F770A">
      <w:pPr>
        <w:spacing w:after="120"/>
        <w:rPr>
          <w:rFonts w:ascii="Poppins" w:hAnsi="Poppins" w:cs="Poppins"/>
          <w:sz w:val="20"/>
          <w:szCs w:val="20"/>
        </w:rPr>
      </w:pPr>
      <w:r w:rsidRPr="00345AB3">
        <w:rPr>
          <w:rFonts w:ascii="Poppins" w:hAnsi="Poppins" w:cs="Poppins"/>
          <w:sz w:val="20"/>
          <w:szCs w:val="20"/>
        </w:rPr>
        <w:t xml:space="preserve">Let this handbook be one of the tools you call upon often to help you during your time with us. This handbook will serve as your guide to the supports that are available. Refer to this guide often, especially in the early days of your teaching career with us. Know that we are here to support you in any way we can. </w:t>
      </w:r>
    </w:p>
    <w:p w14:paraId="235B2225" w14:textId="77777777" w:rsidR="002F770A" w:rsidRPr="00345AB3" w:rsidRDefault="002F770A" w:rsidP="002F770A">
      <w:pPr>
        <w:spacing w:after="120"/>
        <w:rPr>
          <w:rFonts w:ascii="Poppins" w:hAnsi="Poppins" w:cs="Poppins"/>
          <w:sz w:val="20"/>
          <w:szCs w:val="20"/>
        </w:rPr>
      </w:pPr>
      <w:r w:rsidRPr="00345AB3">
        <w:rPr>
          <w:rFonts w:ascii="Poppins" w:hAnsi="Poppins" w:cs="Poppins"/>
          <w:sz w:val="20"/>
          <w:szCs w:val="20"/>
        </w:rPr>
        <w:t>We want you to be well-prepared and well-supported as you begin your teaching career with us. When you succeed, our students succeed.</w:t>
      </w:r>
    </w:p>
    <w:p w14:paraId="11789854" w14:textId="0E208B71" w:rsidR="002F770A" w:rsidRPr="00345AB3" w:rsidRDefault="002F770A" w:rsidP="002F770A">
      <w:pPr>
        <w:spacing w:after="120"/>
        <w:rPr>
          <w:rFonts w:ascii="Poppins" w:hAnsi="Poppins" w:cs="Poppins"/>
          <w:sz w:val="20"/>
          <w:szCs w:val="20"/>
        </w:rPr>
      </w:pPr>
      <w:r w:rsidRPr="00345AB3">
        <w:rPr>
          <w:rFonts w:ascii="Poppins" w:hAnsi="Poppins" w:cs="Poppins"/>
          <w:sz w:val="20"/>
          <w:szCs w:val="20"/>
        </w:rPr>
        <w:t>Thank you for choosing Cambrian College. Welcome to the community!</w:t>
      </w:r>
    </w:p>
    <w:p w14:paraId="2DB2A6E2" w14:textId="77777777" w:rsidR="003D506C" w:rsidRPr="00345AB3" w:rsidRDefault="003D506C" w:rsidP="003D506C">
      <w:pPr>
        <w:rPr>
          <w:rFonts w:ascii="Poppins" w:hAnsi="Poppins" w:cs="Poppins"/>
          <w:sz w:val="22"/>
          <w:szCs w:val="22"/>
        </w:rPr>
      </w:pPr>
      <w:r w:rsidRPr="00345AB3">
        <w:rPr>
          <w:rFonts w:ascii="Poppins" w:hAnsi="Poppins" w:cs="Poppins"/>
          <w:noProof/>
          <w:sz w:val="22"/>
          <w:szCs w:val="22"/>
        </w:rPr>
        <w:drawing>
          <wp:inline distT="0" distB="0" distL="0" distR="0" wp14:anchorId="67942945" wp14:editId="025187B4">
            <wp:extent cx="1397000" cy="437359"/>
            <wp:effectExtent l="0" t="0" r="0" b="0"/>
            <wp:docPr id="1632552465" name="Picture 12" descr="Kristine Morrissey's signa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8338000" name="Picture 12" descr="Kristine Morrissey's signature"/>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1499975" cy="469597"/>
                    </a:xfrm>
                    <a:prstGeom prst="rect">
                      <a:avLst/>
                    </a:prstGeom>
                    <a:noFill/>
                    <a:ln>
                      <a:noFill/>
                    </a:ln>
                  </pic:spPr>
                </pic:pic>
              </a:graphicData>
            </a:graphic>
          </wp:inline>
        </w:drawing>
      </w:r>
    </w:p>
    <w:p w14:paraId="39B8F7B4" w14:textId="77777777" w:rsidR="003D506C" w:rsidRPr="00345AB3" w:rsidRDefault="003D506C" w:rsidP="003D506C">
      <w:pPr>
        <w:pStyle w:val="Text"/>
        <w:rPr>
          <w:rFonts w:ascii="Poppins" w:hAnsi="Poppins" w:cs="Poppins"/>
          <w:sz w:val="22"/>
          <w:szCs w:val="22"/>
        </w:rPr>
      </w:pPr>
      <w:r w:rsidRPr="00345AB3">
        <w:rPr>
          <w:rFonts w:ascii="Poppins" w:hAnsi="Poppins" w:cs="Poppins"/>
          <w:sz w:val="22"/>
          <w:szCs w:val="22"/>
        </w:rPr>
        <w:t>Kristine Morrissey</w:t>
      </w:r>
    </w:p>
    <w:p w14:paraId="080398CC" w14:textId="77777777" w:rsidR="003D506C" w:rsidRPr="00345AB3" w:rsidRDefault="003D506C" w:rsidP="003D506C">
      <w:pPr>
        <w:pStyle w:val="Text"/>
        <w:rPr>
          <w:rStyle w:val="SubtleReference"/>
          <w:rFonts w:ascii="Poppins" w:hAnsi="Poppins" w:cs="Poppins"/>
          <w:b/>
          <w:bCs/>
          <w:smallCaps w:val="0"/>
          <w:color w:val="591F30"/>
          <w:kern w:val="0"/>
          <w:sz w:val="32"/>
          <w:szCs w:val="32"/>
          <w:lang w:val="en-US"/>
        </w:rPr>
      </w:pPr>
      <w:r w:rsidRPr="00345AB3">
        <w:rPr>
          <w:rFonts w:ascii="Poppins" w:hAnsi="Poppins" w:cs="Poppins"/>
          <w:sz w:val="22"/>
          <w:szCs w:val="22"/>
        </w:rPr>
        <w:t>President, Cambrian College</w:t>
      </w:r>
      <w:r w:rsidRPr="00345AB3">
        <w:rPr>
          <w:rStyle w:val="SubtleReference"/>
          <w:rFonts w:ascii="Poppins" w:hAnsi="Poppins" w:cs="Poppins"/>
          <w:smallCaps w:val="0"/>
          <w:color w:val="591F30"/>
        </w:rPr>
        <w:br w:type="page"/>
      </w:r>
    </w:p>
    <w:p w14:paraId="0D098CE0" w14:textId="1FEA5040" w:rsidR="003D506C" w:rsidRPr="00345AB3" w:rsidRDefault="003D506C" w:rsidP="00C25812">
      <w:pPr>
        <w:pStyle w:val="Heading2"/>
        <w:rPr>
          <w:rStyle w:val="SubtleReference"/>
          <w:rFonts w:cs="Poppins"/>
          <w:smallCaps w:val="0"/>
          <w:color w:val="000000" w:themeColor="text1"/>
        </w:rPr>
      </w:pPr>
      <w:bookmarkStart w:id="2" w:name="_Toc239181276"/>
      <w:commentRangeStart w:id="3"/>
      <w:r w:rsidRPr="00345AB3">
        <w:rPr>
          <w:rStyle w:val="SubtleReference"/>
          <w:rFonts w:cs="Poppins"/>
          <w:smallCaps w:val="0"/>
          <w:color w:val="000000" w:themeColor="text1"/>
        </w:rPr>
        <w:lastRenderedPageBreak/>
        <w:t xml:space="preserve">Welcome from </w:t>
      </w:r>
      <w:r w:rsidR="00D853B3" w:rsidRPr="00345AB3">
        <w:rPr>
          <w:rStyle w:val="SubtleReference"/>
          <w:rFonts w:cs="Poppins"/>
          <w:smallCaps w:val="0"/>
          <w:color w:val="000000" w:themeColor="text1"/>
        </w:rPr>
        <w:t>o</w:t>
      </w:r>
      <w:r w:rsidRPr="00345AB3">
        <w:rPr>
          <w:rStyle w:val="SubtleReference"/>
          <w:rFonts w:cs="Poppins"/>
          <w:smallCaps w:val="0"/>
          <w:color w:val="000000" w:themeColor="text1"/>
        </w:rPr>
        <w:t>ur Vice President, Academic</w:t>
      </w:r>
      <w:bookmarkEnd w:id="2"/>
      <w:commentRangeEnd w:id="3"/>
      <w:r w:rsidR="00450273" w:rsidRPr="00345AB3">
        <w:rPr>
          <w:rStyle w:val="CommentReference"/>
          <w:rFonts w:cs="Poppins"/>
          <w:sz w:val="24"/>
          <w:szCs w:val="26"/>
        </w:rPr>
        <w:commentReference w:id="3"/>
      </w:r>
    </w:p>
    <w:p w14:paraId="15064758" w14:textId="2617F2DD" w:rsidR="003D506C" w:rsidRPr="00345AB3" w:rsidRDefault="00AC3442" w:rsidP="00F019D0">
      <w:pPr>
        <w:pStyle w:val="Text"/>
        <w:rPr>
          <w:rFonts w:ascii="Poppins" w:hAnsi="Poppins" w:cs="Poppins"/>
          <w:sz w:val="22"/>
          <w:szCs w:val="22"/>
          <w:lang w:val="en-US"/>
        </w:rPr>
      </w:pPr>
      <w:r w:rsidRPr="00345AB3">
        <w:rPr>
          <w:rFonts w:ascii="Poppins" w:hAnsi="Poppins" w:cs="Poppins"/>
          <w:noProof/>
          <w:sz w:val="22"/>
          <w:szCs w:val="22"/>
          <w:lang w:val="en-US"/>
        </w:rPr>
        <w:drawing>
          <wp:anchor distT="0" distB="0" distL="114300" distR="114300" simplePos="0" relativeHeight="251726859" behindDoc="0" locked="0" layoutInCell="1" allowOverlap="1" wp14:anchorId="656E76F9" wp14:editId="2884AC4D">
            <wp:simplePos x="0" y="0"/>
            <wp:positionH relativeFrom="margin">
              <wp:posOffset>3731260</wp:posOffset>
            </wp:positionH>
            <wp:positionV relativeFrom="paragraph">
              <wp:posOffset>104775</wp:posOffset>
            </wp:positionV>
            <wp:extent cx="2615565" cy="2900045"/>
            <wp:effectExtent l="0" t="0" r="635" b="0"/>
            <wp:wrapSquare wrapText="bothSides"/>
            <wp:docPr id="1156283720" name="Picture 1" descr="Headshot of Janice Clark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5932042" name="Picture 1" descr="Headshot of Janice Clarke"/>
                    <pic:cNvPicPr/>
                  </pic:nvPicPr>
                  <pic:blipFill rotWithShape="1">
                    <a:blip r:embed="rId22" cstate="print">
                      <a:extLst>
                        <a:ext uri="{28A0092B-C50C-407E-A947-70E740481C1C}">
                          <a14:useLocalDpi xmlns:a14="http://schemas.microsoft.com/office/drawing/2010/main" val="0"/>
                        </a:ext>
                      </a:extLst>
                    </a:blip>
                    <a:srcRect l="22283" r="17590"/>
                    <a:stretch>
                      <a:fillRect/>
                    </a:stretch>
                  </pic:blipFill>
                  <pic:spPr bwMode="auto">
                    <a:xfrm>
                      <a:off x="0" y="0"/>
                      <a:ext cx="2615565" cy="290004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3D506C" w:rsidRPr="00345AB3">
        <w:rPr>
          <w:rFonts w:ascii="Poppins" w:hAnsi="Poppins" w:cs="Poppins"/>
          <w:sz w:val="22"/>
          <w:szCs w:val="22"/>
          <w:lang w:val="en-US"/>
        </w:rPr>
        <w:t>Dear Faculty,</w:t>
      </w:r>
    </w:p>
    <w:p w14:paraId="2CEBC8E5" w14:textId="77777777" w:rsidR="003D506C" w:rsidRPr="00345AB3" w:rsidRDefault="003D506C" w:rsidP="00F019D0">
      <w:pPr>
        <w:pStyle w:val="BodyText"/>
        <w:rPr>
          <w:rFonts w:cs="Poppins"/>
          <w:szCs w:val="22"/>
          <w:lang w:val="en-US"/>
        </w:rPr>
      </w:pPr>
      <w:r w:rsidRPr="00345AB3">
        <w:rPr>
          <w:rFonts w:cs="Poppins"/>
          <w:szCs w:val="22"/>
          <w:lang w:val="en-US"/>
        </w:rPr>
        <w:t>Welcome to Cambrian College!  I am delighted that you are joining us, and I look forward to the knowledge, expertise, and fresh perspective that each of you will bring.</w:t>
      </w:r>
    </w:p>
    <w:p w14:paraId="0AD0B1CA" w14:textId="58358C01" w:rsidR="003D506C" w:rsidRPr="00345AB3" w:rsidRDefault="00AC3442" w:rsidP="00AC3442">
      <w:pPr>
        <w:pStyle w:val="BodyText"/>
        <w:spacing w:before="120" w:after="120"/>
        <w:rPr>
          <w:rFonts w:cs="Poppins"/>
          <w:szCs w:val="22"/>
          <w:lang w:val="en-US"/>
        </w:rPr>
      </w:pPr>
      <w:r w:rsidRPr="00345AB3">
        <w:rPr>
          <w:rFonts w:cs="Poppins"/>
          <w:noProof/>
          <w:szCs w:val="22"/>
        </w:rPr>
        <mc:AlternateContent>
          <mc:Choice Requires="wps">
            <w:drawing>
              <wp:anchor distT="0" distB="0" distL="114300" distR="114300" simplePos="0" relativeHeight="251727883" behindDoc="0" locked="0" layoutInCell="1" allowOverlap="1" wp14:anchorId="33C1EF83" wp14:editId="139F3DD8">
                <wp:simplePos x="0" y="0"/>
                <wp:positionH relativeFrom="column">
                  <wp:posOffset>4437380</wp:posOffset>
                </wp:positionH>
                <wp:positionV relativeFrom="paragraph">
                  <wp:posOffset>1657985</wp:posOffset>
                </wp:positionV>
                <wp:extent cx="1909445" cy="635"/>
                <wp:effectExtent l="0" t="0" r="0" b="0"/>
                <wp:wrapSquare wrapText="bothSides"/>
                <wp:docPr id="732093757" name="Text Box 1"/>
                <wp:cNvGraphicFramePr/>
                <a:graphic xmlns:a="http://schemas.openxmlformats.org/drawingml/2006/main">
                  <a:graphicData uri="http://schemas.microsoft.com/office/word/2010/wordprocessingShape">
                    <wps:wsp>
                      <wps:cNvSpPr txBox="1"/>
                      <wps:spPr>
                        <a:xfrm>
                          <a:off x="0" y="0"/>
                          <a:ext cx="1909445" cy="635"/>
                        </a:xfrm>
                        <a:prstGeom prst="rect">
                          <a:avLst/>
                        </a:prstGeom>
                        <a:solidFill>
                          <a:prstClr val="white"/>
                        </a:solidFill>
                        <a:ln>
                          <a:noFill/>
                        </a:ln>
                      </wps:spPr>
                      <wps:txbx>
                        <w:txbxContent>
                          <w:p w14:paraId="71C3EFAA" w14:textId="586E13C8" w:rsidR="003D506C" w:rsidRPr="00DB0A63" w:rsidRDefault="003D506C" w:rsidP="00AC3442">
                            <w:pPr>
                              <w:pStyle w:val="Caption"/>
                              <w:jc w:val="center"/>
                              <w:rPr>
                                <w:rFonts w:ascii="Arial" w:hAnsi="Arial" w:cs="Arial"/>
                                <w:noProof/>
                                <w:lang w:val="en-US"/>
                              </w:rPr>
                            </w:pPr>
                            <w:r>
                              <w:t>Vice President Academic</w:t>
                            </w:r>
                            <w:r w:rsidR="00F62513">
                              <w:t>,</w:t>
                            </w:r>
                            <w:r>
                              <w:t xml:space="preserve"> Janice Clarke</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33C1EF83" id="_x0000_s1030" type="#_x0000_t202" style="position:absolute;margin-left:349.4pt;margin-top:130.55pt;width:150.35pt;height:.05pt;z-index:25172788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1RhJiGgIAAD8EAAAOAAAAZHJzL2Uyb0RvYy54bWysU8Fu2zAMvQ/YPwi6L066tFiNOEWWIsOA&#13;&#10;oi2QDj0rshwLkEWNUmJnXz9KtpOt22nYRaZF6lF872lx1zWGHRV6Dbbgs8mUM2UllNruC/7tZfPh&#13;&#10;E2c+CFsKA1YV/KQ8v1u+f7doXa6uoAZTKmQEYn3euoLXIbg8y7ysVSP8BJyylKwAGxHoF/dZiaIl&#13;&#10;9MZkV9PpTdYClg5BKu9p975P8mXCryolw1NVeRWYKTjdLaQV07qLa7ZciHyPwtVaDtcQ/3CLRmhL&#13;&#10;Tc9Q9yIIdkD9B1SjJYKHKkwkNBlUlZYqzUDTzKZvptnWwqk0C5Hj3Zkm//9g5eNx656Rhe4zdCRg&#13;&#10;JKR1Pve0GefpKmzil27KKE8Uns60qS4wGQ/dTm/n82vOJOVuPl5HjOxy1KEPXxQ0LAYFR9IkUSWO&#13;&#10;Dz70pWNJ7OTB6HKjjYk/MbE2yI6C9GtrHdQA/luVsbHWQjzVA8ad7DJHjEK365guCz4fZ9xBeaLR&#13;&#10;EXpXeCc3mvo9CB+eBZINaFqydniipTLQFhyGiLMa8Mff9mM9qUNZzlqyVcH994NAxZn5akm36MEx&#13;&#10;wDHYjYE9NGugSWf0aJxMIR3AYMawQmheyfGr2IVSwkrqVfAwhuvQm5tejFSrVSoipzkRHuzWyQg9&#13;&#10;8vrSvQp0gyqBxHyE0XAifyNOX5vkcatDIKaTcpHXnsWBbnJp0n54UfEZ/Pqfqi7vfvkTAAD//wMA&#13;&#10;UEsDBBQABgAIAAAAIQCO9GpT5gAAABABAAAPAAAAZHJzL2Rvd25yZXYueG1sTI8/T8MwEMV3JL6D&#13;&#10;dUgsiDoJJWrSOFVVYChLRejC5sbXOBCfo9hpw7evYYHlpPv33u8Vq8l07ISDay0JiGcRMKTaqpYa&#13;&#10;Afv3l/sFMOclKdlZQgHf6GBVXl8VMlf2TG94qnzDggi5XArQ3vc5567WaKSb2R4p7I52MNKHdmi4&#13;&#10;GuQ5iJuOJ1GUciNbCg5a9rjRWH9VoxGwm3/s9N14fH5dzx+G7X7cpJ9NJcTtzfS0DGW9BOZx8n8f&#13;&#10;8JMh8EMZwA52JOVYJyDNFoHfC0jSOAYWLrIsewR2+J0kwMuC/w9SXgAAAP//AwBQSwECLQAUAAYA&#13;&#10;CAAAACEAtoM4kv4AAADhAQAAEwAAAAAAAAAAAAAAAAAAAAAAW0NvbnRlbnRfVHlwZXNdLnhtbFBL&#13;&#10;AQItABQABgAIAAAAIQA4/SH/1gAAAJQBAAALAAAAAAAAAAAAAAAAAC8BAABfcmVscy8ucmVsc1BL&#13;&#10;AQItABQABgAIAAAAIQC1RhJiGgIAAD8EAAAOAAAAAAAAAAAAAAAAAC4CAABkcnMvZTJvRG9jLnht&#13;&#10;bFBLAQItABQABgAIAAAAIQCO9GpT5gAAABABAAAPAAAAAAAAAAAAAAAAAHQEAABkcnMvZG93bnJl&#13;&#10;di54bWxQSwUGAAAAAAQABADzAAAAhwUAAAAA&#13;&#10;" stroked="f">
                <v:textbox style="mso-fit-shape-to-text:t" inset="0,0,0,0">
                  <w:txbxContent>
                    <w:p w14:paraId="71C3EFAA" w14:textId="586E13C8" w:rsidR="003D506C" w:rsidRPr="00DB0A63" w:rsidRDefault="003D506C" w:rsidP="00AC3442">
                      <w:pPr>
                        <w:pStyle w:val="Caption"/>
                        <w:jc w:val="center"/>
                        <w:rPr>
                          <w:rFonts w:ascii="Arial" w:hAnsi="Arial" w:cs="Arial"/>
                          <w:noProof/>
                          <w:lang w:val="en-US"/>
                        </w:rPr>
                      </w:pPr>
                      <w:r>
                        <w:t>Vice President Academic</w:t>
                      </w:r>
                      <w:r w:rsidR="00F62513">
                        <w:t>,</w:t>
                      </w:r>
                      <w:r>
                        <w:t xml:space="preserve"> Janice Clarke</w:t>
                      </w:r>
                    </w:p>
                  </w:txbxContent>
                </v:textbox>
                <w10:wrap type="square"/>
              </v:shape>
            </w:pict>
          </mc:Fallback>
        </mc:AlternateContent>
      </w:r>
      <w:r w:rsidR="003D506C" w:rsidRPr="00345AB3">
        <w:rPr>
          <w:rFonts w:cs="Poppins"/>
          <w:szCs w:val="22"/>
          <w:lang w:val="en-US"/>
        </w:rPr>
        <w:t>At Cambrian, we take immense pride in our commitment to excellence in education and our dedication to providing an environment where students can thrive and succeed.  You are joining a very diverse community that welcomes students to our campus from across the province, the country and from around the world.  We value this diversity as it allows us all to grow and learn as educators, united in our commitment to student success.</w:t>
      </w:r>
    </w:p>
    <w:p w14:paraId="7AFC50C3" w14:textId="17E21B14" w:rsidR="003D506C" w:rsidRPr="00345AB3" w:rsidRDefault="003D506C" w:rsidP="00F019D0">
      <w:pPr>
        <w:pStyle w:val="BodyText"/>
        <w:rPr>
          <w:rFonts w:cs="Poppins"/>
          <w:szCs w:val="22"/>
          <w:lang w:val="en-US"/>
        </w:rPr>
      </w:pPr>
      <w:r w:rsidRPr="00345AB3">
        <w:rPr>
          <w:rFonts w:cs="Poppins"/>
          <w:szCs w:val="22"/>
          <w:lang w:val="en-US"/>
        </w:rPr>
        <w:t>As a faculty member, you play a vital role in shaping the future of our students and contributing to the academic community as a whole. Your passion for teaching, innovative ideas, and dedication to fostering an engaging learning experience will undoubtedly contribute to our shared mission of empowering students to reach their full potential.</w:t>
      </w:r>
    </w:p>
    <w:p w14:paraId="44035F4F" w14:textId="5C9230AB" w:rsidR="003D506C" w:rsidRPr="00345AB3" w:rsidRDefault="003D506C" w:rsidP="00F019D0">
      <w:pPr>
        <w:pStyle w:val="BodyText"/>
        <w:rPr>
          <w:rFonts w:cs="Poppins"/>
          <w:szCs w:val="22"/>
          <w:lang w:val="en-US"/>
        </w:rPr>
      </w:pPr>
      <w:r w:rsidRPr="00345AB3">
        <w:rPr>
          <w:rFonts w:cs="Poppins"/>
          <w:szCs w:val="22"/>
          <w:lang w:val="en-US"/>
        </w:rPr>
        <w:t>As you settle into your role, you will find ample opportunities for collaboration, professional development, and personal growth.  Our goal is to ensure that you have access to the services, support, and tools that you need to allow you to excel as a member of our faculty. We fully believe that our students’ success stems from having the opportunity to learn with and from the best. This handbook is designed to help you become more familiar with our college’s policies and procedures and is filled with information related to teaching and learning at Cambrian that we feel will help contribute to your experience at the College and ultimately to our students’ success.</w:t>
      </w:r>
    </w:p>
    <w:p w14:paraId="646C0AFF" w14:textId="1E950349" w:rsidR="003D506C" w:rsidRPr="00345AB3" w:rsidRDefault="003D506C" w:rsidP="00F019D0">
      <w:pPr>
        <w:pStyle w:val="BodyText"/>
        <w:rPr>
          <w:rFonts w:cs="Poppins"/>
          <w:szCs w:val="22"/>
          <w:lang w:val="en-US"/>
        </w:rPr>
      </w:pPr>
      <w:r w:rsidRPr="00345AB3">
        <w:rPr>
          <w:rFonts w:cs="Poppins"/>
          <w:szCs w:val="22"/>
          <w:lang w:val="en-US"/>
        </w:rPr>
        <w:t>I wish you all the best as you begin and advance your teaching career at Cambrian College.</w:t>
      </w:r>
    </w:p>
    <w:p w14:paraId="1FEED4B8" w14:textId="77777777" w:rsidR="003D506C" w:rsidRPr="00345AB3" w:rsidRDefault="003D506C" w:rsidP="003D506C">
      <w:pPr>
        <w:rPr>
          <w:rFonts w:ascii="Poppins" w:hAnsi="Poppins" w:cs="Poppins"/>
          <w:sz w:val="22"/>
          <w:szCs w:val="22"/>
          <w:lang w:val="en-US"/>
        </w:rPr>
      </w:pPr>
      <w:r w:rsidRPr="00345AB3">
        <w:rPr>
          <w:rFonts w:ascii="Poppins" w:hAnsi="Poppins" w:cs="Poppins"/>
          <w:noProof/>
          <w:sz w:val="22"/>
          <w:szCs w:val="22"/>
          <w:lang w:val="en-US"/>
        </w:rPr>
        <w:drawing>
          <wp:inline distT="0" distB="0" distL="0" distR="0" wp14:anchorId="2D0C5340" wp14:editId="300AED16">
            <wp:extent cx="1385888" cy="525419"/>
            <wp:effectExtent l="0" t="0" r="0" b="0"/>
            <wp:docPr id="1980068777" name="Picture 14" descr="Janice Clarke's signatu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9596567" name="Picture 14" descr="Janice Clarke's signature"/>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1417174" cy="537280"/>
                    </a:xfrm>
                    <a:prstGeom prst="rect">
                      <a:avLst/>
                    </a:prstGeom>
                    <a:noFill/>
                    <a:ln>
                      <a:noFill/>
                    </a:ln>
                  </pic:spPr>
                </pic:pic>
              </a:graphicData>
            </a:graphic>
          </wp:inline>
        </w:drawing>
      </w:r>
    </w:p>
    <w:p w14:paraId="286368E4" w14:textId="77777777" w:rsidR="003D506C" w:rsidRPr="00345AB3" w:rsidRDefault="003D506C" w:rsidP="003D506C">
      <w:pPr>
        <w:pStyle w:val="Text"/>
        <w:rPr>
          <w:rFonts w:ascii="Poppins" w:hAnsi="Poppins" w:cs="Poppins"/>
          <w:sz w:val="22"/>
          <w:szCs w:val="22"/>
          <w:lang w:val="en-US"/>
        </w:rPr>
      </w:pPr>
      <w:r w:rsidRPr="00345AB3">
        <w:rPr>
          <w:rFonts w:ascii="Poppins" w:hAnsi="Poppins" w:cs="Poppins"/>
          <w:sz w:val="22"/>
          <w:szCs w:val="22"/>
          <w:lang w:val="en-US"/>
        </w:rPr>
        <w:t xml:space="preserve">Janice Clarke, </w:t>
      </w:r>
    </w:p>
    <w:p w14:paraId="6A6BEEAE" w14:textId="0A05218E" w:rsidR="002A3998" w:rsidRPr="00345AB3" w:rsidRDefault="003D506C" w:rsidP="002A3998">
      <w:pPr>
        <w:pStyle w:val="Text"/>
        <w:rPr>
          <w:rFonts w:ascii="Poppins" w:hAnsi="Poppins" w:cs="Poppins"/>
          <w:sz w:val="22"/>
          <w:szCs w:val="22"/>
          <w:lang w:val="en-US"/>
        </w:rPr>
      </w:pPr>
      <w:r w:rsidRPr="00345AB3">
        <w:rPr>
          <w:rFonts w:ascii="Poppins" w:hAnsi="Poppins" w:cs="Poppins"/>
          <w:sz w:val="22"/>
          <w:szCs w:val="22"/>
          <w:lang w:val="en-US"/>
        </w:rPr>
        <w:t>Vice-President, Academic</w:t>
      </w:r>
    </w:p>
    <w:p w14:paraId="01E500C2" w14:textId="77777777" w:rsidR="002A3998" w:rsidRPr="00345AB3" w:rsidRDefault="002A3998">
      <w:pPr>
        <w:rPr>
          <w:rFonts w:ascii="Poppins" w:hAnsi="Poppins" w:cs="Poppins"/>
          <w:sz w:val="22"/>
          <w:szCs w:val="22"/>
          <w:lang w:val="en-US"/>
        </w:rPr>
      </w:pPr>
      <w:r w:rsidRPr="00345AB3">
        <w:rPr>
          <w:rFonts w:ascii="Poppins" w:hAnsi="Poppins" w:cs="Poppins"/>
          <w:sz w:val="22"/>
          <w:szCs w:val="22"/>
          <w:lang w:val="en-US"/>
        </w:rPr>
        <w:br w:type="page"/>
      </w:r>
    </w:p>
    <w:p w14:paraId="7A578137" w14:textId="39971CC2" w:rsidR="002A3998" w:rsidRPr="00345AB3" w:rsidRDefault="002A3998" w:rsidP="002A3998">
      <w:pPr>
        <w:pStyle w:val="BodyText"/>
        <w:rPr>
          <w:rFonts w:cs="Poppins"/>
          <w:b/>
          <w:bCs/>
          <w:color w:val="000000" w:themeColor="text1"/>
          <w:spacing w:val="10"/>
          <w:kern w:val="0"/>
          <w:sz w:val="32"/>
          <w:szCs w:val="32"/>
          <w:lang w:val="en-US"/>
        </w:rPr>
      </w:pPr>
      <w:bookmarkStart w:id="4" w:name="_Toc239181277"/>
      <w:r w:rsidRPr="00345AB3">
        <w:rPr>
          <w:rStyle w:val="Heading1Char"/>
          <w:rFonts w:ascii="Poppins" w:hAnsi="Poppins" w:cs="Poppins"/>
        </w:rPr>
        <w:lastRenderedPageBreak/>
        <w:t>How to use this handbook</w:t>
      </w:r>
      <w:bookmarkEnd w:id="4"/>
    </w:p>
    <w:p w14:paraId="5D3B3B51" w14:textId="1335C8F6" w:rsidR="00866DC6" w:rsidRPr="00345AB3" w:rsidRDefault="00866DC6" w:rsidP="002A3998">
      <w:pPr>
        <w:pStyle w:val="BodyText"/>
        <w:rPr>
          <w:rFonts w:cs="Poppins"/>
          <w:szCs w:val="22"/>
          <w:lang w:val="en-US"/>
        </w:rPr>
      </w:pPr>
      <w:r w:rsidRPr="00345AB3">
        <w:rPr>
          <w:rFonts w:cs="Poppins"/>
        </w:rPr>
        <w:t>Beginning a new teaching role is an exciting opportunity. It is also a time filled with new information, new responsibilities, and many questions.</w:t>
      </w:r>
    </w:p>
    <w:p w14:paraId="1FF96E24" w14:textId="0C25B916" w:rsidR="00866DC6" w:rsidRPr="00345AB3" w:rsidRDefault="00866DC6" w:rsidP="002A3998">
      <w:pPr>
        <w:pStyle w:val="BodyText"/>
        <w:rPr>
          <w:rFonts w:cs="Poppins"/>
        </w:rPr>
      </w:pPr>
      <w:r w:rsidRPr="00345AB3">
        <w:rPr>
          <w:rFonts w:cs="Poppins"/>
        </w:rPr>
        <w:t>This handbook has been designed to support you throughout your first semester and beyond. Rather than serving as a collection of policies or procedures, it is intended to be a practical guide that helps you build confidence as an educator at Cambrian College.</w:t>
      </w:r>
    </w:p>
    <w:p w14:paraId="72DC548F" w14:textId="0798F9DF" w:rsidR="00866DC6" w:rsidRPr="00345AB3" w:rsidRDefault="00866DC6" w:rsidP="00866DC6">
      <w:pPr>
        <w:pStyle w:val="BodyText"/>
        <w:rPr>
          <w:rFonts w:cs="Poppins"/>
        </w:rPr>
      </w:pPr>
      <w:r w:rsidRPr="00345AB3">
        <w:rPr>
          <w:rFonts w:cs="Poppins"/>
        </w:rPr>
        <w:t>Whether you are joining Cambrian as a partial-load, sessional, or full-time faculty member, you are now part of a community dedicated to helping students succeed. While responsibilities and opportunities may differ by appointment type, every faculty member plays an important role in creating engaging learning experiences for our students.</w:t>
      </w:r>
    </w:p>
    <w:p w14:paraId="146C9C10" w14:textId="38C25F5D" w:rsidR="00866DC6" w:rsidRPr="00345AB3" w:rsidRDefault="00866DC6" w:rsidP="00866DC6">
      <w:pPr>
        <w:pStyle w:val="BodyText"/>
        <w:rPr>
          <w:rFonts w:cs="Poppins"/>
        </w:rPr>
      </w:pPr>
      <w:r w:rsidRPr="00345AB3">
        <w:rPr>
          <w:rFonts w:cs="Poppins"/>
        </w:rPr>
        <w:t>You do not need to read this handbook from beginning to end in a single sitting. Instead, think of it as a companion that you can return to throughout your teaching journey.</w:t>
      </w:r>
    </w:p>
    <w:p w14:paraId="4C03FF4D" w14:textId="13D14103" w:rsidR="00866DC6" w:rsidRPr="00345AB3" w:rsidRDefault="00866DC6" w:rsidP="00866DC6">
      <w:pPr>
        <w:pStyle w:val="BodyText"/>
        <w:rPr>
          <w:rFonts w:cs="Poppins"/>
        </w:rPr>
      </w:pPr>
      <w:r w:rsidRPr="00345AB3">
        <w:rPr>
          <w:rFonts w:cs="Poppins"/>
        </w:rPr>
        <w:t>Each stage builds on the previous one, moving from preparing for your first semester to developing your teaching practice and continuing your professional growth.</w:t>
      </w:r>
    </w:p>
    <w:p w14:paraId="762B7F34" w14:textId="5DB7DBD7" w:rsidR="00866DC6" w:rsidRPr="00345AB3" w:rsidRDefault="00866DC6" w:rsidP="00866DC6">
      <w:pPr>
        <w:pStyle w:val="BodyText"/>
        <w:rPr>
          <w:rFonts w:cs="Poppins"/>
        </w:rPr>
      </w:pPr>
      <w:r w:rsidRPr="00345AB3">
        <w:rPr>
          <w:rFonts w:cs="Poppins"/>
        </w:rPr>
        <w:t>Throughout the handbook you will find practical tips, examples, reflection questions, and suggestions to help you apply what you learn in your own teaching.</w:t>
      </w:r>
    </w:p>
    <w:p w14:paraId="524DBAF1" w14:textId="77777777" w:rsidR="002A3998" w:rsidRPr="00345AB3" w:rsidRDefault="00866DC6" w:rsidP="002A3998">
      <w:pPr>
        <w:pStyle w:val="BodyText"/>
        <w:rPr>
          <w:rFonts w:cs="Poppins"/>
        </w:rPr>
      </w:pPr>
      <w:r w:rsidRPr="00345AB3">
        <w:rPr>
          <w:rFonts w:cs="Poppins"/>
        </w:rPr>
        <w:t>Teaching expertise develops over time through experience, reflection, collaboration, and continuous learning. Wherever you are in your teaching journey, we hope this handbook helps you feel supported, connected, and confident as a member of the Cambrian teaching communit</w:t>
      </w:r>
      <w:r w:rsidR="002A3998" w:rsidRPr="00345AB3">
        <w:rPr>
          <w:rFonts w:cs="Poppins"/>
        </w:rPr>
        <w:t>y.</w:t>
      </w:r>
    </w:p>
    <w:p w14:paraId="18EADD1E" w14:textId="0B098CD7" w:rsidR="00141979" w:rsidRPr="00345AB3" w:rsidRDefault="00866DC6" w:rsidP="002A3998">
      <w:pPr>
        <w:pStyle w:val="Heading2"/>
        <w:spacing w:before="720"/>
        <w:rPr>
          <w:rFonts w:cs="Poppins"/>
        </w:rPr>
      </w:pPr>
      <w:bookmarkStart w:id="5" w:name="_Toc239181278"/>
      <w:r w:rsidRPr="00345AB3">
        <w:rPr>
          <w:rFonts w:cs="Poppins"/>
        </w:rPr>
        <w:t xml:space="preserve">Your </w:t>
      </w:r>
      <w:r w:rsidR="00F5795E" w:rsidRPr="00345AB3">
        <w:rPr>
          <w:rFonts w:cs="Poppins"/>
        </w:rPr>
        <w:t>j</w:t>
      </w:r>
      <w:r w:rsidRPr="00345AB3">
        <w:rPr>
          <w:rFonts w:cs="Poppins"/>
        </w:rPr>
        <w:t xml:space="preserve">ourney as a Cambrian </w:t>
      </w:r>
      <w:r w:rsidR="00F5795E" w:rsidRPr="00345AB3">
        <w:rPr>
          <w:rFonts w:cs="Poppins"/>
        </w:rPr>
        <w:t>e</w:t>
      </w:r>
      <w:r w:rsidRPr="00345AB3">
        <w:rPr>
          <w:rFonts w:cs="Poppins"/>
        </w:rPr>
        <w:t>ducator</w:t>
      </w:r>
      <w:bookmarkEnd w:id="5"/>
    </w:p>
    <w:p w14:paraId="6E6A2271" w14:textId="339BFFAE" w:rsidR="004323C9" w:rsidRPr="00345AB3" w:rsidRDefault="00866DC6" w:rsidP="002E3B16">
      <w:pPr>
        <w:pStyle w:val="BodyText"/>
        <w:jc w:val="center"/>
        <w:rPr>
          <w:rFonts w:cs="Poppins"/>
        </w:rPr>
      </w:pPr>
      <w:r w:rsidRPr="00345AB3">
        <w:rPr>
          <w:rFonts w:cs="Poppins"/>
          <w:noProof/>
        </w:rPr>
        <w:drawing>
          <wp:inline distT="0" distB="0" distL="0" distR="0" wp14:anchorId="5DDB6362" wp14:editId="4B4B6CB5">
            <wp:extent cx="6282690" cy="2055989"/>
            <wp:effectExtent l="0" t="25400" r="3810" b="27305"/>
            <wp:docPr id="1773634765" name="Diagram 31" descr="Sequence showing Your journey as a Cambrian educator: Stage 1: Joining the Cambrian community; Stage 2: Preparing for your first semester; Stage 3: Teaching at Cambrian; Stage 4: Understanding your learners; Stage 5: Designing meaningful learning; Stage 6: Growing as an educato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4" r:lo="rId25" r:qs="rId26" r:cs="rId27"/>
              </a:graphicData>
            </a:graphic>
          </wp:inline>
        </w:drawing>
      </w:r>
    </w:p>
    <w:bookmarkStart w:id="6" w:name="_Toc239181279"/>
    <w:p w14:paraId="17AE9B70" w14:textId="4F90AA17" w:rsidR="00170F5F" w:rsidRPr="00345AB3" w:rsidRDefault="00A15CFE" w:rsidP="00E43B52">
      <w:pPr>
        <w:pStyle w:val="Heading1"/>
        <w:rPr>
          <w:rFonts w:ascii="Poppins" w:hAnsi="Poppins" w:cs="Poppins"/>
        </w:rPr>
      </w:pPr>
      <w:r w:rsidRPr="00345AB3">
        <w:rPr>
          <w:rFonts w:ascii="Poppins" w:hAnsi="Poppins" w:cs="Poppins"/>
          <w:noProof/>
        </w:rPr>
        <w:lastRenderedPageBreak/>
        <mc:AlternateContent>
          <mc:Choice Requires="wps">
            <w:drawing>
              <wp:anchor distT="0" distB="0" distL="114300" distR="114300" simplePos="0" relativeHeight="251789323" behindDoc="1" locked="0" layoutInCell="1" allowOverlap="1" wp14:anchorId="7A5A0FDA" wp14:editId="5F8E77B4">
                <wp:simplePos x="0" y="0"/>
                <wp:positionH relativeFrom="column">
                  <wp:posOffset>-812688</wp:posOffset>
                </wp:positionH>
                <wp:positionV relativeFrom="paragraph">
                  <wp:posOffset>-33639</wp:posOffset>
                </wp:positionV>
                <wp:extent cx="5544273" cy="405114"/>
                <wp:effectExtent l="0" t="0" r="5715" b="1905"/>
                <wp:wrapNone/>
                <wp:docPr id="1672811123" name="Rounded Rectangle 24"/>
                <wp:cNvGraphicFramePr/>
                <a:graphic xmlns:a="http://schemas.openxmlformats.org/drawingml/2006/main">
                  <a:graphicData uri="http://schemas.microsoft.com/office/word/2010/wordprocessingShape">
                    <wps:wsp>
                      <wps:cNvSpPr/>
                      <wps:spPr>
                        <a:xfrm>
                          <a:off x="0" y="0"/>
                          <a:ext cx="5544273" cy="405114"/>
                        </a:xfrm>
                        <a:prstGeom prst="roundRect">
                          <a:avLst/>
                        </a:prstGeom>
                        <a:solidFill>
                          <a:srgbClr val="C5E0DA"/>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5AE535E9" id="Rounded Rectangle 24" o:spid="_x0000_s1026" style="position:absolute;margin-left:-64pt;margin-top:-2.65pt;width:436.55pt;height:31.9pt;z-index:-25152715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NdbUgwIAAGQFAAAOAAAAZHJzL2Uyb0RvYy54bWysVE1v2zAMvQ/YfxB0X21nzroFdYogXYcB&#10;RRu0HXpWZCkWIIuapMTJfv0o2XG6tthh2EUWRfLxw4+8uNy3muyE8wpMRYuznBJhONTKbCr64/H6&#10;w2dKfGCmZhqMqOhBeHo5f//uorMzMYEGdC0cQRDjZ52taBOCnWWZ541omT8DKwwqJbiWBRTdJqsd&#10;6xC91dkkzz9lHbjaOuDCe3y96pV0nvClFDzcSelFILqimFtIp0vnOp7Z/ILNNo7ZRvEhDfYPWbRM&#10;GQw6Ql2xwMjWqVdQreIOPMhwxqHNQErFRaoBqynyF9U8NMyKVAs2x9uxTf7/wfLb3YNdOWxDZ/3M&#10;4zVWsZeujV/Mj+xTsw5js8Q+EI6P02lZTs4/UsJRV+bToihjN7OTt3U+fBPQknipqIOtqe/xj6RG&#10;sd2ND7390S5G9KBVfa20ToLbrJfakR3Dv7ecfs2vFkOIP8y0icYGoluPGF+yU0HpFg5aRDtt7oUk&#10;qsYSJimTxDUxxmGcCxOKXtWwWvThi2meJ7pggaNHKjcBRmSJ8UfsASDy+DV2n+VgH11FouronP8t&#10;sd559EiRwYTRuVUG3FsAGqsaIvf2xyb1rYldWkN9WDnioB8Ub/m1wp93w3xYMYeTgTOE0x7u8JAa&#10;uorCcKOkAffrrfdoj4RFLSUdTlpF/c8tc4IS/d0glb8UZRlHMwnl9HyCgnuuWT/XmG27BKRDgXvF&#10;8nSN9kEfr9JB+4RLYRGjoooZjrEryoM7CsvQbwBcK1wsFskMx9GycGMeLI/gsauRl4/7J+bswOCA&#10;3L+F41Sy2QsO97bR08BiG0CqRPBTX4d+4ygn4gxrJ+6K53KyOi3H+W8AAAD//wMAUEsDBBQABgAI&#10;AAAAIQBJ+hL34QAAAAoBAAAPAAAAZHJzL2Rvd25yZXYueG1sTI/BTsMwEETvSPyDtUjcWieFlCjE&#10;qRASVbnRggrc3HhJAvE6st00/D3LCW6zmtHsm3I12V6M6EPnSEE6T0Ag1c501Ch4eX6Y5SBC1GR0&#10;7wgVfGOAVXV+VurCuBNtcdzFRnAJhUIraGMcCilD3aLVYe4GJPY+nLc68ukbabw+cbnt5SJJltLq&#10;jvhDqwe8b7H+2h2tgv3gHpfv9LS2rnnd+PW4Gfefb0pdXkx3tyAiTvEvDL/4jA4VMx3ckUwQvYJZ&#10;ush5TGSVXYHgxM11loI4KMjyDGRVyv8Tqh8AAAD//wMAUEsBAi0AFAAGAAgAAAAhALaDOJL+AAAA&#10;4QEAABMAAAAAAAAAAAAAAAAAAAAAAFtDb250ZW50X1R5cGVzXS54bWxQSwECLQAUAAYACAAAACEA&#10;OP0h/9YAAACUAQAACwAAAAAAAAAAAAAAAAAvAQAAX3JlbHMvLnJlbHNQSwECLQAUAAYACAAAACEA&#10;zjXW1IMCAABkBQAADgAAAAAAAAAAAAAAAAAuAgAAZHJzL2Uyb0RvYy54bWxQSwECLQAUAAYACAAA&#10;ACEASfoS9+EAAAAKAQAADwAAAAAAAAAAAAAAAADdBAAAZHJzL2Rvd25yZXYueG1sUEsFBgAAAAAE&#10;AAQA8wAAAOsFAAAAAA==&#10;" fillcolor="#c5e0da" stroked="f" strokeweight="1pt">
                <v:stroke joinstyle="miter"/>
              </v:roundrect>
            </w:pict>
          </mc:Fallback>
        </mc:AlternateContent>
      </w:r>
      <w:r w:rsidR="002B1BCD" w:rsidRPr="00345AB3">
        <w:rPr>
          <w:rFonts w:ascii="Poppins" w:hAnsi="Poppins" w:cs="Poppins"/>
          <w:noProof/>
        </w:rPr>
        <w:drawing>
          <wp:anchor distT="0" distB="0" distL="114300" distR="114300" simplePos="0" relativeHeight="251659275" behindDoc="0" locked="0" layoutInCell="1" allowOverlap="1" wp14:anchorId="79E0FC00" wp14:editId="6180979B">
            <wp:simplePos x="0" y="0"/>
            <wp:positionH relativeFrom="column">
              <wp:posOffset>-2540</wp:posOffset>
            </wp:positionH>
            <wp:positionV relativeFrom="paragraph">
              <wp:posOffset>613410</wp:posOffset>
            </wp:positionV>
            <wp:extent cx="6332220" cy="2112010"/>
            <wp:effectExtent l="0" t="0" r="5080" b="0"/>
            <wp:wrapSquare wrapText="bothSides"/>
            <wp:docPr id="1059301334" name="Picture 11" descr="Cambrian College courtyar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9301334" name="Picture 11" descr="Cambrian College courtyard"/>
                    <pic:cNvPicPr/>
                  </pic:nvPicPr>
                  <pic:blipFill rotWithShape="1">
                    <a:blip r:embed="rId29" cstate="print">
                      <a:extLst>
                        <a:ext uri="{28A0092B-C50C-407E-A947-70E740481C1C}">
                          <a14:useLocalDpi xmlns:a14="http://schemas.microsoft.com/office/drawing/2010/main" val="0"/>
                        </a:ext>
                      </a:extLst>
                    </a:blip>
                    <a:srcRect t="50030"/>
                    <a:stretch>
                      <a:fillRect/>
                    </a:stretch>
                  </pic:blipFill>
                  <pic:spPr bwMode="auto">
                    <a:xfrm>
                      <a:off x="0" y="0"/>
                      <a:ext cx="6332220" cy="211201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170F5F" w:rsidRPr="00345AB3">
        <w:rPr>
          <w:rFonts w:ascii="Poppins" w:hAnsi="Poppins" w:cs="Poppins"/>
        </w:rPr>
        <w:t>Stage</w:t>
      </w:r>
      <w:r w:rsidR="0055372E" w:rsidRPr="00345AB3">
        <w:rPr>
          <w:rFonts w:ascii="Poppins" w:hAnsi="Poppins" w:cs="Poppins"/>
        </w:rPr>
        <w:t xml:space="preserve"> 1</w:t>
      </w:r>
      <w:r w:rsidR="00D853B3" w:rsidRPr="00345AB3">
        <w:rPr>
          <w:rFonts w:ascii="Poppins" w:hAnsi="Poppins" w:cs="Poppins"/>
        </w:rPr>
        <w:t>:</w:t>
      </w:r>
      <w:r w:rsidR="0055372E" w:rsidRPr="00345AB3">
        <w:rPr>
          <w:rFonts w:ascii="Poppins" w:hAnsi="Poppins" w:cs="Poppins"/>
        </w:rPr>
        <w:t xml:space="preserve"> </w:t>
      </w:r>
      <w:r w:rsidR="00170F5F" w:rsidRPr="00345AB3">
        <w:rPr>
          <w:rFonts w:ascii="Poppins" w:hAnsi="Poppins" w:cs="Poppins"/>
        </w:rPr>
        <w:t xml:space="preserve">Joining the Cambrian </w:t>
      </w:r>
      <w:r w:rsidR="00F5795E" w:rsidRPr="00345AB3">
        <w:rPr>
          <w:rFonts w:ascii="Poppins" w:hAnsi="Poppins" w:cs="Poppins"/>
        </w:rPr>
        <w:t>c</w:t>
      </w:r>
      <w:r w:rsidR="00170F5F" w:rsidRPr="00345AB3">
        <w:rPr>
          <w:rFonts w:ascii="Poppins" w:hAnsi="Poppins" w:cs="Poppins"/>
        </w:rPr>
        <w:t>ommunity</w:t>
      </w:r>
      <w:bookmarkEnd w:id="6"/>
    </w:p>
    <w:p w14:paraId="551F5721" w14:textId="16533B5F" w:rsidR="005E2E5C" w:rsidRPr="00345AB3" w:rsidRDefault="005E2E5C" w:rsidP="005E2E5C">
      <w:pPr>
        <w:pStyle w:val="BodyBold"/>
        <w:rPr>
          <w:rFonts w:cs="Poppins"/>
        </w:rPr>
      </w:pPr>
      <w:r w:rsidRPr="00345AB3">
        <w:rPr>
          <w:rFonts w:cs="Poppins"/>
        </w:rPr>
        <w:t>At this stage in your journey...</w:t>
      </w:r>
    </w:p>
    <w:p w14:paraId="2E5E7A76" w14:textId="4CA9E0CC" w:rsidR="005E2E5C" w:rsidRPr="00345AB3" w:rsidRDefault="005E2E5C" w:rsidP="005E2E5C">
      <w:pPr>
        <w:pStyle w:val="BodyText"/>
        <w:rPr>
          <w:rFonts w:cs="Poppins"/>
        </w:rPr>
      </w:pPr>
      <w:r w:rsidRPr="00345AB3">
        <w:rPr>
          <w:rFonts w:cs="Poppins"/>
        </w:rPr>
        <w:t>You've accepted a teaching position at Cambrian College and are becoming part of a new academic community. There is a lot to learn, and it's normal to have questions about your role, the College, and what to expect. Before thinking about lesson plans or assessments, it's important to understand who we are, what we value, and how you contribute to the success of our students.</w:t>
      </w:r>
    </w:p>
    <w:p w14:paraId="1BACF428" w14:textId="1D89FA76" w:rsidR="005E2E5C" w:rsidRPr="00345AB3" w:rsidRDefault="005E2E5C" w:rsidP="005E2E5C">
      <w:pPr>
        <w:pStyle w:val="BodyText"/>
        <w:rPr>
          <w:rFonts w:cs="Poppins"/>
        </w:rPr>
      </w:pPr>
      <w:r w:rsidRPr="00345AB3">
        <w:rPr>
          <w:rFonts w:cs="Poppins"/>
          <w:noProof/>
        </w:rPr>
        <mc:AlternateContent>
          <mc:Choice Requires="wps">
            <w:drawing>
              <wp:anchor distT="0" distB="0" distL="114300" distR="114300" simplePos="0" relativeHeight="251735051" behindDoc="1" locked="0" layoutInCell="1" allowOverlap="1" wp14:anchorId="69C3B0D0" wp14:editId="043C63E7">
                <wp:simplePos x="0" y="0"/>
                <wp:positionH relativeFrom="column">
                  <wp:posOffset>-812165</wp:posOffset>
                </wp:positionH>
                <wp:positionV relativeFrom="paragraph">
                  <wp:posOffset>490970</wp:posOffset>
                </wp:positionV>
                <wp:extent cx="3611301" cy="405114"/>
                <wp:effectExtent l="0" t="0" r="0" b="1905"/>
                <wp:wrapNone/>
                <wp:docPr id="1361720743" name="Rounded Rectangle 24"/>
                <wp:cNvGraphicFramePr/>
                <a:graphic xmlns:a="http://schemas.openxmlformats.org/drawingml/2006/main">
                  <a:graphicData uri="http://schemas.microsoft.com/office/word/2010/wordprocessingShape">
                    <wps:wsp>
                      <wps:cNvSpPr/>
                      <wps:spPr>
                        <a:xfrm>
                          <a:off x="0" y="0"/>
                          <a:ext cx="3611301" cy="405114"/>
                        </a:xfrm>
                        <a:prstGeom prst="roundRect">
                          <a:avLst/>
                        </a:prstGeom>
                        <a:solidFill>
                          <a:srgbClr val="C5E0DA"/>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oundrect w14:anchorId="40370F85" id="Rounded Rectangle 24" o:spid="_x0000_s1026" style="position:absolute;margin-left:-63.95pt;margin-top:38.65pt;width:284.35pt;height:31.9pt;z-index:-251581429;visibility:visible;mso-wrap-style:square;mso-wrap-distance-left:9pt;mso-wrap-distance-top:0;mso-wrap-distance-right:9pt;mso-wrap-distance-bottom:0;mso-position-horizontal:absolute;mso-position-horizontal-relative:text;mso-position-vertical:absolute;mso-position-vertical-relative:text;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C2uzggIAAGQFAAAOAAAAZHJzL2Uyb0RvYy54bWysVE1v2zAMvQ/YfxB0X22nSdcFdYogXYcB&#10;RVu0HXpWZCk2IIsapXzt14+SHadrix2GXWRJJB/J50ddXO5awzYKfQO25MVJzpmyEqrGrkr+4+n6&#10;0zlnPghbCQNWlXyvPL+cffxwsXVTNYIaTKWQEYj1060reR2Cm2aZl7VqhT8BpywZNWArAh1xlVUo&#10;toTemmyU52fZFrByCFJ5T7dXnZHPEr7WSoY7rb0KzJScagtpxbQu45rNLsR0hcLVjezLEP9QRSsa&#10;S0kHqCsRBFtj8waqbSSCBx1OJLQZaN1IlXqgbor8VTePtXAq9ULkeDfQ5P8frLzdPLp7JBq2zk89&#10;bWMXO41t/FJ9bJfI2g9kqV1gki5Pz4riNC84k2Qb55OiGEc2s2O0Qx++KWhZ3JQcYW2rB/ojiSix&#10;ufGh8z/4xYweTFNdN8akA66WC4NsI+jvLSZf86t5n+IPN2Ojs4UY1iHGm+zYUNqFvVHRz9gHpVlT&#10;UQujVEnSmhryCCmVDUVnqkWluvTFJM+TXKjBISK1mwAjsqb8A3YPEHX8FrursvePoSpJdQjO/1ZY&#10;FzxEpMxgwxDcNhbwPQBDXfWZO/8DSR01kaUlVPt7ZAjdoHgnrxv6eTfCh3uBNBk0QzTt4Y4WbWBb&#10;cuh3nNWAv967j/4kWLJytqVJK7n/uRaoODPfLUn5SzEex9FMh/Hk84gO+NKyfGmx63YBJAcSHlWX&#10;ttE/mMNWI7TP9CjMY1YyCSspd8llwMNhEboXgJ4Vqebz5Ebj6ES4sY9ORvDIatTl0+5ZoOsVHEj7&#10;t3CYSjF9peHON0ZamK8D6CYJ/MhrzzeNchJO/+zEt+LlOXkdH8fZbwAAAP//AwBQSwMEFAAGAAgA&#10;AAAhAPAEmurgAAAACwEAAA8AAABkcnMvZG93bnJldi54bWxMj8FOwzAQRO9I/IO1SNxaJyVqIMSp&#10;EBJVudGCCtzceEkC8Tqy3TT8PcsJjqt9mnlTribbixF96BwpSOcJCKTamY4aBS/PD7NrECFqMrp3&#10;hAq+McCqOj8rdWHcibY47mIjOIRCoRW0MQ6FlKFu0eowdwMS/z6ctzry6RtpvD5xuO3lIkmW0uqO&#10;uKHVA963WH/tjlbBfnCPy3d6WlvXvG78etyM+883pS4vprtbEBGn+AfDrz6rQ8VOB3ckE0SvYJYu&#10;8htmFeT5FQgmsizhMQdGszQFWZXy/4bqBwAA//8DAFBLAQItABQABgAIAAAAIQC2gziS/gAAAOEB&#10;AAATAAAAAAAAAAAAAAAAAAAAAABbQ29udGVudF9UeXBlc10ueG1sUEsBAi0AFAAGAAgAAAAhADj9&#10;If/WAAAAlAEAAAsAAAAAAAAAAAAAAAAALwEAAF9yZWxzLy5yZWxzUEsBAi0AFAAGAAgAAAAhAGkL&#10;a7OCAgAAZAUAAA4AAAAAAAAAAAAAAAAALgIAAGRycy9lMm9Eb2MueG1sUEsBAi0AFAAGAAgAAAAh&#10;APAEmurgAAAACwEAAA8AAAAAAAAAAAAAAAAA3AQAAGRycy9kb3ducmV2LnhtbFBLBQYAAAAABAAE&#10;APMAAADpBQAAAAA=&#10;" fillcolor="#c5e0da" stroked="f" strokeweight="1pt">
                <v:stroke joinstyle="miter"/>
              </v:roundrect>
            </w:pict>
          </mc:Fallback>
        </mc:AlternateContent>
      </w:r>
      <w:r w:rsidRPr="00345AB3">
        <w:rPr>
          <w:rFonts w:cs="Poppins"/>
        </w:rPr>
        <w:t>This stage introduces the Cambrian community and helps you begin your journey with a sense of purpose, belonging, and connection.</w:t>
      </w:r>
    </w:p>
    <w:p w14:paraId="74254853" w14:textId="6C093841" w:rsidR="000A5CB3" w:rsidRPr="00345AB3" w:rsidRDefault="00E24168" w:rsidP="008613B5">
      <w:pPr>
        <w:pStyle w:val="Heading2"/>
        <w:rPr>
          <w:rFonts w:cs="Poppins"/>
        </w:rPr>
      </w:pPr>
      <w:bookmarkStart w:id="7" w:name="_Toc239181280"/>
      <w:r w:rsidRPr="00345AB3">
        <w:rPr>
          <w:rFonts w:cs="Poppins"/>
        </w:rPr>
        <w:t>We are so excited that you’re here!</w:t>
      </w:r>
      <w:bookmarkEnd w:id="7"/>
    </w:p>
    <w:p w14:paraId="6B015851" w14:textId="10E2CA1D" w:rsidR="005A48F2" w:rsidRPr="00345AB3" w:rsidRDefault="005A48F2" w:rsidP="00F019D0">
      <w:pPr>
        <w:pStyle w:val="BodyText"/>
        <w:rPr>
          <w:rFonts w:cs="Poppins"/>
        </w:rPr>
      </w:pPr>
      <w:r w:rsidRPr="00345AB3">
        <w:rPr>
          <w:rFonts w:cs="Poppins"/>
        </w:rPr>
        <w:t>Beginning a new teaching role can feel both exciting and overwhelming, especially during your first semester. Whether you are new to teaching, transitioning from industry into higher education, or joining Cambrian from another institution, this handbook was designed to support you as you begin your journey with us.</w:t>
      </w:r>
    </w:p>
    <w:p w14:paraId="5417F3EE" w14:textId="5896164F" w:rsidR="005A48F2" w:rsidRPr="00345AB3" w:rsidRDefault="005A48F2" w:rsidP="00F019D0">
      <w:pPr>
        <w:pStyle w:val="BodyText"/>
        <w:rPr>
          <w:rFonts w:cs="Poppins"/>
        </w:rPr>
      </w:pPr>
      <w:r w:rsidRPr="00345AB3">
        <w:rPr>
          <w:rFonts w:cs="Poppins"/>
        </w:rPr>
        <w:t>At Cambrian, faculty play an important role in shaping the student experience. The learning environments you create, the relationships you build with students, and the expertise you bring to the classroom contribute directly to student confidence, belonging, and success.</w:t>
      </w:r>
    </w:p>
    <w:p w14:paraId="5E875653" w14:textId="77777777" w:rsidR="00A77FEB" w:rsidRPr="00345AB3" w:rsidRDefault="00A77FEB">
      <w:pPr>
        <w:rPr>
          <w:rFonts w:ascii="Poppins" w:hAnsi="Poppins" w:cs="Poppins"/>
        </w:rPr>
      </w:pPr>
      <w:r w:rsidRPr="00345AB3">
        <w:rPr>
          <w:rFonts w:ascii="Poppins" w:hAnsi="Poppins" w:cs="Poppins"/>
        </w:rPr>
        <w:br w:type="page"/>
      </w:r>
    </w:p>
    <w:p w14:paraId="0859DBBD" w14:textId="7D6056AB" w:rsidR="00517707" w:rsidRPr="00345AB3" w:rsidRDefault="0098194A" w:rsidP="00F019D0">
      <w:pPr>
        <w:pStyle w:val="BodyText"/>
        <w:rPr>
          <w:rFonts w:cs="Poppins"/>
        </w:rPr>
      </w:pPr>
      <w:r w:rsidRPr="00345AB3">
        <w:rPr>
          <w:rFonts w:cs="Poppins"/>
          <w:noProof/>
        </w:rPr>
        <w:lastRenderedPageBreak/>
        <w:drawing>
          <wp:inline distT="0" distB="0" distL="0" distR="0" wp14:anchorId="1B2D7908" wp14:editId="215272C4">
            <wp:extent cx="6373091" cy="3200400"/>
            <wp:effectExtent l="0" t="0" r="0" b="0"/>
            <wp:docPr id="2023301642" name="Diagram 122" descr="SmartArt summarizing This handbook is intended to help you: Understand teaching and learning at Cambrian College; Navigate institutional systems and processes; Support students effectively; Access services and resources available to faculty; Build confidence in your teaching practice; Connect with the Cambrian community."/>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0" r:lo="rId31" r:qs="rId32" r:cs="rId33"/>
              </a:graphicData>
            </a:graphic>
          </wp:inline>
        </w:drawing>
      </w:r>
    </w:p>
    <w:p w14:paraId="097AB070" w14:textId="13A82B29" w:rsidR="005A48F2" w:rsidRPr="00345AB3" w:rsidRDefault="005A48F2" w:rsidP="008613B5">
      <w:pPr>
        <w:pStyle w:val="BodyText"/>
        <w:rPr>
          <w:rFonts w:cs="Poppins"/>
        </w:rPr>
      </w:pPr>
      <w:r w:rsidRPr="00345AB3">
        <w:rPr>
          <w:rFonts w:cs="Poppins"/>
        </w:rPr>
        <w:t>We encourage you to ask questions, connect with colleagues, seek support early, and take advantage of the professional learning opportunities available to you. You are joining a community that values collaboration, innovation, inclusion, and student success.</w:t>
      </w:r>
    </w:p>
    <w:p w14:paraId="730A2B40" w14:textId="5E24C4F6" w:rsidR="00384D5F" w:rsidRPr="00345AB3" w:rsidRDefault="007826C1" w:rsidP="008613B5">
      <w:pPr>
        <w:pStyle w:val="Heading2"/>
        <w:rPr>
          <w:rFonts w:cs="Poppins"/>
        </w:rPr>
      </w:pPr>
      <w:bookmarkStart w:id="8" w:name="_Toc239181281"/>
      <w:bookmarkStart w:id="9" w:name="_Toc112672190"/>
      <w:r w:rsidRPr="00345AB3">
        <w:rPr>
          <w:rStyle w:val="BodyTextChar"/>
          <w:rFonts w:cs="Poppins"/>
          <w:noProof/>
        </w:rPr>
        <w:lastRenderedPageBreak/>
        <w:drawing>
          <wp:anchor distT="0" distB="0" distL="114300" distR="114300" simplePos="0" relativeHeight="251660299" behindDoc="0" locked="0" layoutInCell="1" allowOverlap="1" wp14:anchorId="6D4B6E7D" wp14:editId="2D11BCD8">
            <wp:simplePos x="0" y="0"/>
            <wp:positionH relativeFrom="column">
              <wp:posOffset>3463925</wp:posOffset>
            </wp:positionH>
            <wp:positionV relativeFrom="paragraph">
              <wp:posOffset>384810</wp:posOffset>
            </wp:positionV>
            <wp:extent cx="2941320" cy="4406900"/>
            <wp:effectExtent l="0" t="0" r="5080" b="0"/>
            <wp:wrapSquare wrapText="bothSides"/>
            <wp:docPr id="1651824251" name="Picture 12" descr="Cambrian College fountain in courtyard">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1824251" name="Picture 12" descr="Cambrian College fountain in courtyard">
                      <a:extLst>
                        <a:ext uri="{C183D7F6-B498-43B3-948B-1728B52AA6E4}">
                          <adec:decorative xmlns:adec="http://schemas.microsoft.com/office/drawing/2017/decorative" val="0"/>
                        </a:ext>
                      </a:extLst>
                    </pic:cNvPr>
                    <pic:cNvPicPr/>
                  </pic:nvPicPr>
                  <pic:blipFill>
                    <a:blip r:embed="rId35" cstate="print">
                      <a:extLst>
                        <a:ext uri="{28A0092B-C50C-407E-A947-70E740481C1C}">
                          <a14:useLocalDpi xmlns:a14="http://schemas.microsoft.com/office/drawing/2010/main" val="0"/>
                        </a:ext>
                      </a:extLst>
                    </a:blip>
                    <a:stretch>
                      <a:fillRect/>
                    </a:stretch>
                  </pic:blipFill>
                  <pic:spPr>
                    <a:xfrm>
                      <a:off x="0" y="0"/>
                      <a:ext cx="2941320" cy="4406900"/>
                    </a:xfrm>
                    <a:prstGeom prst="rect">
                      <a:avLst/>
                    </a:prstGeom>
                  </pic:spPr>
                </pic:pic>
              </a:graphicData>
            </a:graphic>
            <wp14:sizeRelH relativeFrom="margin">
              <wp14:pctWidth>0</wp14:pctWidth>
            </wp14:sizeRelH>
            <wp14:sizeRelV relativeFrom="margin">
              <wp14:pctHeight>0</wp14:pctHeight>
            </wp14:sizeRelV>
          </wp:anchor>
        </w:drawing>
      </w:r>
      <w:r w:rsidR="000D3B6F" w:rsidRPr="00345AB3">
        <w:rPr>
          <w:rFonts w:cs="Poppins"/>
          <w:noProof/>
        </w:rPr>
        <mc:AlternateContent>
          <mc:Choice Requires="wps">
            <w:drawing>
              <wp:anchor distT="0" distB="0" distL="114300" distR="114300" simplePos="0" relativeHeight="251737099" behindDoc="1" locked="0" layoutInCell="1" allowOverlap="1" wp14:anchorId="2C43DDA1" wp14:editId="36B93FE4">
                <wp:simplePos x="0" y="0"/>
                <wp:positionH relativeFrom="column">
                  <wp:posOffset>-1550670</wp:posOffset>
                </wp:positionH>
                <wp:positionV relativeFrom="paragraph">
                  <wp:posOffset>-76720</wp:posOffset>
                </wp:positionV>
                <wp:extent cx="3611301" cy="405114"/>
                <wp:effectExtent l="0" t="0" r="0" b="1905"/>
                <wp:wrapNone/>
                <wp:docPr id="1359904071" name="Rounded Rectangle 24"/>
                <wp:cNvGraphicFramePr/>
                <a:graphic xmlns:a="http://schemas.openxmlformats.org/drawingml/2006/main">
                  <a:graphicData uri="http://schemas.microsoft.com/office/word/2010/wordprocessingShape">
                    <wps:wsp>
                      <wps:cNvSpPr/>
                      <wps:spPr>
                        <a:xfrm>
                          <a:off x="0" y="0"/>
                          <a:ext cx="3611301" cy="405114"/>
                        </a:xfrm>
                        <a:prstGeom prst="roundRect">
                          <a:avLst/>
                        </a:prstGeom>
                        <a:solidFill>
                          <a:srgbClr val="C5E0DA"/>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oundrect w14:anchorId="01DE5650" id="Rounded Rectangle 24" o:spid="_x0000_s1026" style="position:absolute;margin-left:-122.1pt;margin-top:-6.05pt;width:284.35pt;height:31.9pt;z-index:-251579381;visibility:visible;mso-wrap-style:square;mso-wrap-distance-left:9pt;mso-wrap-distance-top:0;mso-wrap-distance-right:9pt;mso-wrap-distance-bottom:0;mso-position-horizontal:absolute;mso-position-horizontal-relative:text;mso-position-vertical:absolute;mso-position-vertical-relative:text;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C2uzggIAAGQFAAAOAAAAZHJzL2Uyb0RvYy54bWysVE1v2zAMvQ/YfxB0X22nSdcFdYogXYcB&#10;RVu0HXpWZCk2IIsapXzt14+SHadrix2GXWRJJB/J50ddXO5awzYKfQO25MVJzpmyEqrGrkr+4+n6&#10;0zlnPghbCQNWlXyvPL+cffxwsXVTNYIaTKWQEYj1060reR2Cm2aZl7VqhT8BpywZNWArAh1xlVUo&#10;toTemmyU52fZFrByCFJ5T7dXnZHPEr7WSoY7rb0KzJScagtpxbQu45rNLsR0hcLVjezLEP9QRSsa&#10;S0kHqCsRBFtj8waqbSSCBx1OJLQZaN1IlXqgbor8VTePtXAq9ULkeDfQ5P8frLzdPLp7JBq2zk89&#10;bWMXO41t/FJ9bJfI2g9kqV1gki5Pz4riNC84k2Qb55OiGEc2s2O0Qx++KWhZ3JQcYW2rB/ojiSix&#10;ufGh8z/4xYweTFNdN8akA66WC4NsI+jvLSZf86t5n+IPN2Ojs4UY1iHGm+zYUNqFvVHRz9gHpVlT&#10;UQujVEnSmhryCCmVDUVnqkWluvTFJM+TXKjBISK1mwAjsqb8A3YPEHX8FrursvePoSpJdQjO/1ZY&#10;FzxEpMxgwxDcNhbwPQBDXfWZO/8DSR01kaUlVPt7ZAjdoHgnrxv6eTfCh3uBNBk0QzTt4Y4WbWBb&#10;cuh3nNWAv967j/4kWLJytqVJK7n/uRaoODPfLUn5SzEex9FMh/Hk84gO+NKyfGmx63YBJAcSHlWX&#10;ttE/mMNWI7TP9CjMY1YyCSspd8llwMNhEboXgJ4Vqebz5Ebj6ES4sY9ORvDIatTl0+5ZoOsVHEj7&#10;t3CYSjF9peHON0ZamK8D6CYJ/MhrzzeNchJO/+zEt+LlOXkdH8fZbwAAAP//AwBQSwMEFAAGAAgA&#10;AAAhAEv8LRLhAAAACwEAAA8AAABkcnMvZG93bnJldi54bWxMj8FOwzAMhu9IvENkJG5b2tANVJpO&#10;CIlp3NhAA25ZY9pC41RN1pW3x5zgZsuffn9/sZpcJ0YcQutJQzpPQCBV3rZUa3h5fpjdgAjRkDWd&#10;J9TwjQFW5flZYXLrT7TFcRdrwSEUcqOhibHPpQxVg86Eue+R+PbhB2cir0Mt7WBOHO46qZJkKZ1p&#10;iT80psf7Bquv3dFp2Pf+cflOT2vn69fNsB434/7zTevLi+nuFkTEKf7B8KvP6lCy08EfyQbRaZip&#10;LFPM8pSqFAQjVypbgDhoWKTXIMtC/u9Q/gAAAP//AwBQSwECLQAUAAYACAAAACEAtoM4kv4AAADh&#10;AQAAEwAAAAAAAAAAAAAAAAAAAAAAW0NvbnRlbnRfVHlwZXNdLnhtbFBLAQItABQABgAIAAAAIQA4&#10;/SH/1gAAAJQBAAALAAAAAAAAAAAAAAAAAC8BAABfcmVscy8ucmVsc1BLAQItABQABgAIAAAAIQBp&#10;C2uzggIAAGQFAAAOAAAAAAAAAAAAAAAAAC4CAABkcnMvZTJvRG9jLnhtbFBLAQItABQABgAIAAAA&#10;IQBL/C0S4QAAAAsBAAAPAAAAAAAAAAAAAAAAANwEAABkcnMvZG93bnJldi54bWxQSwUGAAAAAAQA&#10;BADzAAAA6gUAAAAA&#10;" fillcolor="#c5e0da" stroked="f" strokeweight="1pt">
                <v:stroke joinstyle="miter"/>
              </v:roundrect>
            </w:pict>
          </mc:Fallback>
        </mc:AlternateContent>
      </w:r>
      <w:r w:rsidR="00384D5F" w:rsidRPr="00345AB3">
        <w:rPr>
          <w:rFonts w:cs="Poppins"/>
        </w:rPr>
        <w:t>About Cambrian College</w:t>
      </w:r>
      <w:bookmarkEnd w:id="8"/>
    </w:p>
    <w:p w14:paraId="02DC8DC6" w14:textId="30BD02E4" w:rsidR="009D3F61" w:rsidRPr="00345AB3" w:rsidRDefault="009D3F61" w:rsidP="008613B5">
      <w:pPr>
        <w:pStyle w:val="BodyBold"/>
        <w:rPr>
          <w:rFonts w:cs="Poppins"/>
        </w:rPr>
      </w:pPr>
      <w:r w:rsidRPr="00345AB3">
        <w:rPr>
          <w:rStyle w:val="BodyTextChar"/>
          <w:rFonts w:cs="Poppins"/>
        </w:rPr>
        <w:t xml:space="preserve">Understanding the institution, its mission, and its students helps </w:t>
      </w:r>
      <w:r w:rsidR="002B1BCD" w:rsidRPr="00345AB3">
        <w:rPr>
          <w:rStyle w:val="BodyTextChar"/>
          <w:rFonts w:cs="Poppins"/>
        </w:rPr>
        <w:t xml:space="preserve">you in your faculty role </w:t>
      </w:r>
      <w:r w:rsidRPr="00345AB3">
        <w:rPr>
          <w:rStyle w:val="BodyTextChar"/>
          <w:rFonts w:cs="Poppins"/>
        </w:rPr>
        <w:t xml:space="preserve">connect </w:t>
      </w:r>
      <w:r w:rsidR="002B1BCD" w:rsidRPr="00345AB3">
        <w:rPr>
          <w:rStyle w:val="BodyTextChar"/>
          <w:rFonts w:cs="Poppins"/>
        </w:rPr>
        <w:t>your</w:t>
      </w:r>
      <w:r w:rsidRPr="00345AB3">
        <w:rPr>
          <w:rStyle w:val="BodyTextChar"/>
          <w:rFonts w:cs="Poppins"/>
        </w:rPr>
        <w:t xml:space="preserve"> teaching to the broader educational experience and strategic priorities of the College.</w:t>
      </w:r>
    </w:p>
    <w:p w14:paraId="0D485896" w14:textId="0CEBA1D8" w:rsidR="004B238D" w:rsidRPr="00345AB3" w:rsidRDefault="007826C1" w:rsidP="00B174E6">
      <w:pPr>
        <w:pStyle w:val="BodyText"/>
        <w:rPr>
          <w:rFonts w:cs="Poppins"/>
        </w:rPr>
      </w:pPr>
      <w:r w:rsidRPr="00345AB3">
        <w:rPr>
          <w:rFonts w:cs="Poppins"/>
          <w:noProof/>
          <w:color w:val="591F30"/>
          <w:sz w:val="28"/>
          <w:szCs w:val="28"/>
        </w:rPr>
        <mc:AlternateContent>
          <mc:Choice Requires="wps">
            <w:drawing>
              <wp:anchor distT="0" distB="0" distL="114300" distR="114300" simplePos="0" relativeHeight="251664395" behindDoc="0" locked="0" layoutInCell="1" allowOverlap="1" wp14:anchorId="077C4812" wp14:editId="63E9579D">
                <wp:simplePos x="0" y="0"/>
                <wp:positionH relativeFrom="column">
                  <wp:posOffset>3459480</wp:posOffset>
                </wp:positionH>
                <wp:positionV relativeFrom="paragraph">
                  <wp:posOffset>3210560</wp:posOffset>
                </wp:positionV>
                <wp:extent cx="2941320" cy="635"/>
                <wp:effectExtent l="0" t="0" r="0" b="0"/>
                <wp:wrapSquare wrapText="bothSides"/>
                <wp:docPr id="64410338" name="Text Box 1"/>
                <wp:cNvGraphicFramePr/>
                <a:graphic xmlns:a="http://schemas.openxmlformats.org/drawingml/2006/main">
                  <a:graphicData uri="http://schemas.microsoft.com/office/word/2010/wordprocessingShape">
                    <wps:wsp>
                      <wps:cNvSpPr txBox="1"/>
                      <wps:spPr>
                        <a:xfrm>
                          <a:off x="0" y="0"/>
                          <a:ext cx="2941320" cy="635"/>
                        </a:xfrm>
                        <a:prstGeom prst="rect">
                          <a:avLst/>
                        </a:prstGeom>
                        <a:solidFill>
                          <a:prstClr val="white"/>
                        </a:solidFill>
                        <a:ln>
                          <a:noFill/>
                        </a:ln>
                      </wps:spPr>
                      <wps:txbx>
                        <w:txbxContent>
                          <w:p w14:paraId="4EB6C460" w14:textId="13935D53" w:rsidR="00F407AF" w:rsidRPr="00F86DF8" w:rsidRDefault="00F407AF" w:rsidP="00F407AF">
                            <w:pPr>
                              <w:pStyle w:val="Caption"/>
                              <w:jc w:val="right"/>
                              <w:rPr>
                                <w:rFonts w:ascii="Arial" w:hAnsi="Arial" w:cs="Arial"/>
                                <w:b/>
                                <w:bCs/>
                                <w:noProof/>
                                <w:color w:val="591F30"/>
                                <w:kern w:val="0"/>
                                <w:sz w:val="32"/>
                                <w:szCs w:val="32"/>
                                <w:lang w:val="en-US"/>
                              </w:rPr>
                            </w:pPr>
                            <w:r>
                              <w:t>Cambrian College fountain</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077C4812" id="_x0000_s1031" type="#_x0000_t202" style="position:absolute;margin-left:272.4pt;margin-top:252.8pt;width:231.6pt;height:.05pt;z-index:251664395;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Kna8HGQIAAD8EAAAOAAAAZHJzL2Uyb0RvYy54bWysU8Fu2zAMvQ/YPwi6L07SrdiMOEWWIsOA&#13;&#10;oC2QDj0rshwLkEWNUmJnXz9KtpOt22nYRaZJ6lHke1zcdY1hJ4Vegy34bDLlTFkJpbaHgn973rz7&#13;&#10;yJkPwpbCgFUFPyvP75Zv3yxal6s51GBKhYxArM9bV/A6BJdnmZe1aoSfgFOWghVgIwL94iErUbSE&#13;&#10;3phsPp3eZi1g6RCk8p68932QLxN+VSkZHqvKq8BMweltIZ2Yzn08s+VC5AcUrtZyeIb4h1c0Qlsq&#13;&#10;eoG6F0GwI+o/oBotETxUYSKhyaCqtFSpB+pmNn3Vza4WTqVeaDjeXcbk/x+sfDjt3BOy0H2GjgiM&#13;&#10;A2mdzz05Yz9dhU380ksZxWmE58vYVBeYJOf80/vZzZxCkmK3Nx8iRna96tCHLwoaFo2CI3GSRiVO&#13;&#10;Wx/61DElVvJgdLnRxsSfGFgbZCdB/LW1DmoA/y3L2JhrId7qAaMnu/YRrdDtO6bLgqf3Rc8eyjO1&#13;&#10;jtCrwju50VRvK3x4EkgyoJZI2uGRjspAW3AYLM5qwB9/88d8YoeinLUkq4L770eBijPz1RJvUYOj&#13;&#10;gaOxHw17bNZAnc5oaZxMJl3AYEazQmheSPGrWIVCwkqqVfAwmuvQi5s2RqrVKiWR0pwIW7tzMkKP&#13;&#10;c33uXgS6gZVAZD7AKDiRvyKnz030uNUx0KQTc9cpDuMmlSbuh42Ka/Drf8q67v3yJwAAAP//AwBQ&#13;&#10;SwMEFAAGAAgAAAAhAGx6vC3lAAAAEQEAAA8AAABkcnMvZG93bnJldi54bWxMjz1PwzAQhnck/oN1&#13;&#10;SCyotYE0VGmcqiow0KUi7cLmxtc4ENtR7LTh33NlgeV0n+89b74cbctO2IfGOwn3UwEMXeV142oJ&#13;&#10;+93rZA4sROW0ar1DCd8YYFlcX+Uq0/7s3vFUxpqRiAuZkmBi7DLOQ2XQqjD1HTqaHX1vVaSyr7nu&#13;&#10;1ZnEbcsfhEi5VY2jD0Z1uDZYfZWDlbBNPrbmbji+bFbJY/+2H9bpZ11KeXszPi8orBbAIo7x7wIu&#13;&#10;HogfCgI7+MHpwFoJsyQh/kiJmKXALhtCzMnj4bf1BLzI+X8nxQ8AAAD//wMAUEsBAi0AFAAGAAgA&#13;&#10;AAAhALaDOJL+AAAA4QEAABMAAAAAAAAAAAAAAAAAAAAAAFtDb250ZW50X1R5cGVzXS54bWxQSwEC&#13;&#10;LQAUAAYACAAAACEAOP0h/9YAAACUAQAACwAAAAAAAAAAAAAAAAAvAQAAX3JlbHMvLnJlbHNQSwEC&#13;&#10;LQAUAAYACAAAACEAyp2vBxkCAAA/BAAADgAAAAAAAAAAAAAAAAAuAgAAZHJzL2Uyb0RvYy54bWxQ&#13;&#10;SwECLQAUAAYACAAAACEAbHq8LeUAAAARAQAADwAAAAAAAAAAAAAAAABzBAAAZHJzL2Rvd25yZXYu&#13;&#10;eG1sUEsFBgAAAAAEAAQA8wAAAIUFAAAAAA==&#13;&#10;" stroked="f">
                <v:textbox style="mso-fit-shape-to-text:t" inset="0,0,0,0">
                  <w:txbxContent>
                    <w:p w14:paraId="4EB6C460" w14:textId="13935D53" w:rsidR="00F407AF" w:rsidRPr="00F86DF8" w:rsidRDefault="00F407AF" w:rsidP="00F407AF">
                      <w:pPr>
                        <w:pStyle w:val="Caption"/>
                        <w:jc w:val="right"/>
                        <w:rPr>
                          <w:rFonts w:ascii="Arial" w:hAnsi="Arial" w:cs="Arial"/>
                          <w:b/>
                          <w:bCs/>
                          <w:noProof/>
                          <w:color w:val="591F30"/>
                          <w:kern w:val="0"/>
                          <w:sz w:val="32"/>
                          <w:szCs w:val="32"/>
                          <w:lang w:val="en-US"/>
                        </w:rPr>
                      </w:pPr>
                      <w:r>
                        <w:t>Cambrian College fountain</w:t>
                      </w:r>
                    </w:p>
                  </w:txbxContent>
                </v:textbox>
                <w10:wrap type="square"/>
              </v:shape>
            </w:pict>
          </mc:Fallback>
        </mc:AlternateContent>
      </w:r>
      <w:r w:rsidR="004B238D" w:rsidRPr="00345AB3">
        <w:rPr>
          <w:rFonts w:cs="Poppins"/>
        </w:rPr>
        <w:t>Cambrian College is the largest college in northeastern Ontario and serves thousands of full-time, part-time, domestic, and international students each year. Since opening in 1967, Cambrian has built a strong reputation for applied learning, industry partnerships, student support, and community engagement.</w:t>
      </w:r>
    </w:p>
    <w:p w14:paraId="745DFE73" w14:textId="477C76F0" w:rsidR="00B174E6" w:rsidRPr="00345AB3" w:rsidRDefault="00B174E6" w:rsidP="00B174E6">
      <w:pPr>
        <w:pStyle w:val="BodyText"/>
        <w:rPr>
          <w:rFonts w:cs="Poppins"/>
        </w:rPr>
      </w:pPr>
      <w:r w:rsidRPr="00345AB3">
        <w:rPr>
          <w:rFonts w:cs="Poppins"/>
          <w:noProof/>
        </w:rPr>
        <w:drawing>
          <wp:inline distT="0" distB="0" distL="0" distR="0" wp14:anchorId="3A41C720" wp14:editId="1AFBA25A">
            <wp:extent cx="6404957" cy="1690255"/>
            <wp:effectExtent l="0" t="0" r="0" b="0"/>
            <wp:docPr id="407103009" name="Diagram 123" descr="SmartArt summarizing Cambrian is recognized for: Applied and experiential learning; Strong industry and community partnerships; Student-centred teaching; Indigenous education and supports; Accessibility and inclusion; Innovation in teaching and learning."/>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6" r:lo="rId37" r:qs="rId38" r:cs="rId39"/>
              </a:graphicData>
            </a:graphic>
          </wp:inline>
        </w:drawing>
      </w:r>
    </w:p>
    <w:p w14:paraId="296BD119" w14:textId="25CEFD6D" w:rsidR="00C248BC" w:rsidRPr="00345AB3" w:rsidRDefault="004B238D" w:rsidP="008613B5">
      <w:pPr>
        <w:pStyle w:val="BodyText"/>
        <w:rPr>
          <w:rFonts w:cs="Poppins"/>
        </w:rPr>
      </w:pPr>
      <w:r w:rsidRPr="00345AB3">
        <w:rPr>
          <w:rFonts w:cs="Poppins"/>
        </w:rPr>
        <w:t>As a faculty member, you contribute directly to these priorities through your teaching, mentorship, curriculum expertise, and support of student learning.</w:t>
      </w:r>
    </w:p>
    <w:p w14:paraId="1BCEF3E9" w14:textId="00E57A65" w:rsidR="00C248BC" w:rsidRPr="00345AB3" w:rsidRDefault="00C248BC" w:rsidP="008613B5">
      <w:pPr>
        <w:pStyle w:val="BodyText"/>
        <w:rPr>
          <w:rFonts w:cs="Poppins"/>
          <w:b/>
          <w:bCs/>
          <w:lang w:val="en-US"/>
        </w:rPr>
      </w:pPr>
      <w:r w:rsidRPr="00345AB3">
        <w:rPr>
          <w:rFonts w:cs="Poppins"/>
          <w:b/>
          <w:bCs/>
          <w:lang w:val="en-US"/>
        </w:rPr>
        <w:t>Do you want to know more? Visit:</w:t>
      </w:r>
    </w:p>
    <w:p w14:paraId="6D6FF527" w14:textId="62BC7947" w:rsidR="00C248BC" w:rsidRPr="00345AB3" w:rsidRDefault="00C248BC" w:rsidP="008613B5">
      <w:pPr>
        <w:pStyle w:val="BodyText"/>
        <w:rPr>
          <w:rFonts w:cs="Poppins"/>
          <w:lang w:val="en-US"/>
        </w:rPr>
      </w:pPr>
      <w:hyperlink r:id="rId41" w:history="1">
        <w:r w:rsidRPr="00345AB3">
          <w:rPr>
            <w:rStyle w:val="Hyperlink"/>
            <w:rFonts w:cs="Poppins"/>
            <w:lang w:val="en-US"/>
          </w:rPr>
          <w:t>About Cambrian</w:t>
        </w:r>
      </w:hyperlink>
    </w:p>
    <w:p w14:paraId="20EFD1D6" w14:textId="56D63418" w:rsidR="002B1BCD" w:rsidRPr="00345AB3" w:rsidRDefault="00C248BC" w:rsidP="008613B5">
      <w:pPr>
        <w:pStyle w:val="BodyText"/>
        <w:rPr>
          <w:rFonts w:cs="Poppins"/>
          <w:lang w:val="en-US"/>
        </w:rPr>
      </w:pPr>
      <w:hyperlink r:id="rId42" w:history="1">
        <w:r w:rsidRPr="00345AB3">
          <w:rPr>
            <w:rStyle w:val="Hyperlink"/>
            <w:rFonts w:cs="Poppins"/>
            <w:lang w:val="en-US"/>
          </w:rPr>
          <w:t>Strategic Plan 2025-2030</w:t>
        </w:r>
      </w:hyperlink>
    </w:p>
    <w:p w14:paraId="72700791" w14:textId="70C0A500" w:rsidR="00BE58BB" w:rsidRPr="00345AB3" w:rsidRDefault="004C7DB4" w:rsidP="008613B5">
      <w:pPr>
        <w:pStyle w:val="Heading2"/>
        <w:rPr>
          <w:rFonts w:cs="Poppins"/>
        </w:rPr>
      </w:pPr>
      <w:bookmarkStart w:id="10" w:name="_Toc239181282"/>
      <w:r w:rsidRPr="00345AB3">
        <w:rPr>
          <w:rFonts w:cs="Poppins"/>
          <w:noProof/>
        </w:rPr>
        <w:lastRenderedPageBreak/>
        <w:drawing>
          <wp:anchor distT="0" distB="0" distL="114300" distR="114300" simplePos="0" relativeHeight="251729931" behindDoc="0" locked="0" layoutInCell="1" allowOverlap="1" wp14:anchorId="24647EE4" wp14:editId="379E7E07">
            <wp:simplePos x="0" y="0"/>
            <wp:positionH relativeFrom="column">
              <wp:posOffset>3589655</wp:posOffset>
            </wp:positionH>
            <wp:positionV relativeFrom="paragraph">
              <wp:posOffset>564</wp:posOffset>
            </wp:positionV>
            <wp:extent cx="3037205" cy="2027555"/>
            <wp:effectExtent l="0" t="0" r="0" b="0"/>
            <wp:wrapSquare wrapText="bothSides"/>
            <wp:docPr id="1048676814" name="Picture 32" descr="Students mid-conversation sitting at a booth outside the eDome at Cambrian Colleg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8676814" name="Picture 32" descr="Students mid-conversation sitting at a booth outside the eDome at Cambrian College "/>
                    <pic:cNvPicPr/>
                  </pic:nvPicPr>
                  <pic:blipFill>
                    <a:blip r:embed="rId43" cstate="print">
                      <a:extLst>
                        <a:ext uri="{28A0092B-C50C-407E-A947-70E740481C1C}">
                          <a14:useLocalDpi xmlns:a14="http://schemas.microsoft.com/office/drawing/2010/main" val="0"/>
                        </a:ext>
                      </a:extLst>
                    </a:blip>
                    <a:stretch>
                      <a:fillRect/>
                    </a:stretch>
                  </pic:blipFill>
                  <pic:spPr>
                    <a:xfrm>
                      <a:off x="0" y="0"/>
                      <a:ext cx="3037205" cy="2027555"/>
                    </a:xfrm>
                    <a:prstGeom prst="rect">
                      <a:avLst/>
                    </a:prstGeom>
                  </pic:spPr>
                </pic:pic>
              </a:graphicData>
            </a:graphic>
            <wp14:sizeRelH relativeFrom="page">
              <wp14:pctWidth>0</wp14:pctWidth>
            </wp14:sizeRelH>
            <wp14:sizeRelV relativeFrom="page">
              <wp14:pctHeight>0</wp14:pctHeight>
            </wp14:sizeRelV>
          </wp:anchor>
        </w:drawing>
      </w:r>
      <w:r w:rsidR="000D3B6F" w:rsidRPr="00345AB3">
        <w:rPr>
          <w:rFonts w:cs="Poppins"/>
          <w:noProof/>
        </w:rPr>
        <mc:AlternateContent>
          <mc:Choice Requires="wps">
            <w:drawing>
              <wp:anchor distT="0" distB="0" distL="114300" distR="114300" simplePos="0" relativeHeight="251739147" behindDoc="1" locked="0" layoutInCell="1" allowOverlap="1" wp14:anchorId="6155A314" wp14:editId="111F798D">
                <wp:simplePos x="0" y="0"/>
                <wp:positionH relativeFrom="column">
                  <wp:posOffset>-831215</wp:posOffset>
                </wp:positionH>
                <wp:positionV relativeFrom="paragraph">
                  <wp:posOffset>-94615</wp:posOffset>
                </wp:positionV>
                <wp:extent cx="3611301" cy="405114"/>
                <wp:effectExtent l="0" t="0" r="0" b="1905"/>
                <wp:wrapNone/>
                <wp:docPr id="533735134" name="Rounded Rectangle 24"/>
                <wp:cNvGraphicFramePr/>
                <a:graphic xmlns:a="http://schemas.openxmlformats.org/drawingml/2006/main">
                  <a:graphicData uri="http://schemas.microsoft.com/office/word/2010/wordprocessingShape">
                    <wps:wsp>
                      <wps:cNvSpPr/>
                      <wps:spPr>
                        <a:xfrm>
                          <a:off x="0" y="0"/>
                          <a:ext cx="3611301" cy="405114"/>
                        </a:xfrm>
                        <a:prstGeom prst="roundRect">
                          <a:avLst/>
                        </a:prstGeom>
                        <a:solidFill>
                          <a:srgbClr val="C5E0DA"/>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oundrect w14:anchorId="36BE1470" id="Rounded Rectangle 24" o:spid="_x0000_s1026" style="position:absolute;margin-left:-65.45pt;margin-top:-7.45pt;width:284.35pt;height:31.9pt;z-index:-251577333;visibility:visible;mso-wrap-style:square;mso-wrap-distance-left:9pt;mso-wrap-distance-top:0;mso-wrap-distance-right:9pt;mso-wrap-distance-bottom:0;mso-position-horizontal:absolute;mso-position-horizontal-relative:text;mso-position-vertical:absolute;mso-position-vertical-relative:text;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C2uzggIAAGQFAAAOAAAAZHJzL2Uyb0RvYy54bWysVE1v2zAMvQ/YfxB0X22nSdcFdYogXYcB&#10;RVu0HXpWZCk2IIsapXzt14+SHadrix2GXWRJJB/J50ddXO5awzYKfQO25MVJzpmyEqrGrkr+4+n6&#10;0zlnPghbCQNWlXyvPL+cffxwsXVTNYIaTKWQEYj1060reR2Cm2aZl7VqhT8BpywZNWArAh1xlVUo&#10;toTemmyU52fZFrByCFJ5T7dXnZHPEr7WSoY7rb0KzJScagtpxbQu45rNLsR0hcLVjezLEP9QRSsa&#10;S0kHqCsRBFtj8waqbSSCBx1OJLQZaN1IlXqgbor8VTePtXAq9ULkeDfQ5P8frLzdPLp7JBq2zk89&#10;bWMXO41t/FJ9bJfI2g9kqV1gki5Pz4riNC84k2Qb55OiGEc2s2O0Qx++KWhZ3JQcYW2rB/ojiSix&#10;ufGh8z/4xYweTFNdN8akA66WC4NsI+jvLSZf86t5n+IPN2Ojs4UY1iHGm+zYUNqFvVHRz9gHpVlT&#10;UQujVEnSmhryCCmVDUVnqkWluvTFJM+TXKjBISK1mwAjsqb8A3YPEHX8FrursvePoSpJdQjO/1ZY&#10;FzxEpMxgwxDcNhbwPQBDXfWZO/8DSR01kaUlVPt7ZAjdoHgnrxv6eTfCh3uBNBk0QzTt4Y4WbWBb&#10;cuh3nNWAv967j/4kWLJytqVJK7n/uRaoODPfLUn5SzEex9FMh/Hk84gO+NKyfGmx63YBJAcSHlWX&#10;ttE/mMNWI7TP9CjMY1YyCSspd8llwMNhEboXgJ4Vqebz5Ebj6ES4sY9ORvDIatTl0+5ZoOsVHEj7&#10;t3CYSjF9peHON0ZamK8D6CYJ/MhrzzeNchJO/+zEt+LlOXkdH8fZbwAAAP//AwBQSwMEFAAGAAgA&#10;AAAhAM3eVrjgAAAACwEAAA8AAABkcnMvZG93bnJldi54bWxMj81OwzAQhO9IvIO1SNxap7TqT4hT&#10;ISSqcqMFFbi58ZKkjdeR7abh7dmeym1GO5r9Jlv2thEd+lA7UjAaJiCQCmdqKhV8vL8M5iBC1GR0&#10;4wgV/GKAZX57k+nUuDNtsNvGUnAJhVQrqGJsUylDUaHVYehaJL79OG91ZOtLabw+c7lt5EOSTKXV&#10;NfGHSrf4XGFx3J6sgl3rXqff9Layrvxc+1W37naHL6Xu7/qnRxAR+3gNwwWf0SFnpr07kQmiUTAY&#10;jZMFZy9qwoIjk/GM1+xZzBcg80z+35D/AQAA//8DAFBLAQItABQABgAIAAAAIQC2gziS/gAAAOEB&#10;AAATAAAAAAAAAAAAAAAAAAAAAABbQ29udGVudF9UeXBlc10ueG1sUEsBAi0AFAAGAAgAAAAhADj9&#10;If/WAAAAlAEAAAsAAAAAAAAAAAAAAAAALwEAAF9yZWxzLy5yZWxzUEsBAi0AFAAGAAgAAAAhAGkL&#10;a7OCAgAAZAUAAA4AAAAAAAAAAAAAAAAALgIAAGRycy9lMm9Eb2MueG1sUEsBAi0AFAAGAAgAAAAh&#10;AM3eVrjgAAAACwEAAA8AAAAAAAAAAAAAAAAA3AQAAGRycy9kb3ducmV2LnhtbFBLBQYAAAAABAAE&#10;APMAAADpBQAAAAA=&#10;" fillcolor="#c5e0da" stroked="f" strokeweight="1pt">
                <v:stroke joinstyle="miter"/>
              </v:roundrect>
            </w:pict>
          </mc:Fallback>
        </mc:AlternateContent>
      </w:r>
      <w:r w:rsidR="00BE58BB" w:rsidRPr="00345AB3">
        <w:rPr>
          <w:rFonts w:cs="Poppins"/>
        </w:rPr>
        <w:t xml:space="preserve">Your </w:t>
      </w:r>
      <w:r w:rsidR="00486F3F" w:rsidRPr="00345AB3">
        <w:rPr>
          <w:rFonts w:cs="Poppins"/>
        </w:rPr>
        <w:t>r</w:t>
      </w:r>
      <w:r w:rsidR="00BE58BB" w:rsidRPr="00345AB3">
        <w:rPr>
          <w:rFonts w:cs="Poppins"/>
        </w:rPr>
        <w:t xml:space="preserve">ole as a Cambrian </w:t>
      </w:r>
      <w:r w:rsidR="00486F3F" w:rsidRPr="00345AB3">
        <w:rPr>
          <w:rFonts w:cs="Poppins"/>
        </w:rPr>
        <w:t>e</w:t>
      </w:r>
      <w:r w:rsidR="00BE58BB" w:rsidRPr="00345AB3">
        <w:rPr>
          <w:rFonts w:cs="Poppins"/>
        </w:rPr>
        <w:t>ducator</w:t>
      </w:r>
      <w:bookmarkEnd w:id="10"/>
    </w:p>
    <w:p w14:paraId="1D687810" w14:textId="73391AA8" w:rsidR="00BE58BB" w:rsidRPr="00345AB3" w:rsidRDefault="00BE58BB" w:rsidP="008613B5">
      <w:pPr>
        <w:pStyle w:val="BodyBold"/>
        <w:rPr>
          <w:rFonts w:cs="Poppins"/>
        </w:rPr>
      </w:pPr>
      <w:r w:rsidRPr="00345AB3">
        <w:rPr>
          <w:rFonts w:cs="Poppins"/>
        </w:rPr>
        <w:t>Students often remember the educators who challenged, encouraged, and supported them long after they have forgotten individual lessons.</w:t>
      </w:r>
    </w:p>
    <w:p w14:paraId="42890B53" w14:textId="7682326F" w:rsidR="00BE58BB" w:rsidRPr="00345AB3" w:rsidRDefault="00BE58BB" w:rsidP="00BE58BB">
      <w:pPr>
        <w:pStyle w:val="BodyText"/>
        <w:rPr>
          <w:rFonts w:cs="Poppins"/>
        </w:rPr>
      </w:pPr>
      <w:r w:rsidRPr="00345AB3">
        <w:rPr>
          <w:rFonts w:cs="Poppins"/>
        </w:rPr>
        <w:t>As a faculty member, you help students build knowledge, confidence, professional identity, and the skills needed for lifelong learning. Faculty responsibilities extend beyond delivering course content.</w:t>
      </w:r>
    </w:p>
    <w:p w14:paraId="596DE365" w14:textId="5E88F96C" w:rsidR="00BE58BB" w:rsidRPr="00345AB3" w:rsidRDefault="00BE58BB" w:rsidP="00BE58BB">
      <w:pPr>
        <w:pStyle w:val="BodyText"/>
        <w:rPr>
          <w:rFonts w:cs="Poppins"/>
        </w:rPr>
      </w:pPr>
      <w:r w:rsidRPr="00345AB3">
        <w:rPr>
          <w:rFonts w:cs="Poppins"/>
        </w:rPr>
        <w:t>As an educator, you will:</w:t>
      </w:r>
    </w:p>
    <w:p w14:paraId="42CDFB01" w14:textId="3C9CECCE" w:rsidR="004C7DB4" w:rsidRPr="00345AB3" w:rsidRDefault="004C7DB4" w:rsidP="00BE58BB">
      <w:pPr>
        <w:pStyle w:val="BodyText"/>
        <w:rPr>
          <w:rFonts w:cs="Poppins"/>
        </w:rPr>
      </w:pPr>
      <w:r w:rsidRPr="00345AB3">
        <w:rPr>
          <w:rFonts w:cs="Poppins"/>
          <w:noProof/>
        </w:rPr>
        <w:drawing>
          <wp:inline distT="0" distB="0" distL="0" distR="0" wp14:anchorId="4608E44C" wp14:editId="1AC828AF">
            <wp:extent cx="6625533" cy="3200400"/>
            <wp:effectExtent l="0" t="12700" r="4445" b="25400"/>
            <wp:docPr id="391443384" name="Diagram 107" descr="SmartArt summarizing As an educator, you will: Create engaging learning experiences; Foster inclusive learning environments; Assess and provide feedback on student learning; Support student success; Model professionalism and ethical practice; Contribute to curriculum quality; Continue developing your own teaching practice."/>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4" r:lo="rId45" r:qs="rId46" r:cs="rId47"/>
              </a:graphicData>
            </a:graphic>
          </wp:inline>
        </w:drawing>
      </w:r>
    </w:p>
    <w:p w14:paraId="67A21E84" w14:textId="0E4F0BDB" w:rsidR="00BE58BB" w:rsidRPr="00345AB3" w:rsidRDefault="00BE58BB" w:rsidP="00BE58BB">
      <w:pPr>
        <w:pStyle w:val="BodyText"/>
        <w:rPr>
          <w:rFonts w:cs="Poppins"/>
        </w:rPr>
      </w:pPr>
      <w:r w:rsidRPr="00345AB3">
        <w:rPr>
          <w:rFonts w:cs="Poppins"/>
        </w:rPr>
        <w:t>Teaching is both an academic and a professional responsibility.</w:t>
      </w:r>
    </w:p>
    <w:p w14:paraId="7216BE58" w14:textId="77777777" w:rsidR="00A11B1E" w:rsidRPr="00345AB3" w:rsidRDefault="00A11B1E">
      <w:pPr>
        <w:rPr>
          <w:rFonts w:ascii="Poppins" w:eastAsiaTheme="majorEastAsia" w:hAnsi="Poppins" w:cs="Poppins"/>
          <w:b/>
          <w:color w:val="000000" w:themeColor="text1"/>
          <w:szCs w:val="26"/>
        </w:rPr>
      </w:pPr>
      <w:r w:rsidRPr="00345AB3">
        <w:rPr>
          <w:rFonts w:ascii="Poppins" w:hAnsi="Poppins" w:cs="Poppins"/>
        </w:rPr>
        <w:br w:type="page"/>
      </w:r>
    </w:p>
    <w:bookmarkStart w:id="11" w:name="_Toc239181283"/>
    <w:p w14:paraId="33772156" w14:textId="422DCCCD" w:rsidR="00EB1B53" w:rsidRPr="00345AB3" w:rsidRDefault="00B0483A" w:rsidP="008613B5">
      <w:pPr>
        <w:pStyle w:val="Heading2"/>
        <w:rPr>
          <w:rFonts w:cs="Poppins"/>
        </w:rPr>
      </w:pPr>
      <w:r w:rsidRPr="00345AB3">
        <w:rPr>
          <w:rFonts w:cs="Poppins"/>
          <w:noProof/>
        </w:rPr>
        <w:lastRenderedPageBreak/>
        <mc:AlternateContent>
          <mc:Choice Requires="wps">
            <w:drawing>
              <wp:anchor distT="0" distB="0" distL="114300" distR="114300" simplePos="0" relativeHeight="251741195" behindDoc="1" locked="0" layoutInCell="1" allowOverlap="1" wp14:anchorId="61E16E1D" wp14:editId="6B2BC851">
                <wp:simplePos x="0" y="0"/>
                <wp:positionH relativeFrom="column">
                  <wp:posOffset>-1551007</wp:posOffset>
                </wp:positionH>
                <wp:positionV relativeFrom="paragraph">
                  <wp:posOffset>-81023</wp:posOffset>
                </wp:positionV>
                <wp:extent cx="3611301" cy="405114"/>
                <wp:effectExtent l="0" t="0" r="0" b="1905"/>
                <wp:wrapNone/>
                <wp:docPr id="774274517" name="Rounded Rectangle 24"/>
                <wp:cNvGraphicFramePr/>
                <a:graphic xmlns:a="http://schemas.openxmlformats.org/drawingml/2006/main">
                  <a:graphicData uri="http://schemas.microsoft.com/office/word/2010/wordprocessingShape">
                    <wps:wsp>
                      <wps:cNvSpPr/>
                      <wps:spPr>
                        <a:xfrm>
                          <a:off x="0" y="0"/>
                          <a:ext cx="3611301" cy="405114"/>
                        </a:xfrm>
                        <a:prstGeom prst="roundRect">
                          <a:avLst/>
                        </a:prstGeom>
                        <a:solidFill>
                          <a:srgbClr val="C5E0DA"/>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oundrect w14:anchorId="097B2245" id="Rounded Rectangle 24" o:spid="_x0000_s1026" style="position:absolute;margin-left:-122.15pt;margin-top:-6.4pt;width:284.35pt;height:31.9pt;z-index:-251575285;visibility:visible;mso-wrap-style:square;mso-wrap-distance-left:9pt;mso-wrap-distance-top:0;mso-wrap-distance-right:9pt;mso-wrap-distance-bottom:0;mso-position-horizontal:absolute;mso-position-horizontal-relative:text;mso-position-vertical:absolute;mso-position-vertical-relative:text;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C2uzggIAAGQFAAAOAAAAZHJzL2Uyb0RvYy54bWysVE1v2zAMvQ/YfxB0X22nSdcFdYogXYcB&#10;RVu0HXpWZCk2IIsapXzt14+SHadrix2GXWRJJB/J50ddXO5awzYKfQO25MVJzpmyEqrGrkr+4+n6&#10;0zlnPghbCQNWlXyvPL+cffxwsXVTNYIaTKWQEYj1060reR2Cm2aZl7VqhT8BpywZNWArAh1xlVUo&#10;toTemmyU52fZFrByCFJ5T7dXnZHPEr7WSoY7rb0KzJScagtpxbQu45rNLsR0hcLVjezLEP9QRSsa&#10;S0kHqCsRBFtj8waqbSSCBx1OJLQZaN1IlXqgbor8VTePtXAq9ULkeDfQ5P8frLzdPLp7JBq2zk89&#10;bWMXO41t/FJ9bJfI2g9kqV1gki5Pz4riNC84k2Qb55OiGEc2s2O0Qx++KWhZ3JQcYW2rB/ojiSix&#10;ufGh8z/4xYweTFNdN8akA66WC4NsI+jvLSZf86t5n+IPN2Ojs4UY1iHGm+zYUNqFvVHRz9gHpVlT&#10;UQujVEnSmhryCCmVDUVnqkWluvTFJM+TXKjBISK1mwAjsqb8A3YPEHX8FrursvePoSpJdQjO/1ZY&#10;FzxEpMxgwxDcNhbwPQBDXfWZO/8DSR01kaUlVPt7ZAjdoHgnrxv6eTfCh3uBNBk0QzTt4Y4WbWBb&#10;cuh3nNWAv967j/4kWLJytqVJK7n/uRaoODPfLUn5SzEex9FMh/Hk84gO+NKyfGmx63YBJAcSHlWX&#10;ttE/mMNWI7TP9CjMY1YyCSspd8llwMNhEboXgJ4Vqebz5Ebj6ES4sY9ORvDIatTl0+5ZoOsVHEj7&#10;t3CYSjF9peHON0ZamK8D6CYJ/MhrzzeNchJO/+zEt+LlOXkdH8fZbwAAAP//AwBQSwMEFAAGAAgA&#10;AAAhALYh2XDgAAAACwEAAA8AAABkcnMvZG93bnJldi54bWxMj0FPwzAMhe9I/IfISNy2tN2YUNd0&#10;QkhM4wYDDbhljdd2a5wqybry7zEnuNl+T8/fK1aj7cSAPrSOFKTTBARS5UxLtYL3t6fJPYgQNRnd&#10;OUIF3xhgVV5fFTo37kKvOGxjLTiEQq4VNDH2uZShatDqMHU9EmsH562OvPpaGq8vHG47mSXJQlrd&#10;En9odI+PDVan7dkq2PXuefFFL2vr6o+NXw+bYXf8VOr2ZnxYgog4xj8z/OIzOpTMtHdnMkF0CibZ&#10;fD5jL09pxiXYMuMTiL2CuzQBWRbyf4fyBwAA//8DAFBLAQItABQABgAIAAAAIQC2gziS/gAAAOEB&#10;AAATAAAAAAAAAAAAAAAAAAAAAABbQ29udGVudF9UeXBlc10ueG1sUEsBAi0AFAAGAAgAAAAhADj9&#10;If/WAAAAlAEAAAsAAAAAAAAAAAAAAAAALwEAAF9yZWxzLy5yZWxzUEsBAi0AFAAGAAgAAAAhAGkL&#10;a7OCAgAAZAUAAA4AAAAAAAAAAAAAAAAALgIAAGRycy9lMm9Eb2MueG1sUEsBAi0AFAAGAAgAAAAh&#10;ALYh2XDgAAAACwEAAA8AAAAAAAAAAAAAAAAA3AQAAGRycy9kb3ducmV2LnhtbFBLBQYAAAAABAAE&#10;APMAAADpBQAAAAA=&#10;" fillcolor="#c5e0da" stroked="f" strokeweight="1pt">
                <v:stroke joinstyle="miter"/>
              </v:roundrect>
            </w:pict>
          </mc:Fallback>
        </mc:AlternateContent>
      </w:r>
      <w:r w:rsidR="00EB1B53" w:rsidRPr="00345AB3">
        <w:rPr>
          <w:rFonts w:cs="Poppins"/>
        </w:rPr>
        <w:t xml:space="preserve">Our </w:t>
      </w:r>
      <w:r w:rsidR="008613B5" w:rsidRPr="00345AB3">
        <w:rPr>
          <w:rFonts w:cs="Poppins"/>
        </w:rPr>
        <w:t>s</w:t>
      </w:r>
      <w:r w:rsidR="00EB1B53" w:rsidRPr="00345AB3">
        <w:rPr>
          <w:rFonts w:cs="Poppins"/>
        </w:rPr>
        <w:t xml:space="preserve">tudents at a </w:t>
      </w:r>
      <w:r w:rsidR="008613B5" w:rsidRPr="00345AB3">
        <w:rPr>
          <w:rFonts w:cs="Poppins"/>
        </w:rPr>
        <w:t>g</w:t>
      </w:r>
      <w:r w:rsidR="00EB1B53" w:rsidRPr="00345AB3">
        <w:rPr>
          <w:rFonts w:cs="Poppins"/>
        </w:rPr>
        <w:t>lance</w:t>
      </w:r>
      <w:bookmarkEnd w:id="11"/>
    </w:p>
    <w:p w14:paraId="4B40346C" w14:textId="28E12D37" w:rsidR="0003544F" w:rsidRPr="00345AB3" w:rsidRDefault="0003544F" w:rsidP="008613B5">
      <w:pPr>
        <w:pStyle w:val="BodyBold"/>
        <w:rPr>
          <w:rFonts w:cs="Poppins"/>
        </w:rPr>
      </w:pPr>
      <w:r w:rsidRPr="00345AB3">
        <w:rPr>
          <w:rFonts w:cs="Poppins"/>
        </w:rPr>
        <w:t xml:space="preserve">Understanding who </w:t>
      </w:r>
      <w:r w:rsidR="001111D9" w:rsidRPr="00345AB3">
        <w:rPr>
          <w:rFonts w:cs="Poppins"/>
        </w:rPr>
        <w:t>y</w:t>
      </w:r>
      <w:r w:rsidRPr="00345AB3">
        <w:rPr>
          <w:rFonts w:cs="Poppins"/>
        </w:rPr>
        <w:t xml:space="preserve">our students are helps </w:t>
      </w:r>
      <w:r w:rsidR="001111D9" w:rsidRPr="00345AB3">
        <w:rPr>
          <w:rFonts w:cs="Poppins"/>
        </w:rPr>
        <w:t>you</w:t>
      </w:r>
      <w:r w:rsidRPr="00345AB3">
        <w:rPr>
          <w:rFonts w:cs="Poppins"/>
        </w:rPr>
        <w:t xml:space="preserve"> create learning environments that are engaging, inclusive, and responsive to student needs.</w:t>
      </w:r>
    </w:p>
    <w:p w14:paraId="0D370698" w14:textId="7A07F259" w:rsidR="00422F63" w:rsidRPr="00345AB3" w:rsidRDefault="00422F63" w:rsidP="008613B5">
      <w:pPr>
        <w:pStyle w:val="BodyText"/>
        <w:rPr>
          <w:rFonts w:cs="Poppins"/>
        </w:rPr>
      </w:pPr>
      <w:r w:rsidRPr="00345AB3">
        <w:rPr>
          <w:rFonts w:cs="Poppins"/>
        </w:rPr>
        <w:t>Cambrian students represent a diverse range of experiences, backgrounds, identities, and educational pathways.</w:t>
      </w:r>
    </w:p>
    <w:p w14:paraId="034C3F58" w14:textId="74E0FE49" w:rsidR="00DD27DC" w:rsidRPr="00345AB3" w:rsidRDefault="00121964" w:rsidP="008613B5">
      <w:pPr>
        <w:pStyle w:val="BodyText"/>
        <w:rPr>
          <w:rFonts w:cs="Poppins"/>
        </w:rPr>
      </w:pPr>
      <w:r w:rsidRPr="00345AB3">
        <w:rPr>
          <w:rFonts w:cs="Poppins"/>
        </w:rPr>
        <w:br/>
      </w:r>
      <w:r w:rsidR="00DD57DC" w:rsidRPr="00345AB3">
        <w:rPr>
          <w:rFonts w:cs="Poppins"/>
          <w:noProof/>
        </w:rPr>
        <w:drawing>
          <wp:inline distT="0" distB="0" distL="0" distR="0" wp14:anchorId="7B023D60" wp14:editId="014A5CDA">
            <wp:extent cx="6699885" cy="3255818"/>
            <wp:effectExtent l="0" t="0" r="0" b="0"/>
            <wp:docPr id="1586772005" name="Diagram 119" descr="SmartArt summarizing Our student population includes: Indigenous students; International students; First-generation students - L earners that are the first in their family to attend post-secondary education; Apprentices; Continuing education learners; Students returning to education after employment, personal or career changes; Domestic student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9" r:lo="rId50" r:qs="rId51" r:cs="rId52"/>
              </a:graphicData>
            </a:graphic>
          </wp:inline>
        </w:drawing>
      </w:r>
      <w:r w:rsidRPr="00345AB3">
        <w:rPr>
          <w:rFonts w:cs="Poppins"/>
          <w:noProof/>
        </w:rPr>
        <w:br/>
      </w:r>
      <w:r w:rsidRPr="00345AB3">
        <w:rPr>
          <w:rFonts w:cs="Poppins"/>
          <w:noProof/>
        </w:rPr>
        <w:drawing>
          <wp:inline distT="0" distB="0" distL="0" distR="0" wp14:anchorId="21119848" wp14:editId="12EDD4AC">
            <wp:extent cx="6700059" cy="3200400"/>
            <wp:effectExtent l="0" t="0" r="0" b="0"/>
            <wp:docPr id="2070002227" name="Diagram 121" descr="SmartArt summarizing Students may also be balancing: Family responsibilities; Financial pressures; Commuting (public transit, walking, or personal vehicle); Health and wellness concerns; Adjustments to post-secondary education; Employment (full-time or part-time)."/>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4" r:lo="rId55" r:qs="rId56" r:cs="rId57"/>
              </a:graphicData>
            </a:graphic>
          </wp:inline>
        </w:drawing>
      </w:r>
    </w:p>
    <w:p w14:paraId="0A60135B" w14:textId="6CD4C829" w:rsidR="0003544F" w:rsidRPr="00345AB3" w:rsidRDefault="00422F63" w:rsidP="008613B5">
      <w:pPr>
        <w:pStyle w:val="BodyText"/>
        <w:rPr>
          <w:rFonts w:cs="Poppins"/>
        </w:rPr>
      </w:pPr>
      <w:r w:rsidRPr="00345AB3">
        <w:rPr>
          <w:rFonts w:cs="Poppins"/>
        </w:rPr>
        <w:t>Each student brings unique strengths, experiences, and goals to the learning environment</w:t>
      </w:r>
      <w:r w:rsidR="00034649" w:rsidRPr="00345AB3">
        <w:rPr>
          <w:rFonts w:cs="Poppins"/>
        </w:rPr>
        <w:t>.</w:t>
      </w:r>
    </w:p>
    <w:bookmarkStart w:id="12" w:name="_Toc239181284"/>
    <w:p w14:paraId="2DD58467" w14:textId="454B0CFC" w:rsidR="00126074" w:rsidRPr="00345AB3" w:rsidRDefault="00A15CFE" w:rsidP="008613B5">
      <w:pPr>
        <w:pStyle w:val="Heading2"/>
        <w:rPr>
          <w:rFonts w:cs="Poppins"/>
        </w:rPr>
      </w:pPr>
      <w:r w:rsidRPr="00345AB3">
        <w:rPr>
          <w:rFonts w:cs="Poppins"/>
          <w:noProof/>
        </w:rPr>
        <w:lastRenderedPageBreak/>
        <mc:AlternateContent>
          <mc:Choice Requires="wps">
            <w:drawing>
              <wp:anchor distT="0" distB="0" distL="114300" distR="114300" simplePos="0" relativeHeight="251743243" behindDoc="1" locked="0" layoutInCell="1" allowOverlap="1" wp14:anchorId="2B07394C" wp14:editId="7FB224B6">
                <wp:simplePos x="0" y="0"/>
                <wp:positionH relativeFrom="column">
                  <wp:posOffset>-902600</wp:posOffset>
                </wp:positionH>
                <wp:positionV relativeFrom="paragraph">
                  <wp:posOffset>-84021</wp:posOffset>
                </wp:positionV>
                <wp:extent cx="3611301" cy="405114"/>
                <wp:effectExtent l="0" t="0" r="0" b="1905"/>
                <wp:wrapNone/>
                <wp:docPr id="257363385" name="Rounded Rectangle 24"/>
                <wp:cNvGraphicFramePr/>
                <a:graphic xmlns:a="http://schemas.openxmlformats.org/drawingml/2006/main">
                  <a:graphicData uri="http://schemas.microsoft.com/office/word/2010/wordprocessingShape">
                    <wps:wsp>
                      <wps:cNvSpPr/>
                      <wps:spPr>
                        <a:xfrm>
                          <a:off x="0" y="0"/>
                          <a:ext cx="3611301" cy="405114"/>
                        </a:xfrm>
                        <a:prstGeom prst="roundRect">
                          <a:avLst/>
                        </a:prstGeom>
                        <a:solidFill>
                          <a:srgbClr val="C5E0DA"/>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oundrect w14:anchorId="6C09863A" id="Rounded Rectangle 24" o:spid="_x0000_s1026" style="position:absolute;margin-left:-71.05pt;margin-top:-6.6pt;width:284.35pt;height:31.9pt;z-index:-251573237;visibility:visible;mso-wrap-style:square;mso-wrap-distance-left:9pt;mso-wrap-distance-top:0;mso-wrap-distance-right:9pt;mso-wrap-distance-bottom:0;mso-position-horizontal:absolute;mso-position-horizontal-relative:text;mso-position-vertical:absolute;mso-position-vertical-relative:text;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C2uzggIAAGQFAAAOAAAAZHJzL2Uyb0RvYy54bWysVE1v2zAMvQ/YfxB0X22nSdcFdYogXYcB&#10;RVu0HXpWZCk2IIsapXzt14+SHadrix2GXWRJJB/J50ddXO5awzYKfQO25MVJzpmyEqrGrkr+4+n6&#10;0zlnPghbCQNWlXyvPL+cffxwsXVTNYIaTKWQEYj1060reR2Cm2aZl7VqhT8BpywZNWArAh1xlVUo&#10;toTemmyU52fZFrByCFJ5T7dXnZHPEr7WSoY7rb0KzJScagtpxbQu45rNLsR0hcLVjezLEP9QRSsa&#10;S0kHqCsRBFtj8waqbSSCBx1OJLQZaN1IlXqgbor8VTePtXAq9ULkeDfQ5P8frLzdPLp7JBq2zk89&#10;bWMXO41t/FJ9bJfI2g9kqV1gki5Pz4riNC84k2Qb55OiGEc2s2O0Qx++KWhZ3JQcYW2rB/ojiSix&#10;ufGh8z/4xYweTFNdN8akA66WC4NsI+jvLSZf86t5n+IPN2Ojs4UY1iHGm+zYUNqFvVHRz9gHpVlT&#10;UQujVEnSmhryCCmVDUVnqkWluvTFJM+TXKjBISK1mwAjsqb8A3YPEHX8FrursvePoSpJdQjO/1ZY&#10;FzxEpMxgwxDcNhbwPQBDXfWZO/8DSR01kaUlVPt7ZAjdoHgnrxv6eTfCh3uBNBk0QzTt4Y4WbWBb&#10;cuh3nNWAv967j/4kWLJytqVJK7n/uRaoODPfLUn5SzEex9FMh/Hk84gO+NKyfGmx63YBJAcSHlWX&#10;ttE/mMNWI7TP9CjMY1YyCSspd8llwMNhEboXgJ4Vqebz5Ebj6ES4sY9ORvDIatTl0+5ZoOsVHEj7&#10;t3CYSjF9peHON0ZamK8D6CYJ/MhrzzeNchJO/+zEt+LlOXkdH8fZbwAAAP//AwBQSwMEFAAGAAgA&#10;AAAhAK9BuOPhAAAACwEAAA8AAABkcnMvZG93bnJldi54bWxMj8FOwzAMhu+TeIfISNy2tGWLptJ0&#10;QkhM4wZj2sYta0xbaJwqybry9mQnuNnyp9/fX6xG07EBnW8tSUhnCTCkyuqWagm79+fpEpgPirTq&#10;LKGEH/SwKm8mhcq1vdAbDttQsxhCPlcSmhD6nHNfNWiUn9keKd4+rTMqxNXVXDt1ieGm41mSCG5U&#10;S/FDo3p8arD63p6NhH1vX8QHva6NrQ8btx42w/7rKOXd7fj4ACzgGP5guOpHdSij08meSXvWSZim&#10;8yyN7HW6z4BFZJ4JAewkYZEI4GXB/3cofwEAAP//AwBQSwECLQAUAAYACAAAACEAtoM4kv4AAADh&#10;AQAAEwAAAAAAAAAAAAAAAAAAAAAAW0NvbnRlbnRfVHlwZXNdLnhtbFBLAQItABQABgAIAAAAIQA4&#10;/SH/1gAAAJQBAAALAAAAAAAAAAAAAAAAAC8BAABfcmVscy8ucmVsc1BLAQItABQABgAIAAAAIQBp&#10;C2uzggIAAGQFAAAOAAAAAAAAAAAAAAAAAC4CAABkcnMvZTJvRG9jLnhtbFBLAQItABQABgAIAAAA&#10;IQCvQbjj4QAAAAsBAAAPAAAAAAAAAAAAAAAAANwEAABkcnMvZG93bnJldi54bWxQSwUGAAAAAAQA&#10;BADzAAAA6gUAAAAA&#10;" fillcolor="#c5e0da" stroked="f" strokeweight="1pt">
                <v:stroke joinstyle="miter"/>
              </v:roundrect>
            </w:pict>
          </mc:Fallback>
        </mc:AlternateContent>
      </w:r>
      <w:r w:rsidR="00A6393C" w:rsidRPr="00345AB3">
        <w:rPr>
          <w:rFonts w:cs="Poppins"/>
        </w:rPr>
        <w:t xml:space="preserve">Teaching is </w:t>
      </w:r>
      <w:r w:rsidR="00486F3F" w:rsidRPr="00345AB3">
        <w:rPr>
          <w:rFonts w:cs="Poppins"/>
        </w:rPr>
        <w:t>s</w:t>
      </w:r>
      <w:r w:rsidR="00A6393C" w:rsidRPr="00345AB3">
        <w:rPr>
          <w:rFonts w:cs="Poppins"/>
        </w:rPr>
        <w:t xml:space="preserve">hared </w:t>
      </w:r>
      <w:r w:rsidR="00486F3F" w:rsidRPr="00345AB3">
        <w:rPr>
          <w:rFonts w:cs="Poppins"/>
        </w:rPr>
        <w:t>r</w:t>
      </w:r>
      <w:r w:rsidR="00A6393C" w:rsidRPr="00345AB3">
        <w:rPr>
          <w:rFonts w:cs="Poppins"/>
        </w:rPr>
        <w:t>esponsibility</w:t>
      </w:r>
      <w:bookmarkEnd w:id="12"/>
    </w:p>
    <w:p w14:paraId="392E632E" w14:textId="5BEEFB58" w:rsidR="00126074" w:rsidRPr="00345AB3" w:rsidRDefault="00126074" w:rsidP="00AB4D76">
      <w:pPr>
        <w:pStyle w:val="BodyBold"/>
        <w:rPr>
          <w:rFonts w:cs="Poppins"/>
        </w:rPr>
      </w:pPr>
      <w:r w:rsidRPr="00345AB3">
        <w:rPr>
          <w:rFonts w:cs="Poppins"/>
        </w:rPr>
        <w:t>You are not expected to navigate your first semester alone!</w:t>
      </w:r>
    </w:p>
    <w:p w14:paraId="78197EE7" w14:textId="79BA8B9A" w:rsidR="00A6393C" w:rsidRPr="00345AB3" w:rsidRDefault="00A6393C" w:rsidP="008613B5">
      <w:pPr>
        <w:pStyle w:val="BodyText"/>
        <w:rPr>
          <w:rFonts w:cs="Poppins"/>
        </w:rPr>
      </w:pPr>
      <w:r w:rsidRPr="00345AB3">
        <w:rPr>
          <w:rFonts w:cs="Poppins"/>
        </w:rPr>
        <w:t>Faculty work alongside Chairs, Program Coordinators, Student Success Services, Accessibility Services, librarians, educational developers, technicians, counsellors, and many others to create a positive learning experience.</w:t>
      </w:r>
    </w:p>
    <w:p w14:paraId="113B1493" w14:textId="4F0551B9" w:rsidR="00A6393C" w:rsidRPr="00345AB3" w:rsidRDefault="00A6393C" w:rsidP="008613B5">
      <w:pPr>
        <w:pStyle w:val="BodyText"/>
        <w:rPr>
          <w:rFonts w:cs="Poppins"/>
        </w:rPr>
      </w:pPr>
      <w:r w:rsidRPr="00345AB3">
        <w:rPr>
          <w:rFonts w:cs="Poppins"/>
        </w:rPr>
        <w:t>You are never expected to navigate challenges alone. Knowing when to seek support is an important part of being an effective educator.</w:t>
      </w:r>
    </w:p>
    <w:p w14:paraId="445B08CC" w14:textId="766CE2AF" w:rsidR="00126074" w:rsidRPr="00345AB3" w:rsidRDefault="00126074" w:rsidP="00126074">
      <w:pPr>
        <w:pStyle w:val="BodyText"/>
        <w:rPr>
          <w:rFonts w:cs="Poppins"/>
        </w:rPr>
      </w:pPr>
      <w:r w:rsidRPr="00345AB3">
        <w:rPr>
          <w:rFonts w:cs="Poppins"/>
        </w:rPr>
        <w:t>Many successful faculty members continue refining their teaching practices throughout their careers. Asking questions, seeking feedback, and accessing support are normal parts of professional growth in higher education.</w:t>
      </w:r>
    </w:p>
    <w:p w14:paraId="7CD64736" w14:textId="11600395" w:rsidR="00A6393C" w:rsidRPr="00345AB3" w:rsidRDefault="00082F44" w:rsidP="00A6393C">
      <w:pPr>
        <w:pStyle w:val="BodyText"/>
        <w:rPr>
          <w:rFonts w:cs="Poppins"/>
        </w:rPr>
      </w:pPr>
      <w:r w:rsidRPr="00345AB3">
        <w:rPr>
          <w:rFonts w:cs="Poppins"/>
        </w:rPr>
        <w:t>If you are unsure where to start, begin with your Chair, Program Coordinator, or the Teaching and Learning Innovation Hub. They can help connect you with the appropriate resources and support.</w:t>
      </w:r>
    </w:p>
    <w:p w14:paraId="1174F20F" w14:textId="2B76135E" w:rsidR="005C3732" w:rsidRPr="00345AB3" w:rsidRDefault="0066702E">
      <w:pPr>
        <w:rPr>
          <w:rFonts w:ascii="Poppins" w:eastAsiaTheme="majorEastAsia" w:hAnsi="Poppins" w:cs="Poppins"/>
          <w:b/>
          <w:bCs/>
          <w:color w:val="000000" w:themeColor="text1"/>
        </w:rPr>
      </w:pPr>
      <w:r w:rsidRPr="00345AB3">
        <w:rPr>
          <w:rFonts w:ascii="Poppins" w:hAnsi="Poppins" w:cs="Poppins"/>
          <w:noProof/>
        </w:rPr>
        <mc:AlternateContent>
          <mc:Choice Requires="wps">
            <w:drawing>
              <wp:anchor distT="0" distB="0" distL="114300" distR="114300" simplePos="0" relativeHeight="251787275" behindDoc="1" locked="0" layoutInCell="1" allowOverlap="1" wp14:anchorId="5D231025" wp14:editId="73C5D834">
                <wp:simplePos x="0" y="0"/>
                <wp:positionH relativeFrom="column">
                  <wp:posOffset>-12700</wp:posOffset>
                </wp:positionH>
                <wp:positionV relativeFrom="paragraph">
                  <wp:posOffset>803910</wp:posOffset>
                </wp:positionV>
                <wp:extent cx="6497320" cy="2369185"/>
                <wp:effectExtent l="0" t="0" r="5080" b="5715"/>
                <wp:wrapSquare wrapText="bothSides"/>
                <wp:docPr id="1415610353" name="Rounded Rectangle 27"/>
                <wp:cNvGraphicFramePr/>
                <a:graphic xmlns:a="http://schemas.openxmlformats.org/drawingml/2006/main">
                  <a:graphicData uri="http://schemas.microsoft.com/office/word/2010/wordprocessingShape">
                    <wps:wsp>
                      <wps:cNvSpPr/>
                      <wps:spPr>
                        <a:xfrm>
                          <a:off x="0" y="0"/>
                          <a:ext cx="6497320" cy="2369185"/>
                        </a:xfrm>
                        <a:prstGeom prst="roundRect">
                          <a:avLst/>
                        </a:prstGeom>
                        <a:solidFill>
                          <a:srgbClr val="0A6F68"/>
                        </a:solidFill>
                        <a:ln>
                          <a:noFill/>
                        </a:ln>
                        <a:effectLst/>
                      </wps:spPr>
                      <wps:style>
                        <a:lnRef idx="2">
                          <a:schemeClr val="accent1">
                            <a:shade val="15000"/>
                          </a:schemeClr>
                        </a:lnRef>
                        <a:fillRef idx="1">
                          <a:schemeClr val="accent1"/>
                        </a:fillRef>
                        <a:effectRef idx="0">
                          <a:schemeClr val="accent1"/>
                        </a:effectRef>
                        <a:fontRef idx="minor">
                          <a:schemeClr val="lt1"/>
                        </a:fontRef>
                      </wps:style>
                      <wps:txbx>
                        <w:txbxContent>
                          <w:p w14:paraId="54651C4F" w14:textId="77777777" w:rsidR="00FD2953" w:rsidRDefault="0034090A" w:rsidP="007954BB">
                            <w:pPr>
                              <w:rPr>
                                <w:rFonts w:ascii="Poppins" w:hAnsi="Poppins" w:cs="Poppins"/>
                                <w:b/>
                                <w:bCs/>
                                <w:color w:val="FFFFFF" w:themeColor="background1"/>
                                <w:lang w:val="en-US"/>
                              </w:rPr>
                            </w:pPr>
                            <w:r w:rsidRPr="0034090A">
                              <w:rPr>
                                <w:rFonts w:ascii="Poppins" w:hAnsi="Poppins" w:cs="Poppins"/>
                                <w:noProof/>
                                <w:sz w:val="18"/>
                                <w:szCs w:val="18"/>
                              </w:rPr>
                              <w:drawing>
                                <wp:inline distT="0" distB="0" distL="0" distR="0" wp14:anchorId="34FBBF1F" wp14:editId="322D8A92">
                                  <wp:extent cx="457200" cy="457200"/>
                                  <wp:effectExtent l="0" t="0" r="0" b="0"/>
                                  <wp:docPr id="1708387356" name="Graphic 10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8387356" name="Graphic 108">
                                            <a:extLst>
                                              <a:ext uri="{C183D7F6-B498-43B3-948B-1728B52AA6E4}">
                                                <adec:decorative xmlns:adec="http://schemas.microsoft.com/office/drawing/2017/decorative" val="1"/>
                                              </a:ext>
                                            </a:extLst>
                                          </pic:cNvPr>
                                          <pic:cNvPicPr/>
                                        </pic:nvPicPr>
                                        <pic:blipFill>
                                          <a:blip r:embed="rId59">
                                            <a:extLst>
                                              <a:ext uri="{96DAC541-7B7A-43D3-8B79-37D633B846F1}">
                                                <asvg:svgBlip xmlns:asvg="http://schemas.microsoft.com/office/drawing/2016/SVG/main" r:embed="rId60"/>
                                              </a:ext>
                                            </a:extLst>
                                          </a:blip>
                                          <a:stretch>
                                            <a:fillRect/>
                                          </a:stretch>
                                        </pic:blipFill>
                                        <pic:spPr>
                                          <a:xfrm>
                                            <a:off x="0" y="0"/>
                                            <a:ext cx="457200" cy="457200"/>
                                          </a:xfrm>
                                          <a:prstGeom prst="rect">
                                            <a:avLst/>
                                          </a:prstGeom>
                                        </pic:spPr>
                                      </pic:pic>
                                    </a:graphicData>
                                  </a:graphic>
                                </wp:inline>
                              </w:drawing>
                            </w:r>
                          </w:p>
                          <w:p w14:paraId="7AC5BF8E" w14:textId="03B1BB25" w:rsidR="007954BB" w:rsidRPr="00034649" w:rsidRDefault="007954BB" w:rsidP="007954BB">
                            <w:pPr>
                              <w:rPr>
                                <w:rFonts w:ascii="Poppins" w:hAnsi="Poppins" w:cs="Poppins"/>
                                <w:b/>
                                <w:bCs/>
                                <w:color w:val="FFFFFF" w:themeColor="background1"/>
                                <w:sz w:val="21"/>
                                <w:szCs w:val="21"/>
                                <w:lang w:val="en-US"/>
                              </w:rPr>
                            </w:pPr>
                            <w:r w:rsidRPr="00034649">
                              <w:rPr>
                                <w:rFonts w:ascii="Poppins" w:hAnsi="Poppins" w:cs="Poppins"/>
                                <w:b/>
                                <w:bCs/>
                                <w:color w:val="FFFFFF" w:themeColor="background1"/>
                                <w:lang w:val="en-US"/>
                              </w:rPr>
                              <w:t>COMMON CHALLENGE</w:t>
                            </w:r>
                          </w:p>
                          <w:p w14:paraId="0F52AFF6" w14:textId="77777777" w:rsidR="007954BB" w:rsidRPr="0034090A" w:rsidRDefault="007954BB" w:rsidP="007954BB">
                            <w:pPr>
                              <w:pStyle w:val="BodyWhite"/>
                              <w:rPr>
                                <w:rFonts w:cs="Poppins"/>
                                <w:szCs w:val="20"/>
                              </w:rPr>
                            </w:pPr>
                            <w:r w:rsidRPr="0034090A">
                              <w:rPr>
                                <w:rFonts w:cs="Poppins"/>
                                <w:szCs w:val="20"/>
                              </w:rPr>
                              <w:t>Many new faculty believe they need to have every lesson, activity, and assessment perfected before the semester begins.</w:t>
                            </w:r>
                          </w:p>
                          <w:p w14:paraId="72353021" w14:textId="7D1028A2" w:rsidR="007954BB" w:rsidRPr="0034090A" w:rsidRDefault="007954BB" w:rsidP="007954BB">
                            <w:pPr>
                              <w:pStyle w:val="BodyWhite"/>
                              <w:rPr>
                                <w:rFonts w:cs="Poppins"/>
                                <w:szCs w:val="20"/>
                              </w:rPr>
                            </w:pPr>
                            <w:r w:rsidRPr="0034090A">
                              <w:rPr>
                                <w:rFonts w:cs="Poppins"/>
                                <w:szCs w:val="20"/>
                              </w:rPr>
                              <w:t>In reality, students benefit most from clear communication, thoughtful organization, responsiveness, and a willingness to adapt as the semester progresses.</w:t>
                            </w:r>
                          </w:p>
                          <w:p w14:paraId="7D8451ED" w14:textId="77777777" w:rsidR="007954BB" w:rsidRPr="0034090A" w:rsidRDefault="007954BB" w:rsidP="007954BB">
                            <w:pPr>
                              <w:jc w:val="center"/>
                              <w:rPr>
                                <w:rFonts w:ascii="Poppins" w:hAnsi="Poppins" w:cs="Poppins"/>
                                <w:sz w:val="18"/>
                                <w:szCs w:val="1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oundrect w14:anchorId="5D231025" id="Rounded Rectangle 27" o:spid="_x0000_s1032" style="position:absolute;margin-left:-1pt;margin-top:63.3pt;width:511.6pt;height:186.55pt;z-index:-25152920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wWsbwkQIAAIUFAAAOAAAAZHJzL2Uyb0RvYy54bWysVEtv2zAMvg/YfxB0X22nadoGcYogRYYB&#13;&#10;RVu0HXpWZCk2IIuapMTOfv0o2XHSB3YYdrEpkfz40EfObtpakZ2wrgKd0+wspURoDkWlNzn9+bL6&#13;&#10;dkWJ80wXTIEWOd0LR2/mX7/MGjMVIyhBFcISBNFu2piclt6baZI4XoqauTMwQqNSgq2Zx6PdJIVl&#13;&#10;DaLXKhml6SRpwBbGAhfO4e1tp6TziC+l4P5BSic8UTnF3Hz82vhdh28yn7HpxjJTVrxPg/1DFjWr&#13;&#10;NAYdoG6ZZ2Rrqw9QdcUtOJD+jEOdgJQVF7EGrCZL31XzXDIjYi3YHGeGNrn/B8vvd8/m0WIbGuOm&#13;&#10;DsVQRSttHf6YH2ljs/ZDs0TrCcfLyfj68nyEPeWoG51PrrOri9DO5OhurPPfBdQkCDm1sNXFEz5J&#13;&#10;7BTb3Tnf2R/sQkgHqipWlVLxYDfrpbJkx8LzLSaryVUf4o2Z0sFYQ3DrELsbEQnQhznWFyW/VyJ4&#13;&#10;Kf0kJKkKrGgU84rUE0NUxrnQPutUJStEl0x2kaaRPVju4BGLj4ABWWI2A3YPEGj9EbvLubcPrl3i&#13;&#10;g3P6t8Q658EjRgbtB+e60mA/A1BYVR+5s8f0T1oTRN+uW+wNPnawDDdrKPaPlljoJskZvqrwce+Y&#13;&#10;84/M4uggIXAd+Af8SAVNTqGXKCnB/v7sPtgjo1FLSYOjmFP3a8usoET90Mj162w8DrMbD+OLy0A6&#13;&#10;e6pZn2r0tl4C0iXDxWN4FIO9VwdRWqhfcWssQlRUMc0xdk65t4fD0ncrAvcOF4tFNMN5Nczf6WfD&#13;&#10;A3joc+DtS/vKrOkZ7nE47uEwtmz6juOdbfDUsNh6kFUcgGNf+xfAWY9U6vdSWCan52h13J7zPwAA&#13;&#10;AP//AwBQSwMEFAAGAAgAAAAhALpAffDkAAAAEAEAAA8AAABkcnMvZG93bnJldi54bWxMj8tOwzAQ&#13;&#10;RfdI/IM1SOxapxZKaRqn4rlgR0NZsHPiIQmN7ch2k/Tvma5gM9K87r0n382mZyP60DkrYbVMgKGt&#13;&#10;ne5sI+Hw8bq4Bxaislr1zqKEMwbYFddXucq0m+wexzI2jERsyJSENsYh4zzULRoVlm5AS7tv542K&#13;&#10;1PqGa68mEjc9F0mScqM6Sw6tGvCpxfpYnoyEF//TdClOh89q/XY+lo/j1/s8Snl7Mz9vqTxsgUWc&#13;&#10;498HXBgoPxQUrHInqwPrJSwE8USaizQFdjlIxEoAqyTcbTZr4EXO/4MUvwAAAP//AwBQSwECLQAU&#13;&#10;AAYACAAAACEAtoM4kv4AAADhAQAAEwAAAAAAAAAAAAAAAAAAAAAAW0NvbnRlbnRfVHlwZXNdLnht&#13;&#10;bFBLAQItABQABgAIAAAAIQA4/SH/1gAAAJQBAAALAAAAAAAAAAAAAAAAAC8BAABfcmVscy8ucmVs&#13;&#10;c1BLAQItABQABgAIAAAAIQDwWsbwkQIAAIUFAAAOAAAAAAAAAAAAAAAAAC4CAABkcnMvZTJvRG9j&#13;&#10;LnhtbFBLAQItABQABgAIAAAAIQC6QH3w5AAAABABAAAPAAAAAAAAAAAAAAAAAOsEAABkcnMvZG93&#13;&#10;bnJldi54bWxQSwUGAAAAAAQABADzAAAA/AUAAAAA&#13;&#10;" fillcolor="#0a6f68" stroked="f" strokeweight="1pt">
                <v:stroke joinstyle="miter"/>
                <v:textbox>
                  <w:txbxContent>
                    <w:p w14:paraId="54651C4F" w14:textId="77777777" w:rsidR="00FD2953" w:rsidRDefault="0034090A" w:rsidP="007954BB">
                      <w:pPr>
                        <w:rPr>
                          <w:rFonts w:ascii="Poppins" w:hAnsi="Poppins" w:cs="Poppins"/>
                          <w:b/>
                          <w:bCs/>
                          <w:color w:val="FFFFFF" w:themeColor="background1"/>
                          <w:lang w:val="en-US"/>
                        </w:rPr>
                      </w:pPr>
                      <w:r w:rsidRPr="0034090A">
                        <w:rPr>
                          <w:rFonts w:ascii="Poppins" w:hAnsi="Poppins" w:cs="Poppins"/>
                          <w:noProof/>
                          <w:sz w:val="18"/>
                          <w:szCs w:val="18"/>
                        </w:rPr>
                        <w:drawing>
                          <wp:inline distT="0" distB="0" distL="0" distR="0" wp14:anchorId="34FBBF1F" wp14:editId="322D8A92">
                            <wp:extent cx="457200" cy="457200"/>
                            <wp:effectExtent l="0" t="0" r="0" b="0"/>
                            <wp:docPr id="1708387356" name="Graphic 10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8387356" name="Graphic 108">
                                      <a:extLst>
                                        <a:ext uri="{C183D7F6-B498-43B3-948B-1728B52AA6E4}">
                                          <adec:decorative xmlns:adec="http://schemas.microsoft.com/office/drawing/2017/decorative" val="1"/>
                                        </a:ext>
                                      </a:extLst>
                                    </pic:cNvPr>
                                    <pic:cNvPicPr/>
                                  </pic:nvPicPr>
                                  <pic:blipFill>
                                    <a:blip r:embed="rId59">
                                      <a:extLst>
                                        <a:ext uri="{96DAC541-7B7A-43D3-8B79-37D633B846F1}">
                                          <asvg:svgBlip xmlns:asvg="http://schemas.microsoft.com/office/drawing/2016/SVG/main" r:embed="rId60"/>
                                        </a:ext>
                                      </a:extLst>
                                    </a:blip>
                                    <a:stretch>
                                      <a:fillRect/>
                                    </a:stretch>
                                  </pic:blipFill>
                                  <pic:spPr>
                                    <a:xfrm>
                                      <a:off x="0" y="0"/>
                                      <a:ext cx="457200" cy="457200"/>
                                    </a:xfrm>
                                    <a:prstGeom prst="rect">
                                      <a:avLst/>
                                    </a:prstGeom>
                                  </pic:spPr>
                                </pic:pic>
                              </a:graphicData>
                            </a:graphic>
                          </wp:inline>
                        </w:drawing>
                      </w:r>
                    </w:p>
                    <w:p w14:paraId="7AC5BF8E" w14:textId="03B1BB25" w:rsidR="007954BB" w:rsidRPr="00034649" w:rsidRDefault="007954BB" w:rsidP="007954BB">
                      <w:pPr>
                        <w:rPr>
                          <w:rFonts w:ascii="Poppins" w:hAnsi="Poppins" w:cs="Poppins"/>
                          <w:b/>
                          <w:bCs/>
                          <w:color w:val="FFFFFF" w:themeColor="background1"/>
                          <w:sz w:val="21"/>
                          <w:szCs w:val="21"/>
                          <w:lang w:val="en-US"/>
                        </w:rPr>
                      </w:pPr>
                      <w:r w:rsidRPr="00034649">
                        <w:rPr>
                          <w:rFonts w:ascii="Poppins" w:hAnsi="Poppins" w:cs="Poppins"/>
                          <w:b/>
                          <w:bCs/>
                          <w:color w:val="FFFFFF" w:themeColor="background1"/>
                          <w:lang w:val="en-US"/>
                        </w:rPr>
                        <w:t>COMMON CHALLENGE</w:t>
                      </w:r>
                    </w:p>
                    <w:p w14:paraId="0F52AFF6" w14:textId="77777777" w:rsidR="007954BB" w:rsidRPr="0034090A" w:rsidRDefault="007954BB" w:rsidP="007954BB">
                      <w:pPr>
                        <w:pStyle w:val="BodyWhite"/>
                        <w:rPr>
                          <w:rFonts w:cs="Poppins"/>
                          <w:szCs w:val="20"/>
                        </w:rPr>
                      </w:pPr>
                      <w:r w:rsidRPr="0034090A">
                        <w:rPr>
                          <w:rFonts w:cs="Poppins"/>
                          <w:szCs w:val="20"/>
                        </w:rPr>
                        <w:t>Many new faculty believe they need to have every lesson, activity, and assessment perfected before the semester begins.</w:t>
                      </w:r>
                    </w:p>
                    <w:p w14:paraId="72353021" w14:textId="7D1028A2" w:rsidR="007954BB" w:rsidRPr="0034090A" w:rsidRDefault="007954BB" w:rsidP="007954BB">
                      <w:pPr>
                        <w:pStyle w:val="BodyWhite"/>
                        <w:rPr>
                          <w:rFonts w:cs="Poppins"/>
                          <w:szCs w:val="20"/>
                        </w:rPr>
                      </w:pPr>
                      <w:r w:rsidRPr="0034090A">
                        <w:rPr>
                          <w:rFonts w:cs="Poppins"/>
                          <w:szCs w:val="20"/>
                        </w:rPr>
                        <w:t>In reality, students benefit most from clear communication, thoughtful organization, responsiveness, and a willingness to adapt as the semester progresses.</w:t>
                      </w:r>
                    </w:p>
                    <w:p w14:paraId="7D8451ED" w14:textId="77777777" w:rsidR="007954BB" w:rsidRPr="0034090A" w:rsidRDefault="007954BB" w:rsidP="007954BB">
                      <w:pPr>
                        <w:jc w:val="center"/>
                        <w:rPr>
                          <w:rFonts w:ascii="Poppins" w:hAnsi="Poppins" w:cs="Poppins"/>
                          <w:sz w:val="18"/>
                          <w:szCs w:val="18"/>
                        </w:rPr>
                      </w:pPr>
                    </w:p>
                  </w:txbxContent>
                </v:textbox>
                <w10:wrap type="square"/>
              </v:roundrect>
            </w:pict>
          </mc:Fallback>
        </mc:AlternateContent>
      </w:r>
      <w:r w:rsidR="005C3732" w:rsidRPr="00345AB3">
        <w:rPr>
          <w:rFonts w:ascii="Poppins" w:hAnsi="Poppins" w:cs="Poppins"/>
        </w:rPr>
        <w:br w:type="page"/>
      </w:r>
    </w:p>
    <w:p w14:paraId="2878108E" w14:textId="58BE7E4E" w:rsidR="00753AF2" w:rsidRPr="00345AB3" w:rsidRDefault="005C3732" w:rsidP="00001ECE">
      <w:pPr>
        <w:pStyle w:val="Heading3"/>
        <w:rPr>
          <w:rFonts w:ascii="Poppins" w:hAnsi="Poppins" w:cs="Poppins"/>
        </w:rPr>
      </w:pPr>
      <w:r w:rsidRPr="00345AB3">
        <w:rPr>
          <w:rFonts w:ascii="Poppins" w:hAnsi="Poppins" w:cs="Poppins"/>
          <w:noProof/>
        </w:rPr>
        <w:lastRenderedPageBreak/>
        <mc:AlternateContent>
          <mc:Choice Requires="wps">
            <w:drawing>
              <wp:anchor distT="0" distB="0" distL="114300" distR="114300" simplePos="0" relativeHeight="251791371" behindDoc="1" locked="0" layoutInCell="1" allowOverlap="1" wp14:anchorId="57116933" wp14:editId="2A0115BD">
                <wp:simplePos x="0" y="0"/>
                <wp:positionH relativeFrom="column">
                  <wp:posOffset>-1096645</wp:posOffset>
                </wp:positionH>
                <wp:positionV relativeFrom="paragraph">
                  <wp:posOffset>-91961</wp:posOffset>
                </wp:positionV>
                <wp:extent cx="1736203" cy="405114"/>
                <wp:effectExtent l="0" t="0" r="3810" b="1905"/>
                <wp:wrapNone/>
                <wp:docPr id="1604993361" name="Rounded Rectangle 24"/>
                <wp:cNvGraphicFramePr/>
                <a:graphic xmlns:a="http://schemas.openxmlformats.org/drawingml/2006/main">
                  <a:graphicData uri="http://schemas.microsoft.com/office/word/2010/wordprocessingShape">
                    <wps:wsp>
                      <wps:cNvSpPr/>
                      <wps:spPr>
                        <a:xfrm>
                          <a:off x="0" y="0"/>
                          <a:ext cx="1736203" cy="405114"/>
                        </a:xfrm>
                        <a:prstGeom prst="roundRect">
                          <a:avLst/>
                        </a:prstGeom>
                        <a:solidFill>
                          <a:srgbClr val="C5E0DA"/>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08BF965F" id="Rounded Rectangle 24" o:spid="_x0000_s1026" style="position:absolute;margin-left:-86.35pt;margin-top:-7.25pt;width:136.7pt;height:31.9pt;z-index:-25152510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qalOgwIAAGQFAAAOAAAAZHJzL2Uyb0RvYy54bWysVE1v2zAMvQ/YfxB0X22nSbsFdYogXYcB&#10;RVu0HXpWZCkxIIsapcTJfv0o2XG6tthh2EUWRfLxw4+8uNw1hm0V+hpsyYuTnDNlJVS1XZX8x9P1&#10;p8+c+SBsJQxYVfK98vxy9vHDReumagRrMJVCRiDWT1tX8nUIbpplXq5VI/wJOGVJqQEbEUjEVVah&#10;aAm9Mdkoz8+yFrByCFJ5T69XnZLPEr7WSoY7rb0KzJSccgvpxHQu45nNLsR0hcKta9mnIf4hi0bU&#10;loIOUFciCLbB+g1UU0sEDzqcSGgy0LqWKtVA1RT5q2oe18KpVAs1x7uhTf7/wcrb7aO7R2pD6/zU&#10;0zVWsdPYxC/lx3apWfuhWWoXmKTH4vz0bJSfciZJN84nRTGO3cyO3g59+KagYfFScoSNrR7oj6RG&#10;ie2ND539wS5G9GDq6ro2Jgm4Wi4Msq2gv7eYfM2v5n2IP8yMjcYWoluHGF+yY0HpFvZGRTtjH5Rm&#10;dUUljFImiWtqiCOkVDYUnWotKtWFLyZ5nuhCBQ4eqdwEGJE1xR+we4DI47fYXZa9fXRViaqDc/63&#10;xDrnwSNFBhsG56a2gO8BGKqqj9zZH5rUtSZ2aQnV/h4ZQjco3snrmn7ejfDhXiBNBs0QTXu4o0Mb&#10;aEsO/Y2zNeCv996jPRGWtJy1NGkl9z83AhVn5rslKn8pxuM4mkkYT85HJOBLzfKlxm6aBRAdCtor&#10;TqZrtA/mcNUIzTMthXmMSiphJcUuuQx4EBah2wC0VqSaz5MZjaMT4cY+OhnBY1cjL592zwJdz+BA&#10;3L+Fw1SK6SsOd7bR08J8E0DXieDHvvb9plFOxOnXTtwVL+VkdVyOs98AAAD//wMAUEsDBBQABgAI&#10;AAAAIQAjwBd24AAAAAsBAAAPAAAAZHJzL2Rvd25yZXYueG1sTI/LTsMwEEX3SPyDNUjsWrul9BHi&#10;VAiJquxKqQrdufGQhMbjyHbT8Pd1VrCbx9GdM+myMzVr0fnKkoTRUABDyq2uqJCw+3gdzIH5oEir&#10;2hJK+EUPy+z2JlWJthd6x3YbChZDyCdKQhlCk3Du8xKN8kPbIMXdt3VGhdi6gmunLjHc1HwsxJQb&#10;VVG8UKoGX0rMT9uzkbBv7Nv0QJuVscXn2q3adbv/+ZLy/q57fgIWsAt/MPT6UR2y6HS0Z9Ke1RIG&#10;o9l4Ftm+mjwC6xEh4uQoYbJ4AJ6l/P8P2RUAAP//AwBQSwECLQAUAAYACAAAACEAtoM4kv4AAADh&#10;AQAAEwAAAAAAAAAAAAAAAAAAAAAAW0NvbnRlbnRfVHlwZXNdLnhtbFBLAQItABQABgAIAAAAIQA4&#10;/SH/1gAAAJQBAAALAAAAAAAAAAAAAAAAAC8BAABfcmVscy8ucmVsc1BLAQItABQABgAIAAAAIQCT&#10;qalOgwIAAGQFAAAOAAAAAAAAAAAAAAAAAC4CAABkcnMvZTJvRG9jLnhtbFBLAQItABQABgAIAAAA&#10;IQAjwBd24AAAAAsBAAAPAAAAAAAAAAAAAAAAAN0EAABkcnMvZG93bnJldi54bWxQSwUGAAAAAAQA&#10;BADzAAAA6gUAAAAA&#10;" fillcolor="#c5e0da" stroked="f" strokeweight="1pt">
                <v:stroke joinstyle="miter"/>
              </v:roundrect>
            </w:pict>
          </mc:Fallback>
        </mc:AlternateContent>
      </w:r>
      <w:r w:rsidR="00753AF2" w:rsidRPr="00345AB3">
        <w:rPr>
          <w:rFonts w:ascii="Poppins" w:hAnsi="Poppins" w:cs="Poppins"/>
        </w:rPr>
        <w:t>Reflect</w:t>
      </w:r>
    </w:p>
    <w:p w14:paraId="35A09754" w14:textId="54BFE114" w:rsidR="00753AF2" w:rsidRPr="00345AB3" w:rsidRDefault="00CA2CDF" w:rsidP="005935AF">
      <w:pPr>
        <w:pStyle w:val="BodyText"/>
        <w:rPr>
          <w:rFonts w:cs="Poppins"/>
        </w:rPr>
      </w:pPr>
      <w:r w:rsidRPr="00345AB3">
        <w:rPr>
          <w:rFonts w:cs="Poppins"/>
          <w:noProof/>
        </w:rPr>
        <mc:AlternateContent>
          <mc:Choice Requires="wps">
            <w:drawing>
              <wp:anchor distT="0" distB="0" distL="114300" distR="114300" simplePos="0" relativeHeight="251984907" behindDoc="0" locked="0" layoutInCell="1" allowOverlap="1" wp14:anchorId="602AA7B6" wp14:editId="64A9D3E0">
                <wp:simplePos x="0" y="0"/>
                <wp:positionH relativeFrom="column">
                  <wp:posOffset>318488</wp:posOffset>
                </wp:positionH>
                <wp:positionV relativeFrom="paragraph">
                  <wp:posOffset>1446036</wp:posOffset>
                </wp:positionV>
                <wp:extent cx="5599289" cy="6028267"/>
                <wp:effectExtent l="0" t="0" r="1905" b="4445"/>
                <wp:wrapNone/>
                <wp:docPr id="381138095" name="Text Box 127"/>
                <wp:cNvGraphicFramePr/>
                <a:graphic xmlns:a="http://schemas.openxmlformats.org/drawingml/2006/main">
                  <a:graphicData uri="http://schemas.microsoft.com/office/word/2010/wordprocessingShape">
                    <wps:wsp>
                      <wps:cNvSpPr txBox="1"/>
                      <wps:spPr>
                        <a:xfrm>
                          <a:off x="0" y="0"/>
                          <a:ext cx="5599289" cy="6028267"/>
                        </a:xfrm>
                        <a:prstGeom prst="rect">
                          <a:avLst/>
                        </a:prstGeom>
                        <a:solidFill>
                          <a:schemeClr val="lt1"/>
                        </a:solidFill>
                        <a:ln w="6350">
                          <a:noFill/>
                        </a:ln>
                      </wps:spPr>
                      <wps:txbx>
                        <w:txbxContent>
                          <w:p w14:paraId="7F95E1C6" w14:textId="77777777" w:rsidR="00CA2CDF" w:rsidRDefault="00CA2CD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602AA7B6" id="Text Box 127" o:spid="_x0000_s1033" type="#_x0000_t202" style="position:absolute;margin-left:25.1pt;margin-top:113.85pt;width:440.9pt;height:474.65pt;z-index:251984907;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5uhwpMQIAAFwEAAAOAAAAZHJzL2Uyb0RvYy54bWysVE1v2zAMvQ/YfxB0X+x4SZoYcYosRYYB&#13;&#10;RVsgHXpWZCk2IIuapMTOfv0oOV/rdhp2kSmReiQfnzy/7xpFDsK6GnRBh4OUEqE5lLXeFfT76/rT&#13;&#10;lBLnmS6ZAi0KehSO3i8+fpi3JhcZVKBKYQmCaJe3pqCV9yZPEscr0TA3ACM0OiXYhnnc2l1SWtYi&#13;&#10;eqOSLE0nSQu2NBa4cA5PH3onXUR8KQX3z1I64YkqKNbm42rjug1rspizfGeZqWp+KoP9QxUNqzUm&#13;&#10;vUA9MM/I3tZ/QDU1t+BA+gGHJgEpay5iD9jNMH3XzaZiRsRekBxnLjS5/wfLnw4b82KJ775AhwMM&#13;&#10;hLTG5Q4PQz+dtE34YqUE/Ujh8UKb6DzheDgez2bZdEYJR98kzabZ5C7gJNfrxjr/VUBDglFQi3OJ&#13;&#10;dLHDo/N96DkkZHOg6nJdKxU3QQtipSw5MJyi8rFIBP8tSmnSYvbP4zQCawjXe2SlsZZrU8Hy3bYj&#13;&#10;dVnQWGg42UJ5RB4s9BJxhq9rrPWROf/CLGoCW0ed+2dcpALMBSeLkgrsz7+dh3gcFXopaVFjBXU/&#13;&#10;9swKStQ3jUOcDUejIMq4GY3vMtzYW8/21qP3zQqQgCG+KMOjGeK9OpvSQvOGz2EZsqKLaY65C+rP&#13;&#10;5sr3ysfnxMVyGYNQhob5R70xPEAHwsMkXrs3Zs1pXB4n/QRnNbL83dT62HBTw3LvQdZxpFdWT/Sj&#13;&#10;hKMoTs8tvJHbfYy6/hQWvwAAAP//AwBQSwMEFAAGAAgAAAAhAGECx9XmAAAAEAEAAA8AAABkcnMv&#13;&#10;ZG93bnJldi54bWxMj81OwzAQhO9IvIO1SFwQtZuouKRxKsSvxI2mgLi58ZJExHYUu0l4e5YTXFZa&#13;&#10;7TezM/l2th0bcQitdwqWCwEMXeVN62oF+/Lhcg0sRO2M7rxDBd8YYFucnuQ6M35yLzjuYs3IxIVM&#13;&#10;K2hi7DPOQ9Wg1WHhe3R0+/SD1ZHWoeZm0BOZ244nQlxxq1tHHxrd422D1dfuaBV8XNTvz2F+fJ3S&#13;&#10;VdrfP42lfDOlUudn892Gxs0GWMQ5/ingtwPlh4KCHfzRmcA6BSuREKkgSaQERsB1mlDDA5FLKQXw&#13;&#10;Iuf/ixQ/AAAA//8DAFBLAQItABQABgAIAAAAIQC2gziS/gAAAOEBAAATAAAAAAAAAAAAAAAAAAAA&#13;&#10;AABbQ29udGVudF9UeXBlc10ueG1sUEsBAi0AFAAGAAgAAAAhADj9If/WAAAAlAEAAAsAAAAAAAAA&#13;&#10;AAAAAAAALwEAAF9yZWxzLy5yZWxzUEsBAi0AFAAGAAgAAAAhAPm6HCkxAgAAXAQAAA4AAAAAAAAA&#13;&#10;AAAAAAAALgIAAGRycy9lMm9Eb2MueG1sUEsBAi0AFAAGAAgAAAAhAGECx9XmAAAAEAEAAA8AAAAA&#13;&#10;AAAAAAAAAAAAiwQAAGRycy9kb3ducmV2LnhtbFBLBQYAAAAABAAEAPMAAACeBQAAAAA=&#13;&#10;" fillcolor="white [3201]" stroked="f" strokeweight=".5pt">
                <v:textbox>
                  <w:txbxContent>
                    <w:p w14:paraId="7F95E1C6" w14:textId="77777777" w:rsidR="00CA2CDF" w:rsidRDefault="00CA2CDF"/>
                  </w:txbxContent>
                </v:textbox>
              </v:shape>
            </w:pict>
          </mc:Fallback>
        </mc:AlternateContent>
      </w:r>
      <w:r w:rsidR="0034090A" w:rsidRPr="00345AB3">
        <w:rPr>
          <w:rFonts w:cs="Poppins"/>
          <w:noProof/>
        </w:rPr>
        <mc:AlternateContent>
          <mc:Choice Requires="wps">
            <w:drawing>
              <wp:anchor distT="0" distB="0" distL="114300" distR="114300" simplePos="0" relativeHeight="251922443" behindDoc="0" locked="0" layoutInCell="1" allowOverlap="1" wp14:anchorId="77DAB6C1" wp14:editId="1CD8C641">
                <wp:simplePos x="0" y="0"/>
                <wp:positionH relativeFrom="column">
                  <wp:posOffset>-96635</wp:posOffset>
                </wp:positionH>
                <wp:positionV relativeFrom="paragraph">
                  <wp:posOffset>1055543</wp:posOffset>
                </wp:positionV>
                <wp:extent cx="6428096" cy="6830291"/>
                <wp:effectExtent l="12700" t="12700" r="24130" b="27940"/>
                <wp:wrapNone/>
                <wp:docPr id="1098089615" name="Rounded Rectangle 109"/>
                <wp:cNvGraphicFramePr/>
                <a:graphic xmlns:a="http://schemas.openxmlformats.org/drawingml/2006/main">
                  <a:graphicData uri="http://schemas.microsoft.com/office/word/2010/wordprocessingShape">
                    <wps:wsp>
                      <wps:cNvSpPr/>
                      <wps:spPr>
                        <a:xfrm>
                          <a:off x="0" y="0"/>
                          <a:ext cx="6428096" cy="6830291"/>
                        </a:xfrm>
                        <a:prstGeom prst="roundRect">
                          <a:avLst/>
                        </a:prstGeom>
                        <a:noFill/>
                        <a:ln w="38100">
                          <a:solidFill>
                            <a:srgbClr val="1E6C66"/>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oundrect w14:anchorId="0041D386" id="Rounded Rectangle 109" o:spid="_x0000_s1026" style="position:absolute;margin-left:-7.6pt;margin-top:83.1pt;width:506.15pt;height:537.8pt;z-index:251922443;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WoTIhiwIAAG8FAAAOAAAAZHJzL2Uyb0RvYy54bWysVE1v2zAMvQ/YfxB0X2ynqZcGdYogXYYB&#13;&#10;RVu0HXpWZCk2IIuapMTJfv0o2XGCtthh2EWWTPKRfPy4vtk3iuyEdTXogmajlBKhOZS13hT058vq&#13;&#10;y5QS55kumQItCnoQjt7MP3+6bs1MjKECVQpLEES7WWsKWnlvZknieCUa5kZghEahBNswj0+7SUrL&#13;&#10;WkRvVDJO0zxpwZbGAhfO4d/bTkjnEV9Kwf2DlE54ogqKsfl42niuw5nMr9lsY5mpat6Hwf4hiobV&#13;&#10;Gp0OULfMM7K19TuopuYWHEg/4tAkIGXNRcwBs8nSN9k8V8yImAuS48xAk/t/sPx+92weLdLQGjdz&#13;&#10;eA1Z7KVtwhfjI/tI1mEgS+w94fgzn4yn6VVOCUdZPr1Ix1dZoDM5mRvr/HcBDQmXglrY6vIJSxKZ&#13;&#10;Yrs75zv9o15wqWFVKxXLojRpC3oxzdI0WjhQdRmkQc/ZzXqpLNkxrGz2LV/mee/9TA1jURpDOuUW&#13;&#10;b/6gRMBQ+klIUpeYzbjzENpODLCMc6F91okqVore22WKEXWhx0YNFjHxCBiQJUY5YPcAH2N3ML1+&#13;&#10;MBWxawfjPvW/GQ8W0TNoPxg3tQb7UWYKs+o9d/pHkjpqAktrKA+PlljoZsYZvqqxjHfM+UdmcUhw&#13;&#10;nHDw/QMeUgFWCvobJRXY3x/9D/rYuyilpMWhK6j7tWVWUKJ+aOzqq2wyCVMaH5PLr2N82HPJ+lyi&#13;&#10;t80SQvVxxRger0Hfq+NVWmhecT8sglcUMc3Rd0G5t8fH0nfLADcMF4tFVMPJNMzf6WfDA3hgNXTo&#13;&#10;y/6VWdP3sscxuIfjgLLZm27udIOlhsXWg6xjq5947fnGqY6N02+gsDbO31HrtCfnfwAAAP//AwBQ&#13;&#10;SwMEFAAGAAgAAAAhAEc4jFnmAAAAEQEAAA8AAABkcnMvZG93bnJldi54bWxMT8FOwzAMvSPxD5GR&#13;&#10;uG1JKujWrumEQCAkDlPHkOCWtSYtNElpsq38PeYEF8v2e35+r1hPtmdHHEPnnQI5F8DQ1b7pnFGw&#13;&#10;e76fLYGFqF2je+9QwTcGWJfnZ4XOG39yFR630TAScSHXCtoYh5zzULdodZj7AR1h7360OtI4Gt6M&#13;&#10;+kTitueJECm3unP0odUD3rZYf24PVsHTV/ZYyQcZzKsw1cfmTSz4y06py4vpbkXlZgUs4hT/LuA3&#13;&#10;A/mHkozt/cE1gfUKZvI6ISoBaUoNMbJsIYHtaZNcySXwsuD/k5Q/AAAA//8DAFBLAQItABQABgAI&#13;&#10;AAAAIQC2gziS/gAAAOEBAAATAAAAAAAAAAAAAAAAAAAAAABbQ29udGVudF9UeXBlc10ueG1sUEsB&#13;&#10;Ai0AFAAGAAgAAAAhADj9If/WAAAAlAEAAAsAAAAAAAAAAAAAAAAALwEAAF9yZWxzLy5yZWxzUEsB&#13;&#10;Ai0AFAAGAAgAAAAhANahMiGLAgAAbwUAAA4AAAAAAAAAAAAAAAAALgIAAGRycy9lMm9Eb2MueG1s&#13;&#10;UEsBAi0AFAAGAAgAAAAhAEc4jFnmAAAAEQEAAA8AAAAAAAAAAAAAAAAA5QQAAGRycy9kb3ducmV2&#13;&#10;LnhtbFBLBQYAAAAABAAEAPMAAAD4BQAAAAA=&#13;&#10;" filled="f" strokecolor="#1e6c66" strokeweight="3pt">
                <v:stroke joinstyle="miter"/>
              </v:roundrect>
            </w:pict>
          </mc:Fallback>
        </mc:AlternateContent>
      </w:r>
      <w:r w:rsidR="00753AF2" w:rsidRPr="00345AB3">
        <w:rPr>
          <w:rFonts w:cs="Poppins"/>
        </w:rPr>
        <w:t>Think about an educator who had a positive impact on your own learning. What did they do that made you feel supported, challenged, or inspired? As you begin your teaching journey, what kind of learning experience do you hope your students will remember?</w:t>
      </w:r>
    </w:p>
    <w:p w14:paraId="2738011A" w14:textId="73189158" w:rsidR="00753AF2" w:rsidRPr="00345AB3" w:rsidRDefault="00753AF2">
      <w:pPr>
        <w:rPr>
          <w:rFonts w:ascii="Poppins" w:eastAsiaTheme="majorEastAsia" w:hAnsi="Poppins" w:cs="Poppins"/>
          <w:b/>
          <w:color w:val="591F30"/>
          <w:szCs w:val="26"/>
        </w:rPr>
      </w:pPr>
      <w:r w:rsidRPr="00345AB3">
        <w:rPr>
          <w:rFonts w:ascii="Poppins" w:hAnsi="Poppins" w:cs="Poppins"/>
        </w:rPr>
        <w:br w:type="page"/>
      </w:r>
    </w:p>
    <w:bookmarkStart w:id="13" w:name="_Toc239181285"/>
    <w:p w14:paraId="7D7ABCDC" w14:textId="57772ED9" w:rsidR="00082F44" w:rsidRPr="00345AB3" w:rsidRDefault="00753AF2" w:rsidP="00777747">
      <w:pPr>
        <w:pStyle w:val="Heading2"/>
        <w:rPr>
          <w:rFonts w:cs="Poppins"/>
        </w:rPr>
      </w:pPr>
      <w:r w:rsidRPr="00345AB3">
        <w:rPr>
          <w:rFonts w:cs="Poppins"/>
          <w:noProof/>
        </w:rPr>
        <w:lastRenderedPageBreak/>
        <mc:AlternateContent>
          <mc:Choice Requires="wps">
            <w:drawing>
              <wp:anchor distT="0" distB="0" distL="114300" distR="114300" simplePos="0" relativeHeight="251745291" behindDoc="1" locked="0" layoutInCell="1" allowOverlap="1" wp14:anchorId="046DAA03" wp14:editId="3D3C5CFA">
                <wp:simplePos x="0" y="0"/>
                <wp:positionH relativeFrom="column">
                  <wp:posOffset>-1055370</wp:posOffset>
                </wp:positionH>
                <wp:positionV relativeFrom="paragraph">
                  <wp:posOffset>-80694</wp:posOffset>
                </wp:positionV>
                <wp:extent cx="3669175" cy="405114"/>
                <wp:effectExtent l="0" t="0" r="1270" b="1905"/>
                <wp:wrapNone/>
                <wp:docPr id="647492197" name="Rounded Rectangle 24"/>
                <wp:cNvGraphicFramePr/>
                <a:graphic xmlns:a="http://schemas.openxmlformats.org/drawingml/2006/main">
                  <a:graphicData uri="http://schemas.microsoft.com/office/word/2010/wordprocessingShape">
                    <wps:wsp>
                      <wps:cNvSpPr/>
                      <wps:spPr>
                        <a:xfrm>
                          <a:off x="0" y="0"/>
                          <a:ext cx="3669175" cy="405114"/>
                        </a:xfrm>
                        <a:prstGeom prst="roundRect">
                          <a:avLst/>
                        </a:prstGeom>
                        <a:solidFill>
                          <a:srgbClr val="C5E0DA"/>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427C826A" id="Rounded Rectangle 24" o:spid="_x0000_s1026" style="position:absolute;margin-left:-83.1pt;margin-top:-6.35pt;width:288.9pt;height:31.9pt;z-index:-25157118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8GgwIAAGQFAAAOAAAAZHJzL2Uyb0RvYy54bWysVE1v2zAMvQ/YfxB0X21nSbsGdYogXYcB&#10;RVu0HXpWZCkxIIsapcTJfv0o2XG6tthh2EUWRfLxw4+8uNw1hm0V+hpsyYuTnDNlJVS1XZX8x9P1&#10;py+c+SBsJQxYVfK98vxy9vHDReumagRrMJVCRiDWT1tX8nUIbpplXq5VI/wJOGVJqQEbEUjEVVah&#10;aAm9Mdkoz0+zFrByCFJ5T69XnZLPEr7WSoY7rb0KzJSccgvpxHQu45nNLsR0hcKta9mnIf4hi0bU&#10;loIOUFciCLbB+g1UU0sEDzqcSGgy0LqWKtVA1RT5q2oe18KpVAs1x7uhTf7/wcrb7aO7R2pD6/zU&#10;0zVWsdPYxC/lx3apWfuhWWoXmKTHz6en58XZhDNJunE+KYpx7GZ29HbowzcFDYuXkiNsbPVAfyQ1&#10;SmxvfOjsD3YxogdTV9e1MUnA1XJhkG0F/b3F5Gt+Ne9D/GFmbDS2EN06xPiSHQtKt7A3KtoZ+6A0&#10;qysqYZQySVxTQxwhpbKh6FRrUakufDHJ80QXKnDwSOUmwIisKf6A3QNEHr/F7rLs7aOrSlQdnPO/&#10;JdY5Dx4pMtgwODe1BXwPwFBVfeTO/tCkrjWxS0uo9vfIELpB8U5e1/TzboQP9wJpMmiGaNrDHR3a&#10;QFty6G+crQF/vfce7YmwpOWspUkruf+5Eag4M98tUfm8GI/jaCZhPDkbkYAvNcuXGrtpFkB0KGiv&#10;OJmu0T6Yw1UjNM+0FOYxKqmElRS75DLgQViEbgPQWpFqPk9mNI5OhBv76GQEj12NvHzaPQt0PYMD&#10;cf8WDlMppq843NlGTwvzTQBdJ4If+9r3m0Y5EadfO3FXvJST1XE5zn4DAAD//wMAUEsDBBQABgAI&#10;AAAAIQDS8l6J4AAAAAsBAAAPAAAAZHJzL2Rvd25yZXYueG1sTI/BTsMwDIbvSLxDZCRuW5oKAipN&#10;J4TENG6wobHdssa0hcapkqwrb092gpstf/r9/eVisj0b0YfOkQIxz4Ah1c501Ch43zzP7oGFqMno&#10;3hEq+MEAi+ryotSFcSd6w3EdG5ZCKBRaQRvjUHAe6hatDnM3IKXbp/NWx7T6hhuvTync9jzPMsmt&#10;7ih9aPWATy3W3+ujVbAd3Ivc0+vSuuZj5Zfjatx+7ZS6vpoeH4BFnOIfDGf9pA5Vcjq4I5nAegUz&#10;IWWe2POU3wFLyI0QEthBwa0QwKuS/+9Q/QIAAP//AwBQSwECLQAUAAYACAAAACEAtoM4kv4AAADh&#10;AQAAEwAAAAAAAAAAAAAAAAAAAAAAW0NvbnRlbnRfVHlwZXNdLnhtbFBLAQItABQABgAIAAAAIQA4&#10;/SH/1gAAAJQBAAALAAAAAAAAAAAAAAAAAC8BAABfcmVscy8ucmVsc1BLAQItABQABgAIAAAAIQD5&#10;jD8GgwIAAGQFAAAOAAAAAAAAAAAAAAAAAC4CAABkcnMvZTJvRG9jLnhtbFBLAQItABQABgAIAAAA&#10;IQDS8l6J4AAAAAsBAAAPAAAAAAAAAAAAAAAAAN0EAABkcnMvZG93bnJldi54bWxQSwUGAAAAAAQA&#10;BADzAAAA6gUAAAAA&#10;" fillcolor="#c5e0da" stroked="f" strokeweight="1pt">
                <v:stroke joinstyle="miter"/>
              </v:roundrect>
            </w:pict>
          </mc:Fallback>
        </mc:AlternateContent>
      </w:r>
      <w:r w:rsidR="00F811DE" w:rsidRPr="00345AB3">
        <w:rPr>
          <w:rFonts w:cs="Poppins"/>
        </w:rPr>
        <w:t xml:space="preserve">Looking </w:t>
      </w:r>
      <w:r w:rsidR="00486F3F" w:rsidRPr="00345AB3">
        <w:rPr>
          <w:rFonts w:cs="Poppins"/>
        </w:rPr>
        <w:t>a</w:t>
      </w:r>
      <w:r w:rsidR="00F811DE" w:rsidRPr="00345AB3">
        <w:rPr>
          <w:rFonts w:cs="Poppins"/>
        </w:rPr>
        <w:t xml:space="preserve">head to the </w:t>
      </w:r>
      <w:r w:rsidR="00486F3F" w:rsidRPr="00345AB3">
        <w:rPr>
          <w:rFonts w:cs="Poppins"/>
        </w:rPr>
        <w:t>n</w:t>
      </w:r>
      <w:r w:rsidR="00F811DE" w:rsidRPr="00345AB3">
        <w:rPr>
          <w:rFonts w:cs="Poppins"/>
        </w:rPr>
        <w:t xml:space="preserve">ext </w:t>
      </w:r>
      <w:r w:rsidR="00486F3F" w:rsidRPr="00345AB3">
        <w:rPr>
          <w:rFonts w:cs="Poppins"/>
        </w:rPr>
        <w:t>s</w:t>
      </w:r>
      <w:r w:rsidR="00F811DE" w:rsidRPr="00345AB3">
        <w:rPr>
          <w:rFonts w:cs="Poppins"/>
        </w:rPr>
        <w:t>tage</w:t>
      </w:r>
      <w:bookmarkEnd w:id="13"/>
    </w:p>
    <w:p w14:paraId="20F6DD6A" w14:textId="5DF33A29" w:rsidR="003C64B6" w:rsidRPr="00345AB3" w:rsidRDefault="003C64B6" w:rsidP="003C64B6">
      <w:pPr>
        <w:pStyle w:val="BodyText"/>
        <w:rPr>
          <w:rFonts w:cs="Poppins"/>
        </w:rPr>
      </w:pPr>
      <w:r w:rsidRPr="00345AB3">
        <w:rPr>
          <w:rFonts w:cs="Poppins"/>
        </w:rPr>
        <w:t>Now that you've been introduced to the Cambrian community, the next stage focuses on preparing for your first semester.</w:t>
      </w:r>
      <w:r w:rsidR="008F5BBB" w:rsidRPr="00345AB3">
        <w:rPr>
          <w:rFonts w:cs="Poppins"/>
        </w:rPr>
        <w:t xml:space="preserve"> </w:t>
      </w:r>
      <w:r w:rsidRPr="00345AB3">
        <w:rPr>
          <w:rFonts w:cs="Poppins"/>
        </w:rPr>
        <w:t>You'll learn how to navigate your teaching assignment, organize your course, prepare for your first class, and establish a strong foundation for a successful semester.</w:t>
      </w:r>
    </w:p>
    <w:p w14:paraId="4DEE0C9A" w14:textId="30AA1305" w:rsidR="00A337BE" w:rsidRPr="00345AB3" w:rsidRDefault="00A337BE" w:rsidP="003C64B6">
      <w:pPr>
        <w:pStyle w:val="BodyText"/>
        <w:rPr>
          <w:rFonts w:cs="Poppins"/>
          <w:b/>
          <w:bCs/>
          <w:i/>
          <w:iCs/>
        </w:rPr>
      </w:pPr>
      <w:r w:rsidRPr="00345AB3">
        <w:rPr>
          <w:rFonts w:cs="Poppins"/>
          <w:b/>
          <w:bCs/>
          <w:i/>
          <w:iCs/>
        </w:rPr>
        <w:t>After completing this stage, you should be able to...</w:t>
      </w:r>
    </w:p>
    <w:p w14:paraId="5CEB6D07" w14:textId="16320D18" w:rsidR="00475E17" w:rsidRPr="00345AB3" w:rsidRDefault="006D6D59" w:rsidP="009D49C0">
      <w:pPr>
        <w:pStyle w:val="BodyBold"/>
        <w:rPr>
          <w:rFonts w:cs="Poppins"/>
          <w:sz w:val="24"/>
        </w:rPr>
      </w:pPr>
      <w:r w:rsidRPr="00345AB3">
        <w:rPr>
          <w:rFonts w:cs="Poppins"/>
          <w:noProof/>
          <w:color w:val="3E938E"/>
        </w:rPr>
        <w:drawing>
          <wp:inline distT="0" distB="0" distL="0" distR="0" wp14:anchorId="743FCB10" wp14:editId="4F248C99">
            <wp:extent cx="6219825" cy="3330222"/>
            <wp:effectExtent l="0" t="0" r="3175" b="0"/>
            <wp:docPr id="514926762" name="Diagram 116" descr="SmartArt summarizing After completing this stage, you should be able to...: Identify the collaborative nature of teaching and student support.; Describe Cambrian College's educational mission and priorities.; Explain your role in supporting student learning and success.; Recognize the diversity of Cambrian's student population.."/>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1" r:lo="rId62" r:qs="rId63" r:cs="rId64"/>
              </a:graphicData>
            </a:graphic>
          </wp:inline>
        </w:drawing>
      </w:r>
      <w:bookmarkEnd w:id="9"/>
      <w:r w:rsidR="00475E17" w:rsidRPr="00345AB3">
        <w:rPr>
          <w:rFonts w:cs="Poppins"/>
        </w:rPr>
        <w:br w:type="page"/>
      </w:r>
    </w:p>
    <w:bookmarkStart w:id="14" w:name="_Toc239181286"/>
    <w:p w14:paraId="1C00240B" w14:textId="4334B24A" w:rsidR="00C464BC" w:rsidRPr="00345AB3" w:rsidRDefault="00C25812" w:rsidP="00E43B52">
      <w:pPr>
        <w:pStyle w:val="Heading1"/>
        <w:rPr>
          <w:rFonts w:ascii="Poppins" w:hAnsi="Poppins" w:cs="Poppins"/>
        </w:rPr>
      </w:pPr>
      <w:r w:rsidRPr="00345AB3">
        <w:rPr>
          <w:rFonts w:ascii="Poppins" w:hAnsi="Poppins" w:cs="Poppins"/>
          <w:noProof/>
        </w:rPr>
        <w:lastRenderedPageBreak/>
        <mc:AlternateContent>
          <mc:Choice Requires="wps">
            <w:drawing>
              <wp:anchor distT="0" distB="0" distL="114300" distR="114300" simplePos="0" relativeHeight="251793419" behindDoc="1" locked="0" layoutInCell="1" allowOverlap="1" wp14:anchorId="0A14AE62" wp14:editId="73616415">
                <wp:simplePos x="0" y="0"/>
                <wp:positionH relativeFrom="column">
                  <wp:posOffset>-1032510</wp:posOffset>
                </wp:positionH>
                <wp:positionV relativeFrom="paragraph">
                  <wp:posOffset>-31864</wp:posOffset>
                </wp:positionV>
                <wp:extent cx="7141579" cy="405114"/>
                <wp:effectExtent l="0" t="0" r="0" b="1905"/>
                <wp:wrapNone/>
                <wp:docPr id="2140235593" name="Rounded Rectangle 24"/>
                <wp:cNvGraphicFramePr/>
                <a:graphic xmlns:a="http://schemas.openxmlformats.org/drawingml/2006/main">
                  <a:graphicData uri="http://schemas.microsoft.com/office/word/2010/wordprocessingShape">
                    <wps:wsp>
                      <wps:cNvSpPr/>
                      <wps:spPr>
                        <a:xfrm>
                          <a:off x="0" y="0"/>
                          <a:ext cx="7141579"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4669E65F" id="Rounded Rectangle 24" o:spid="_x0000_s1026" style="position:absolute;margin-left:-81.3pt;margin-top:-2.5pt;width:562.35pt;height:31.9pt;z-index:-25152306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Qfg7ggIAAGQFAAAOAAAAZHJzL2Uyb0RvYy54bWysVE1v2zAMvQ/YfxB0X20HyboGdYqsRYYB&#10;RRu0HXpWZCkxIIsapcTJfv0o2XG6tthh2EUWRfLxw4+8vNo3hu0U+hpsyYuznDNlJVS1XZf8x9Pi&#10;0xfOfBC2EgasKvlBeX41+/jhsnVTNYINmEohIxDrp60r+SYEN80yLzeqEf4MnLKk1ICNCCTiOqtQ&#10;tITemGyU55+zFrByCFJ5T683nZLPEr7WSoZ7rb0KzJSccgvpxHSu4pnNLsV0jcJtatmnIf4hi0bU&#10;loIOUDciCLbF+g1UU0sEDzqcSWgy0LqWKtVA1RT5q2oeN8KpVAs1x7uhTf7/wcq73aNbIrWhdX7q&#10;6Rqr2Gts4pfyY/vUrMPQLLUPTNLjeTEuJucXnEnSjfNJUYxjN7OTt0MfviloWLyUHGFrqwf6I6lR&#10;YnfrQ2d/tIsRPZi6WtTGJAHXq2uDbCfo7y0Wi/zrTR/iDzNjo7GF6NYhxpfsVFC6hYNR0c7YB6VZ&#10;XVEJo5RJ4poa4ggplQ1Fp9qISnXhi0meJ7pQgYNHKjcBRmRN8QfsHiDy+C12l2VvH11VourgnP8t&#10;sc558EiRwYbBuakt4HsAhqrqI3f2xyZ1rYldWkF1WCJD6AbFO7mo6efdCh+WAmkyaIZo2sM9HdpA&#10;W3Lob5xtAH+99x7tibCk5aylSSu5/7kVqDgz3y1R+aIYj+NoJmE8OR+RgC81q5cau22ugehQ0F5x&#10;Ml2jfTDHq0ZonmkpzGNUUgkrKXbJZcCjcB26DUBrRar5PJnRODoRbu2jkxE8djXy8mn/LND1DA7E&#10;/Ts4TqWYvuJwZxs9Lcy3AXSdCH7qa99vGuVEnH7txF3xUk5Wp+U4+w0AAP//AwBQSwMEFAAGAAgA&#10;AAAhAA/14D7fAAAACgEAAA8AAABkcnMvZG93bnJldi54bWxMj8FOhDAQhu8mvkMzJt52CxgQkLIx&#10;Jt6MiWii3gqdBZROCe3uok/veNLbTObLP99f7VY7iSMufnSkIN5GIJA6Z0bqFbw8329yED5oMnpy&#10;hAq+0MOuPj+rdGnciZ7w2IRecAj5UisYQphLKX03oNV+62Ykvu3dYnXgdemlWfSJw+0kkyjKpNUj&#10;8YdBz3g3YPfZHKyCovl4/+6vH0zx+KqTpN2n49VbqtTlxXp7AyLgGv5g+NVndajZqXUHMl5MCjZx&#10;lmTM8pRyKSaKLIlBtArSPAdZV/J/hfoHAAD//wMAUEsBAi0AFAAGAAgAAAAhALaDOJL+AAAA4QEA&#10;ABMAAAAAAAAAAAAAAAAAAAAAAFtDb250ZW50X1R5cGVzXS54bWxQSwECLQAUAAYACAAAACEAOP0h&#10;/9YAAACUAQAACwAAAAAAAAAAAAAAAAAvAQAAX3JlbHMvLnJlbHNQSwECLQAUAAYACAAAACEAdkH4&#10;O4ICAABkBQAADgAAAAAAAAAAAAAAAAAuAgAAZHJzL2Uyb0RvYy54bWxQSwECLQAUAAYACAAAACEA&#10;D/XgPt8AAAAKAQAADwAAAAAAAAAAAAAAAADcBAAAZHJzL2Rvd25yZXYueG1sUEsFBgAAAAAEAAQA&#10;8wAAAOgFAAAAAA==&#10;" fillcolor="#fff0bd" stroked="f" strokeweight="1pt">
                <v:stroke joinstyle="miter"/>
              </v:roundrect>
            </w:pict>
          </mc:Fallback>
        </mc:AlternateContent>
      </w:r>
      <w:r w:rsidR="00475E17" w:rsidRPr="00345AB3">
        <w:rPr>
          <w:rFonts w:ascii="Poppins" w:hAnsi="Poppins" w:cs="Poppins"/>
        </w:rPr>
        <w:t>Stage</w:t>
      </w:r>
      <w:r w:rsidR="0055372E" w:rsidRPr="00345AB3">
        <w:rPr>
          <w:rFonts w:ascii="Poppins" w:hAnsi="Poppins" w:cs="Poppins"/>
        </w:rPr>
        <w:t xml:space="preserve"> 2</w:t>
      </w:r>
      <w:r w:rsidR="00186569" w:rsidRPr="00345AB3">
        <w:rPr>
          <w:rFonts w:ascii="Poppins" w:hAnsi="Poppins" w:cs="Poppins"/>
        </w:rPr>
        <w:t>:</w:t>
      </w:r>
      <w:r w:rsidR="0055372E" w:rsidRPr="00345AB3">
        <w:rPr>
          <w:rFonts w:ascii="Poppins" w:hAnsi="Poppins" w:cs="Poppins"/>
        </w:rPr>
        <w:t xml:space="preserve"> </w:t>
      </w:r>
      <w:r w:rsidR="00F83816" w:rsidRPr="00345AB3">
        <w:rPr>
          <w:rFonts w:ascii="Poppins" w:hAnsi="Poppins" w:cs="Poppins"/>
        </w:rPr>
        <w:t xml:space="preserve">Preparing </w:t>
      </w:r>
      <w:r w:rsidR="00AB4D76" w:rsidRPr="00345AB3">
        <w:rPr>
          <w:rFonts w:ascii="Poppins" w:hAnsi="Poppins" w:cs="Poppins"/>
        </w:rPr>
        <w:t>f</w:t>
      </w:r>
      <w:r w:rsidR="00F83816" w:rsidRPr="00345AB3">
        <w:rPr>
          <w:rFonts w:ascii="Poppins" w:hAnsi="Poppins" w:cs="Poppins"/>
        </w:rPr>
        <w:t xml:space="preserve">or </w:t>
      </w:r>
      <w:r w:rsidR="00AB4D76" w:rsidRPr="00345AB3">
        <w:rPr>
          <w:rFonts w:ascii="Poppins" w:hAnsi="Poppins" w:cs="Poppins"/>
        </w:rPr>
        <w:t>y</w:t>
      </w:r>
      <w:r w:rsidR="00BA165D" w:rsidRPr="00345AB3">
        <w:rPr>
          <w:rFonts w:ascii="Poppins" w:hAnsi="Poppins" w:cs="Poppins"/>
        </w:rPr>
        <w:t xml:space="preserve">our </w:t>
      </w:r>
      <w:r w:rsidR="00AB4D76" w:rsidRPr="00345AB3">
        <w:rPr>
          <w:rFonts w:ascii="Poppins" w:hAnsi="Poppins" w:cs="Poppins"/>
        </w:rPr>
        <w:t>f</w:t>
      </w:r>
      <w:r w:rsidR="00BA165D" w:rsidRPr="00345AB3">
        <w:rPr>
          <w:rFonts w:ascii="Poppins" w:hAnsi="Poppins" w:cs="Poppins"/>
        </w:rPr>
        <w:t xml:space="preserve">irst </w:t>
      </w:r>
      <w:r w:rsidR="00AB4D76" w:rsidRPr="00345AB3">
        <w:rPr>
          <w:rFonts w:ascii="Poppins" w:hAnsi="Poppins" w:cs="Poppins"/>
        </w:rPr>
        <w:t>s</w:t>
      </w:r>
      <w:r w:rsidR="00BA165D" w:rsidRPr="00345AB3">
        <w:rPr>
          <w:rFonts w:ascii="Poppins" w:hAnsi="Poppins" w:cs="Poppins"/>
        </w:rPr>
        <w:t xml:space="preserve">emester </w:t>
      </w:r>
      <w:r w:rsidR="00BC4B16" w:rsidRPr="00345AB3">
        <w:rPr>
          <w:rFonts w:ascii="Poppins" w:hAnsi="Poppins" w:cs="Poppins"/>
        </w:rPr>
        <w:t>at Cambrian</w:t>
      </w:r>
      <w:bookmarkEnd w:id="14"/>
    </w:p>
    <w:p w14:paraId="4E1AAFED" w14:textId="77777777" w:rsidR="00C25812" w:rsidRPr="00345AB3" w:rsidRDefault="00C25812" w:rsidP="00C25812">
      <w:pPr>
        <w:pStyle w:val="BodyBold"/>
        <w:rPr>
          <w:rFonts w:cs="Poppins"/>
        </w:rPr>
      </w:pPr>
      <w:r w:rsidRPr="00345AB3">
        <w:rPr>
          <w:rFonts w:cs="Poppins"/>
        </w:rPr>
        <w:t>At this stage in your journey...</w:t>
      </w:r>
    </w:p>
    <w:p w14:paraId="70DBFDAC" w14:textId="77777777" w:rsidR="00C25812" w:rsidRPr="00345AB3" w:rsidRDefault="00C25812" w:rsidP="00C25812">
      <w:pPr>
        <w:pStyle w:val="BodyText"/>
        <w:rPr>
          <w:rFonts w:cs="Poppins"/>
        </w:rPr>
      </w:pPr>
      <w:r w:rsidRPr="00345AB3">
        <w:rPr>
          <w:rFonts w:cs="Poppins"/>
        </w:rPr>
        <w:t>The first day of classes is approaching, and your focus shifts from becoming familiar with the College to preparing for your students. You'll be organizing your course, learning new systems, becoming familiar with your teaching spaces, and planning your first classes.</w:t>
      </w:r>
    </w:p>
    <w:p w14:paraId="6C1A7580" w14:textId="429FA2E0" w:rsidR="00C25812" w:rsidRPr="00345AB3" w:rsidRDefault="00C25812" w:rsidP="00C25812">
      <w:pPr>
        <w:pStyle w:val="BodyText"/>
        <w:rPr>
          <w:rFonts w:cs="Poppins"/>
        </w:rPr>
      </w:pPr>
      <w:r w:rsidRPr="00345AB3">
        <w:rPr>
          <w:rFonts w:cs="Poppins"/>
        </w:rPr>
        <w:t>You don't need to have every answer before the semester begins. Your goal is to build a strong foundation that allows you to begin teaching with confidence while recognizing that your skills and experience will continue to grow throughout the semester.</w:t>
      </w:r>
    </w:p>
    <w:p w14:paraId="7F93FE71" w14:textId="222B2440" w:rsidR="00876906" w:rsidRPr="00345AB3" w:rsidRDefault="00876906" w:rsidP="00EB7942">
      <w:pPr>
        <w:pStyle w:val="BodyText"/>
        <w:rPr>
          <w:rFonts w:cs="Poppins"/>
        </w:rPr>
      </w:pPr>
      <w:r w:rsidRPr="00345AB3">
        <w:rPr>
          <w:rFonts w:cs="Poppins"/>
        </w:rPr>
        <w:t>Teaching your first course can feel exciting, rewarding, and, at times, overwhelming. During your first semester, you will be learning new systems, meeting students, preparing lessons, grading assessments, and balancing many competing priorities.</w:t>
      </w:r>
    </w:p>
    <w:p w14:paraId="580BBAA2" w14:textId="5CE1178A" w:rsidR="00876906" w:rsidRPr="00345AB3" w:rsidRDefault="00876906" w:rsidP="00EB7942">
      <w:pPr>
        <w:pStyle w:val="BodyText"/>
        <w:rPr>
          <w:rFonts w:cs="Poppins"/>
        </w:rPr>
      </w:pPr>
      <w:r w:rsidRPr="00345AB3">
        <w:rPr>
          <w:rFonts w:cs="Poppins"/>
        </w:rPr>
        <w:t>The good news is that you are not expected to figure everything out on your own. This stage will help you establish a strong foundation before classes begin and provide practical guidance for navigating the first few weeks of the semester.</w:t>
      </w:r>
    </w:p>
    <w:p w14:paraId="6CD36FBE" w14:textId="52A32916" w:rsidR="00876906" w:rsidRPr="00345AB3" w:rsidRDefault="00876906" w:rsidP="00EB7942">
      <w:pPr>
        <w:pStyle w:val="BodyText"/>
        <w:rPr>
          <w:rFonts w:cs="Poppins"/>
        </w:rPr>
      </w:pPr>
      <w:r w:rsidRPr="00345AB3">
        <w:rPr>
          <w:rFonts w:cs="Poppins"/>
        </w:rPr>
        <w:t>Remember that successful teaching is built over time. Focus on creating an organized, welcoming, and engaging learning experience for your students, and allow yourself the opportunity to grow with each class you teach</w:t>
      </w:r>
      <w:r w:rsidR="00E248C1" w:rsidRPr="00345AB3">
        <w:rPr>
          <w:rFonts w:cs="Poppins"/>
        </w:rPr>
        <w:t>.</w:t>
      </w:r>
    </w:p>
    <w:p w14:paraId="5AA611B6" w14:textId="5B13E65E" w:rsidR="00B40A40" w:rsidRPr="00345AB3" w:rsidRDefault="00B40A40">
      <w:pPr>
        <w:rPr>
          <w:rFonts w:ascii="Poppins" w:eastAsiaTheme="majorEastAsia" w:hAnsi="Poppins" w:cs="Poppins"/>
          <w:b/>
          <w:color w:val="000000" w:themeColor="text1"/>
          <w:szCs w:val="26"/>
        </w:rPr>
      </w:pPr>
      <w:r w:rsidRPr="00345AB3">
        <w:rPr>
          <w:rFonts w:ascii="Poppins" w:hAnsi="Poppins" w:cs="Poppins"/>
        </w:rPr>
        <w:br w:type="page"/>
      </w:r>
    </w:p>
    <w:bookmarkStart w:id="15" w:name="_Toc239181287"/>
    <w:p w14:paraId="79D05C35" w14:textId="586C0150" w:rsidR="00366D0D" w:rsidRPr="00345AB3" w:rsidRDefault="00B40A40" w:rsidP="005556A3">
      <w:pPr>
        <w:pStyle w:val="Heading2"/>
        <w:rPr>
          <w:rFonts w:cs="Poppins"/>
        </w:rPr>
      </w:pPr>
      <w:r w:rsidRPr="00345AB3">
        <w:rPr>
          <w:rFonts w:cs="Poppins"/>
          <w:noProof/>
        </w:rPr>
        <w:lastRenderedPageBreak/>
        <mc:AlternateContent>
          <mc:Choice Requires="wps">
            <w:drawing>
              <wp:anchor distT="0" distB="0" distL="114300" distR="114300" simplePos="0" relativeHeight="251747339" behindDoc="1" locked="0" layoutInCell="1" allowOverlap="1" wp14:anchorId="4EA3971E" wp14:editId="0E6042C1">
                <wp:simplePos x="0" y="0"/>
                <wp:positionH relativeFrom="column">
                  <wp:posOffset>-1296035</wp:posOffset>
                </wp:positionH>
                <wp:positionV relativeFrom="paragraph">
                  <wp:posOffset>-88900</wp:posOffset>
                </wp:positionV>
                <wp:extent cx="3669175" cy="405114"/>
                <wp:effectExtent l="0" t="0" r="1270" b="1905"/>
                <wp:wrapNone/>
                <wp:docPr id="454948350" name="Rounded Rectangle 24"/>
                <wp:cNvGraphicFramePr/>
                <a:graphic xmlns:a="http://schemas.openxmlformats.org/drawingml/2006/main">
                  <a:graphicData uri="http://schemas.microsoft.com/office/word/2010/wordprocessingShape">
                    <wps:wsp>
                      <wps:cNvSpPr/>
                      <wps:spPr>
                        <a:xfrm>
                          <a:off x="0" y="0"/>
                          <a:ext cx="3669175"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589E18B2" id="Rounded Rectangle 24" o:spid="_x0000_s1026" style="position:absolute;margin-left:-102.05pt;margin-top:-7pt;width:288.9pt;height:31.9pt;z-index:-25156914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ItesgwIAAGQFAAAOAAAAZHJzL2Uyb0RvYy54bWysVE1v2zAMvQ/YfxB0X21nSbsGdYqsRYYB&#10;RVu0HXpWZCkxIIsapcTJfv0o2XG6tthh2EUWRfLxw4+8uNw1hm0V+hpsyYuTnDNlJVS1XZX8x9Pi&#10;0xfOfBC2EgasKvleeX45+/jhonVTNYI1mEohIxDrp60r+ToEN80yL9eqEf4EnLKk1ICNCCTiKqtQ&#10;tITemGyU56dZC1g5BKm8p9frTslnCV9rJcOd1l4FZkpOuYV0YjqX8cxmF2K6QuHWtezTEP+QRSNq&#10;S0EHqGsRBNtg/QaqqSWCBx1OJDQZaF1LlWqgaor8VTWPa+FUqoWa493QJv//YOXt9tHdI7WhdX7q&#10;6Rqr2Gls4pfyY7vUrP3QLLULTNLj59PT8+Jswpkk3TifFMU4djM7ejv04ZuChsVLyRE2tnqgP5Ia&#10;JbY3PnT2B7sY0YOpq0VtTBJwtbwyyLaC/t5isci/Xvch/jAzNhpbiG4dYnzJjgWlW9gbFe2MfVCa&#10;1RWVMEqZJK6pIY6QUtlQdKq1qFQXvpjkeaILFTh4pHITYETWFH/A7gEij99id1n29tFVJaoOzvnf&#10;EuucB48UGWwYnJvaAr4HYKiqPnJnf2hS15rYpSVU+3tkCN2geCcXNf28G+HDvUCaDJohmvZwR4c2&#10;0JYc+htna8Bf771HeyIsaTlradJK7n9uBCrOzHdLVD4vxuM4mkkYT85GJOBLzfKlxm6aKyA6FLRX&#10;nEzXaB/M4aoRmmdaCvMYlVTCSopdchnwIFyFbgPQWpFqPk9mNI5OhBv76GQEj12NvHzaPQt0PYMD&#10;cf8WDlMppq843NlGTwvzTQBdJ4If+9r3m0Y5EadfO3FXvJST1XE5zn4DAAD//wMAUEsDBBQABgAI&#10;AAAAIQD/W5fA4gAAAAsBAAAPAAAAZHJzL2Rvd25yZXYueG1sTI/LTsMwEEX3SP0Hayqxa51XSRPi&#10;VBUSO4REQAJ2k9hNQmM7it028PVMV7Cb0RzdObfYzXpgZzW53hoB4ToApkxjZW9aAW+vj6stMOfR&#10;SBysUQK+lYNdubgpMJf2Yl7UufItoxDjchTQeT/mnLumUxrd2o7K0O1gJ42e1qnlcsILheuBR0Fw&#10;xzX2hj50OKqHTjXH6qQFZNXX50+bPsns+R2jqD5s+vhjI8Ttct7fA/Nq9n8wXPVJHUpyqu3JSMcG&#10;AasoSEJiaQoTakVInMYpsFpAkm2BlwX/36H8BQAA//8DAFBLAQItABQABgAIAAAAIQC2gziS/gAA&#10;AOEBAAATAAAAAAAAAAAAAAAAAAAAAABbQ29udGVudF9UeXBlc10ueG1sUEsBAi0AFAAGAAgAAAAh&#10;ADj9If/WAAAAlAEAAAsAAAAAAAAAAAAAAAAALwEAAF9yZWxzLy5yZWxzUEsBAi0AFAAGAAgAAAAh&#10;ANUi16yDAgAAZAUAAA4AAAAAAAAAAAAAAAAALgIAAGRycy9lMm9Eb2MueG1sUEsBAi0AFAAGAAgA&#10;AAAhAP9bl8DiAAAACwEAAA8AAAAAAAAAAAAAAAAA3QQAAGRycy9kb3ducmV2LnhtbFBLBQYAAAAA&#10;BAAEAPMAAADsBQAAAAA=&#10;" fillcolor="#fff0bd" stroked="f" strokeweight="1pt">
                <v:stroke joinstyle="miter"/>
              </v:roundrect>
            </w:pict>
          </mc:Fallback>
        </mc:AlternateContent>
      </w:r>
      <w:r w:rsidR="00BC4B16" w:rsidRPr="00345AB3">
        <w:rPr>
          <w:rFonts w:cs="Poppins"/>
        </w:rPr>
        <w:t xml:space="preserve">Your </w:t>
      </w:r>
      <w:r w:rsidR="00E248C1" w:rsidRPr="00345AB3">
        <w:rPr>
          <w:rFonts w:cs="Poppins"/>
        </w:rPr>
        <w:t>f</w:t>
      </w:r>
      <w:r w:rsidR="00BC4B16" w:rsidRPr="00345AB3">
        <w:rPr>
          <w:rFonts w:cs="Poppins"/>
        </w:rPr>
        <w:t xml:space="preserve">irst </w:t>
      </w:r>
      <w:r w:rsidR="00E248C1" w:rsidRPr="00345AB3">
        <w:rPr>
          <w:rFonts w:cs="Poppins"/>
        </w:rPr>
        <w:t>s</w:t>
      </w:r>
      <w:r w:rsidR="00BC4B16" w:rsidRPr="00345AB3">
        <w:rPr>
          <w:rFonts w:cs="Poppins"/>
        </w:rPr>
        <w:t xml:space="preserve">emester </w:t>
      </w:r>
      <w:r w:rsidR="00E248C1" w:rsidRPr="00345AB3">
        <w:rPr>
          <w:rFonts w:cs="Poppins"/>
        </w:rPr>
        <w:t>r</w:t>
      </w:r>
      <w:r w:rsidR="00BC4B16" w:rsidRPr="00345AB3">
        <w:rPr>
          <w:rFonts w:cs="Poppins"/>
        </w:rPr>
        <w:t>oadmap</w:t>
      </w:r>
      <w:bookmarkEnd w:id="15"/>
    </w:p>
    <w:p w14:paraId="3C16861F" w14:textId="0CCED3F8" w:rsidR="00BC4B16" w:rsidRPr="00345AB3" w:rsidRDefault="00EE3366" w:rsidP="00E248C1">
      <w:pPr>
        <w:pStyle w:val="BodyText"/>
        <w:rPr>
          <w:rFonts w:cs="Poppins"/>
        </w:rPr>
      </w:pPr>
      <w:r w:rsidRPr="00345AB3">
        <w:rPr>
          <w:rFonts w:cs="Poppins"/>
        </w:rPr>
        <w:t xml:space="preserve">Although every semester is unique, many faculty experience similar milestones. </w:t>
      </w:r>
      <w:r w:rsidR="00D71FCB" w:rsidRPr="00345AB3">
        <w:rPr>
          <w:rFonts w:cs="Poppins"/>
        </w:rPr>
        <w:t>The table below highlights common priorities throughout the semester.</w:t>
      </w:r>
    </w:p>
    <w:p w14:paraId="682A47A7" w14:textId="4B8A6BC9" w:rsidR="00332A3D" w:rsidRPr="00345AB3" w:rsidRDefault="00367C02" w:rsidP="00E248C1">
      <w:pPr>
        <w:pStyle w:val="BodyText"/>
        <w:rPr>
          <w:rFonts w:cs="Poppins"/>
        </w:rPr>
      </w:pPr>
      <w:r w:rsidRPr="00345AB3">
        <w:rPr>
          <w:rFonts w:cs="Poppins"/>
          <w:noProof/>
        </w:rPr>
        <mc:AlternateContent>
          <mc:Choice Requires="wps">
            <w:drawing>
              <wp:anchor distT="0" distB="0" distL="114300" distR="114300" simplePos="0" relativeHeight="251749387" behindDoc="1" locked="0" layoutInCell="1" allowOverlap="1" wp14:anchorId="43F13552" wp14:editId="0161FD95">
                <wp:simplePos x="0" y="0"/>
                <wp:positionH relativeFrom="column">
                  <wp:posOffset>-927100</wp:posOffset>
                </wp:positionH>
                <wp:positionV relativeFrom="paragraph">
                  <wp:posOffset>3123565</wp:posOffset>
                </wp:positionV>
                <wp:extent cx="4317357" cy="405114"/>
                <wp:effectExtent l="0" t="0" r="1270" b="1905"/>
                <wp:wrapNone/>
                <wp:docPr id="497000769" name="Rounded Rectangle 24"/>
                <wp:cNvGraphicFramePr/>
                <a:graphic xmlns:a="http://schemas.openxmlformats.org/drawingml/2006/main">
                  <a:graphicData uri="http://schemas.microsoft.com/office/word/2010/wordprocessingShape">
                    <wps:wsp>
                      <wps:cNvSpPr/>
                      <wps:spPr>
                        <a:xfrm>
                          <a:off x="0" y="0"/>
                          <a:ext cx="4317357"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04895084" id="Rounded Rectangle 24" o:spid="_x0000_s1026" style="position:absolute;margin-left:-73pt;margin-top:245.95pt;width:339.95pt;height:31.9pt;z-index:-25156709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uXVPggIAAGQFAAAOAAAAZHJzL2Uyb0RvYy54bWysVEtv2zAMvg/YfxB0X22nydoFdYqsRYYB&#10;RVu0HXpWZCk2IIsapbz260fJjtO1xQ7DLrIokh8f/siLy11r2Eahb8CWvDjJOVNWQtXYVcl/PC0+&#10;nXPmg7CVMGBVyffK88vZxw8XWzdVI6jBVAoZgVg/3bqS1yG4aZZ5WatW+BNwypJSA7YikIirrEKx&#10;JfTWZKM8/5xtASuHIJX39HrdKfks4WutZLjT2qvATMkpt5BOTOcyntnsQkxXKFzdyD4N8Q9ZtKKx&#10;FHSAuhZBsDU2b6DaRiJ40OFEQpuB1o1UqQaqpshfVfNYC6dSLdQc74Y2+f8HK283j+4eqQ1b56ee&#10;rrGKncY2fik/tkvN2g/NUrvAJD2OT4uz08kZZ5J043xSFOPYzezo7dCHbwpaFi8lR1jb6oH+SGqU&#10;2Nz40Nkf7GJED6apFo0xScDV8sog2wj6e4vFIv963Yf4w8zYaGwhunWI8SU7FpRuYW9UtDP2QWnW&#10;VFTCKGWSuKaGOEJKZUPRqWpRqS58McnzRBcqcPBI5SbAiKwp/oDdA0Qev8Xusuzto6tKVB2c878l&#10;1jkPHiky2DA4t40FfA/AUFV95M7+0KSuNbFLS6j298gQukHxTi4a+nk3wod7gTQZNEM07eGODm1g&#10;W3Lob5zVgL/ee4/2RFjScralSSu5/7kWqDgz3y1R+UsxHsfRTMJ4cjYiAV9qli81dt1eAdGhoL3i&#10;ZLpG+2AOV43QPtNSmMeopBJWUuySy4AH4Sp0G4DWilTzeTKjcXQi3NhHJyN47Grk5dPuWaDrGRyI&#10;+7dwmEoxfcXhzjZ6WpivA+gmEfzY177fNMqJOP3aibvipZysjstx9hsAAP//AwBQSwMEFAAGAAgA&#10;AAAhAIfCEZXjAAAADAEAAA8AAABkcnMvZG93bnJldi54bWxMj81OwzAQhO9IvIO1SNxa56duSYhT&#10;ISRuCImARHtz4m0SiO0odtvA07M9wW1GO5r9ptjOZmAnnHzvrIR4GQFD2zjd21bC+9vT4g6YD8pq&#10;NTiLEr7Rw7a8vipUrt3ZvuKpCi2jEutzJaELYcw5902HRvmlG9HS7eAmowLZqeV6UmcqNwNPomjN&#10;jeotfejUiI8dNl/V0UjIqs/9T7t51tnLh0qS+iD6dCekvL2ZH+6BBZzDXxgu+IQOJTHV7mi1Z4OE&#10;Rbxa05ggYZXFGTCKiDQlUZMQYgO8LPj/EeUvAAAA//8DAFBLAQItABQABgAIAAAAIQC2gziS/gAA&#10;AOEBAAATAAAAAAAAAAAAAAAAAAAAAABbQ29udGVudF9UeXBlc10ueG1sUEsBAi0AFAAGAAgAAAAh&#10;ADj9If/WAAAAlAEAAAsAAAAAAAAAAAAAAAAALwEAAF9yZWxzLy5yZWxzUEsBAi0AFAAGAAgAAAAh&#10;AJC5dU+CAgAAZAUAAA4AAAAAAAAAAAAAAAAALgIAAGRycy9lMm9Eb2MueG1sUEsBAi0AFAAGAAgA&#10;AAAhAIfCEZXjAAAADAEAAA8AAAAAAAAAAAAAAAAA3AQAAGRycy9kb3ducmV2LnhtbFBLBQYAAAAA&#10;BAAEAPMAAADsBQAAAAA=&#10;" fillcolor="#fff0bd" stroked="f" strokeweight="1pt">
                <v:stroke joinstyle="miter"/>
              </v:roundrect>
            </w:pict>
          </mc:Fallback>
        </mc:AlternateContent>
      </w:r>
      <w:r w:rsidR="00332A3D" w:rsidRPr="00345AB3">
        <w:rPr>
          <w:rFonts w:cs="Poppins"/>
          <w:noProof/>
          <w:color w:val="915901"/>
        </w:rPr>
        <w:drawing>
          <wp:inline distT="0" distB="0" distL="0" distR="0" wp14:anchorId="30DB9763" wp14:editId="0860D1A1">
            <wp:extent cx="6381750" cy="2905125"/>
            <wp:effectExtent l="0" t="0" r="44450" b="0"/>
            <wp:docPr id="1019201346" name="Diagram 110" descr="Sequence showing Although every semester is unique, many faculty experience similar milestones. The table below highlights common priorities throughout the semester.: Before Classes Begin; Weeks 1-2; Welcome students, establish expectations and create routines, build relationships and establishing expectations.; Weeks 3-6; Facilitate learning, monitor engagement and provide feedback.; Mid-semester; and 6 additional related item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6" r:lo="rId67" r:qs="rId68" r:cs="rId69"/>
              </a:graphicData>
            </a:graphic>
          </wp:inline>
        </w:drawing>
      </w:r>
    </w:p>
    <w:p w14:paraId="78B1D9F7" w14:textId="79DDC2E3" w:rsidR="00E52549" w:rsidRPr="00345AB3" w:rsidRDefault="00E52549" w:rsidP="00C25812">
      <w:pPr>
        <w:pStyle w:val="Heading2"/>
        <w:spacing w:before="480"/>
        <w:rPr>
          <w:rFonts w:cs="Poppins"/>
          <w:noProof/>
        </w:rPr>
      </w:pPr>
      <w:bookmarkStart w:id="16" w:name="_Toc239181288"/>
      <w:r w:rsidRPr="00345AB3">
        <w:rPr>
          <w:rFonts w:cs="Poppins"/>
          <w:noProof/>
        </w:rPr>
        <w:t xml:space="preserve">Understanding </w:t>
      </w:r>
      <w:r w:rsidR="00EB7942" w:rsidRPr="00345AB3">
        <w:rPr>
          <w:rFonts w:cs="Poppins"/>
          <w:noProof/>
        </w:rPr>
        <w:t>y</w:t>
      </w:r>
      <w:r w:rsidRPr="00345AB3">
        <w:rPr>
          <w:rFonts w:cs="Poppins"/>
          <w:noProof/>
        </w:rPr>
        <w:t xml:space="preserve">our </w:t>
      </w:r>
      <w:r w:rsidR="00EB7942" w:rsidRPr="00345AB3">
        <w:rPr>
          <w:rFonts w:cs="Poppins"/>
          <w:noProof/>
        </w:rPr>
        <w:t>t</w:t>
      </w:r>
      <w:r w:rsidRPr="00345AB3">
        <w:rPr>
          <w:rFonts w:cs="Poppins"/>
          <w:noProof/>
        </w:rPr>
        <w:t xml:space="preserve">eaching </w:t>
      </w:r>
      <w:r w:rsidR="00EB7942" w:rsidRPr="00345AB3">
        <w:rPr>
          <w:rFonts w:cs="Poppins"/>
          <w:noProof/>
        </w:rPr>
        <w:t>a</w:t>
      </w:r>
      <w:r w:rsidRPr="00345AB3">
        <w:rPr>
          <w:rFonts w:cs="Poppins"/>
          <w:noProof/>
        </w:rPr>
        <w:t>ssignment</w:t>
      </w:r>
      <w:bookmarkEnd w:id="16"/>
    </w:p>
    <w:p w14:paraId="6F3BFE6D" w14:textId="48844195" w:rsidR="00366D0D" w:rsidRPr="00345AB3" w:rsidRDefault="00EA2EED" w:rsidP="00100682">
      <w:pPr>
        <w:pStyle w:val="BodyBold"/>
        <w:rPr>
          <w:rFonts w:cs="Poppins"/>
        </w:rPr>
      </w:pPr>
      <w:r w:rsidRPr="00345AB3">
        <w:rPr>
          <w:rFonts w:cs="Poppins"/>
        </w:rPr>
        <w:t>Taking time to become familiar with your teaching assignment, resources, and support network will make the beginning of the semester significantly smoother.</w:t>
      </w:r>
    </w:p>
    <w:p w14:paraId="26EE5470" w14:textId="3DCED29D" w:rsidR="00893B70" w:rsidRPr="00345AB3" w:rsidRDefault="00893B70" w:rsidP="00100682">
      <w:pPr>
        <w:pStyle w:val="BodyText"/>
        <w:rPr>
          <w:rFonts w:cs="Poppins"/>
        </w:rPr>
      </w:pPr>
      <w:r w:rsidRPr="00345AB3">
        <w:rPr>
          <w:rFonts w:cs="Poppins"/>
        </w:rPr>
        <w:t>Before planning your course, it is important to understand the curriculum, program expectations, and available resources.</w:t>
      </w:r>
    </w:p>
    <w:p w14:paraId="27E0C0CB" w14:textId="4272B870" w:rsidR="003943B4" w:rsidRPr="00345AB3" w:rsidRDefault="006D6D59">
      <w:pPr>
        <w:rPr>
          <w:rFonts w:ascii="Poppins" w:hAnsi="Poppins" w:cs="Poppins"/>
        </w:rPr>
      </w:pPr>
      <w:r w:rsidRPr="00345AB3">
        <w:rPr>
          <w:rFonts w:ascii="Poppins" w:hAnsi="Poppins" w:cs="Poppins"/>
          <w:noProof/>
        </w:rPr>
        <mc:AlternateContent>
          <mc:Choice Requires="wps">
            <w:drawing>
              <wp:anchor distT="0" distB="0" distL="114300" distR="114300" simplePos="0" relativeHeight="251795467" behindDoc="0" locked="0" layoutInCell="1" allowOverlap="1" wp14:anchorId="4561EC99" wp14:editId="0FFEFA31">
                <wp:simplePos x="0" y="0"/>
                <wp:positionH relativeFrom="column">
                  <wp:posOffset>-169545</wp:posOffset>
                </wp:positionH>
                <wp:positionV relativeFrom="paragraph">
                  <wp:posOffset>633095</wp:posOffset>
                </wp:positionV>
                <wp:extent cx="6725920" cy="1671320"/>
                <wp:effectExtent l="0" t="0" r="5080" b="5080"/>
                <wp:wrapSquare wrapText="bothSides"/>
                <wp:docPr id="464457712" name="Rounded Rectangle 27"/>
                <wp:cNvGraphicFramePr/>
                <a:graphic xmlns:a="http://schemas.openxmlformats.org/drawingml/2006/main">
                  <a:graphicData uri="http://schemas.microsoft.com/office/word/2010/wordprocessingShape">
                    <wps:wsp>
                      <wps:cNvSpPr/>
                      <wps:spPr>
                        <a:xfrm>
                          <a:off x="0" y="0"/>
                          <a:ext cx="6725920" cy="1671320"/>
                        </a:xfrm>
                        <a:prstGeom prst="roundRect">
                          <a:avLst/>
                        </a:prstGeom>
                        <a:solidFill>
                          <a:srgbClr val="915901"/>
                        </a:solidFill>
                        <a:ln>
                          <a:noFill/>
                        </a:ln>
                        <a:effectLst/>
                      </wps:spPr>
                      <wps:style>
                        <a:lnRef idx="2">
                          <a:schemeClr val="accent1">
                            <a:shade val="15000"/>
                          </a:schemeClr>
                        </a:lnRef>
                        <a:fillRef idx="1">
                          <a:schemeClr val="accent1"/>
                        </a:fillRef>
                        <a:effectRef idx="0">
                          <a:schemeClr val="accent1"/>
                        </a:effectRef>
                        <a:fontRef idx="minor">
                          <a:schemeClr val="lt1"/>
                        </a:fontRef>
                      </wps:style>
                      <wps:txbx>
                        <w:txbxContent>
                          <w:p w14:paraId="14EC84E0" w14:textId="77777777" w:rsidR="00FD2953" w:rsidRDefault="006B4BDA" w:rsidP="00C25812">
                            <w:pPr>
                              <w:rPr>
                                <w:rFonts w:ascii="Poppins" w:hAnsi="Poppins" w:cs="Poppins"/>
                                <w:b/>
                                <w:bCs/>
                                <w:color w:val="FFFFFF" w:themeColor="background1"/>
                                <w:lang w:val="en-US"/>
                              </w:rPr>
                            </w:pPr>
                            <w:r>
                              <w:rPr>
                                <w:noProof/>
                              </w:rPr>
                              <w:drawing>
                                <wp:inline distT="0" distB="0" distL="0" distR="0" wp14:anchorId="4270E4D1" wp14:editId="403B6DA7">
                                  <wp:extent cx="323557" cy="323557"/>
                                  <wp:effectExtent l="0" t="0" r="0" b="0"/>
                                  <wp:docPr id="231198321" name="Graphic 1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1198321" name="Graphic 111">
                                            <a:extLst>
                                              <a:ext uri="{C183D7F6-B498-43B3-948B-1728B52AA6E4}">
                                                <adec:decorative xmlns:adec="http://schemas.microsoft.com/office/drawing/2017/decorative" val="1"/>
                                              </a:ext>
                                            </a:extLst>
                                          </pic:cNvPr>
                                          <pic:cNvPicPr/>
                                        </pic:nvPicPr>
                                        <pic:blipFill>
                                          <a:blip r:embed="rId71">
                                            <a:extLst>
                                              <a:ext uri="{96DAC541-7B7A-43D3-8B79-37D633B846F1}">
                                                <asvg:svgBlip xmlns:asvg="http://schemas.microsoft.com/office/drawing/2016/SVG/main" r:embed="rId72"/>
                                              </a:ext>
                                            </a:extLst>
                                          </a:blip>
                                          <a:stretch>
                                            <a:fillRect/>
                                          </a:stretch>
                                        </pic:blipFill>
                                        <pic:spPr>
                                          <a:xfrm>
                                            <a:off x="0" y="0"/>
                                            <a:ext cx="331167" cy="331167"/>
                                          </a:xfrm>
                                          <a:prstGeom prst="rect">
                                            <a:avLst/>
                                          </a:prstGeom>
                                        </pic:spPr>
                                      </pic:pic>
                                    </a:graphicData>
                                  </a:graphic>
                                </wp:inline>
                              </w:drawing>
                            </w:r>
                          </w:p>
                          <w:p w14:paraId="377AD2FB" w14:textId="1829C162" w:rsidR="00C25812" w:rsidRPr="00E248C1" w:rsidRDefault="00C25812" w:rsidP="00C25812">
                            <w:pPr>
                              <w:rPr>
                                <w:b/>
                                <w:bCs/>
                                <w:color w:val="FFFFFF" w:themeColor="background1"/>
                                <w:sz w:val="26"/>
                                <w:szCs w:val="26"/>
                                <w:lang w:val="en-US"/>
                              </w:rPr>
                            </w:pPr>
                            <w:r w:rsidRPr="00034649">
                              <w:rPr>
                                <w:rFonts w:ascii="Poppins" w:hAnsi="Poppins" w:cs="Poppins"/>
                                <w:b/>
                                <w:bCs/>
                                <w:color w:val="FFFFFF" w:themeColor="background1"/>
                                <w:lang w:val="en-US"/>
                              </w:rPr>
                              <w:t>DID YOU KNOW?</w:t>
                            </w:r>
                          </w:p>
                          <w:p w14:paraId="085EC349" w14:textId="22D9DE40" w:rsidR="00C25812" w:rsidRPr="00C25812" w:rsidRDefault="00C25812" w:rsidP="00C25812">
                            <w:pPr>
                              <w:pStyle w:val="BodyWhite"/>
                              <w:rPr>
                                <w:lang w:val="en-US"/>
                              </w:rPr>
                            </w:pPr>
                            <w:r>
                              <w:t>Many experienced faculty describe their first semester as one of the steepest learning curves of their careers. Feeling uncertain is a natural part of becoming an educator.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oundrect w14:anchorId="4561EC99" id="_x0000_s1034" style="position:absolute;margin-left:-13.35pt;margin-top:49.85pt;width:529.6pt;height:131.6pt;z-index:25179546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iXRp9jgIAAIUFAAAOAAAAZHJzL2Uyb0RvYy54bWysVN9P2zAQfp+0/8Hy+0jSUaAVKapATJMQ&#13;&#10;IGDi2XXsJpLj82y3SffX72ynaQdoD9NenLPv7rsf+e4ur/pWka2wrgFd0uIkp0RoDlWj1yX98XL7&#13;&#10;5YIS55mumAItSroTjl4tPn+67MxcTKAGVQlLEES7eWdKWntv5lnmeC1a5k7ACI1KCbZlHq92nVWW&#13;&#10;dYjeqmyS52dZB7YyFrhwDl9vkpIuIr6UgvsHKZ3wRJUUc/PxtPFchTNbXLL52jJTN3xIg/1DFi1r&#13;&#10;NAYdoW6YZ2Rjm3dQbcMtOJD+hEObgZQNF7EGrKbI31TzXDMjYi3YHGfGNrn/B8vvt8/m0WIbOuPm&#13;&#10;DsVQRS9tG76YH+ljs3Zjs0TvCcfHs/PJdDbBnnLUFWfnxVe8IE52cDfW+W8CWhKEklrY6OoJf0ns&#13;&#10;FNveOZ/s93YhpAPVVLeNUvFi16trZcmW4e+bFdNZXgwh/jBTOhhrCG4JMb2ISIAhzKG+KPmdEsFL&#13;&#10;6SchSVNhRZOYV6SeGKMyzoX2RVLVrBIpmWKa5/tyR49YfAQMyBKzGbEHgEDr99gp58E+uKbER+f8&#13;&#10;b4kl59EjRgbtR+e20WA/AlBY1RA52WP6R60Jou9XPfampBfBMrysoNo9WmIhTZIz/LbBn3vHnH9k&#13;&#10;FkcHCYHrwD/gIRV0JYVBoqQG++uj92CPjEYtJR2OYkndzw2zghL1XSPXZ8XpaZjdeDmdngfS2WPN&#13;&#10;6lijN+01IF0KXDyGRzHYe7UXpYX2FbfGMkRFFdMcY5eUe7u/XPu0InDvcLFcRjOcV8P8nX42PICH&#13;&#10;PgfevvSvzJqB4R6H4x72Y8vmbziebIOnhuXGg2ziABz6OvwBnPVIpWEvhWVyfI9Wh+25+A0AAP//&#13;&#10;AwBQSwMEFAAGAAgAAAAhADIYvf3jAAAAEAEAAA8AAABkcnMvZG93bnJldi54bWxMT01PwzAMvSPx&#13;&#10;HyIjcdvSZqLQru40gbggDbF13L0mtIUmKU3Wln9PdoKLLes9v498M+uOjWpwrTUI8TICpkxlZWtq&#13;&#10;hGP5vHgA5jwZSZ01CuFHOdgU11c5ZdJOZq/Gg69ZEDEuI4TG+z7j3FWN0uSWtlcmYB920OTDOdRc&#13;&#10;DjQFcd1xEUUJ19Sa4NBQrx4bVX0dzhpBvLzGNv4+7t62JS/pcz/txvca8fZmflqHsV0D82r2fx9w&#13;&#10;6RDyQxGCnezZSMc6hIVI7gMVIU3DvhCilbgDdkJYJSIFXuT8f5HiFwAA//8DAFBLAQItABQABgAI&#13;&#10;AAAAIQC2gziS/gAAAOEBAAATAAAAAAAAAAAAAAAAAAAAAABbQ29udGVudF9UeXBlc10ueG1sUEsB&#13;&#10;Ai0AFAAGAAgAAAAhADj9If/WAAAAlAEAAAsAAAAAAAAAAAAAAAAALwEAAF9yZWxzLy5yZWxzUEsB&#13;&#10;Ai0AFAAGAAgAAAAhAOJdGn2OAgAAhQUAAA4AAAAAAAAAAAAAAAAALgIAAGRycy9lMm9Eb2MueG1s&#13;&#10;UEsBAi0AFAAGAAgAAAAhADIYvf3jAAAAEAEAAA8AAAAAAAAAAAAAAAAA6AQAAGRycy9kb3ducmV2&#13;&#10;LnhtbFBLBQYAAAAABAAEAPMAAAD4BQAAAAA=&#13;&#10;" fillcolor="#915901" stroked="f" strokeweight="1pt">
                <v:stroke joinstyle="miter"/>
                <v:textbox>
                  <w:txbxContent>
                    <w:p w14:paraId="14EC84E0" w14:textId="77777777" w:rsidR="00FD2953" w:rsidRDefault="006B4BDA" w:rsidP="00C25812">
                      <w:pPr>
                        <w:rPr>
                          <w:rFonts w:ascii="Poppins" w:hAnsi="Poppins" w:cs="Poppins"/>
                          <w:b/>
                          <w:bCs/>
                          <w:color w:val="FFFFFF" w:themeColor="background1"/>
                          <w:lang w:val="en-US"/>
                        </w:rPr>
                      </w:pPr>
                      <w:r>
                        <w:rPr>
                          <w:noProof/>
                        </w:rPr>
                        <w:drawing>
                          <wp:inline distT="0" distB="0" distL="0" distR="0" wp14:anchorId="4270E4D1" wp14:editId="403B6DA7">
                            <wp:extent cx="323557" cy="323557"/>
                            <wp:effectExtent l="0" t="0" r="0" b="0"/>
                            <wp:docPr id="231198321" name="Graphic 1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1198321" name="Graphic 111">
                                      <a:extLst>
                                        <a:ext uri="{C183D7F6-B498-43B3-948B-1728B52AA6E4}">
                                          <adec:decorative xmlns:adec="http://schemas.microsoft.com/office/drawing/2017/decorative" val="1"/>
                                        </a:ext>
                                      </a:extLst>
                                    </pic:cNvPr>
                                    <pic:cNvPicPr/>
                                  </pic:nvPicPr>
                                  <pic:blipFill>
                                    <a:blip r:embed="rId71">
                                      <a:extLst>
                                        <a:ext uri="{96DAC541-7B7A-43D3-8B79-37D633B846F1}">
                                          <asvg:svgBlip xmlns:asvg="http://schemas.microsoft.com/office/drawing/2016/SVG/main" r:embed="rId72"/>
                                        </a:ext>
                                      </a:extLst>
                                    </a:blip>
                                    <a:stretch>
                                      <a:fillRect/>
                                    </a:stretch>
                                  </pic:blipFill>
                                  <pic:spPr>
                                    <a:xfrm>
                                      <a:off x="0" y="0"/>
                                      <a:ext cx="331167" cy="331167"/>
                                    </a:xfrm>
                                    <a:prstGeom prst="rect">
                                      <a:avLst/>
                                    </a:prstGeom>
                                  </pic:spPr>
                                </pic:pic>
                              </a:graphicData>
                            </a:graphic>
                          </wp:inline>
                        </w:drawing>
                      </w:r>
                    </w:p>
                    <w:p w14:paraId="377AD2FB" w14:textId="1829C162" w:rsidR="00C25812" w:rsidRPr="00E248C1" w:rsidRDefault="00C25812" w:rsidP="00C25812">
                      <w:pPr>
                        <w:rPr>
                          <w:b/>
                          <w:bCs/>
                          <w:color w:val="FFFFFF" w:themeColor="background1"/>
                          <w:sz w:val="26"/>
                          <w:szCs w:val="26"/>
                          <w:lang w:val="en-US"/>
                        </w:rPr>
                      </w:pPr>
                      <w:r w:rsidRPr="00034649">
                        <w:rPr>
                          <w:rFonts w:ascii="Poppins" w:hAnsi="Poppins" w:cs="Poppins"/>
                          <w:b/>
                          <w:bCs/>
                          <w:color w:val="FFFFFF" w:themeColor="background1"/>
                          <w:lang w:val="en-US"/>
                        </w:rPr>
                        <w:t>DID YOU KNOW?</w:t>
                      </w:r>
                    </w:p>
                    <w:p w14:paraId="085EC349" w14:textId="22D9DE40" w:rsidR="00C25812" w:rsidRPr="00C25812" w:rsidRDefault="00C25812" w:rsidP="00C25812">
                      <w:pPr>
                        <w:pStyle w:val="BodyWhite"/>
                        <w:rPr>
                          <w:lang w:val="en-US"/>
                        </w:rPr>
                      </w:pPr>
                      <w:r>
                        <w:t>Many experienced faculty describe their first semester as one of the steepest learning curves of their careers. Feeling uncertain is a natural part of becoming an educator.</w:t>
                      </w:r>
                    </w:p>
                  </w:txbxContent>
                </v:textbox>
                <w10:wrap type="square"/>
              </v:roundrect>
            </w:pict>
          </mc:Fallback>
        </mc:AlternateContent>
      </w:r>
      <w:r w:rsidR="003943B4" w:rsidRPr="00345AB3">
        <w:rPr>
          <w:rFonts w:ascii="Poppins" w:hAnsi="Poppins" w:cs="Poppins"/>
        </w:rPr>
        <w:br w:type="page"/>
      </w:r>
    </w:p>
    <w:p w14:paraId="3576288D" w14:textId="0D44EA64" w:rsidR="00904B08" w:rsidRPr="00345AB3" w:rsidRDefault="00893B70" w:rsidP="00100682">
      <w:pPr>
        <w:pStyle w:val="BodyText"/>
        <w:rPr>
          <w:rFonts w:cs="Poppins"/>
        </w:rPr>
      </w:pPr>
      <w:r w:rsidRPr="00345AB3">
        <w:rPr>
          <w:rFonts w:cs="Poppins"/>
        </w:rPr>
        <w:lastRenderedPageBreak/>
        <w:t>Upon hire, y</w:t>
      </w:r>
      <w:r w:rsidR="00904B08" w:rsidRPr="00345AB3">
        <w:rPr>
          <w:rFonts w:cs="Poppins"/>
        </w:rPr>
        <w:t xml:space="preserve">ou should receive </w:t>
      </w:r>
      <w:r w:rsidR="00F1609E" w:rsidRPr="00345AB3">
        <w:rPr>
          <w:rFonts w:cs="Poppins"/>
        </w:rPr>
        <w:t>details about your teaching assignment</w:t>
      </w:r>
      <w:r w:rsidR="00904B08" w:rsidRPr="00345AB3">
        <w:rPr>
          <w:rFonts w:cs="Poppins"/>
        </w:rPr>
        <w:t xml:space="preserve"> from your Chair</w:t>
      </w:r>
      <w:r w:rsidR="00E379A1" w:rsidRPr="00345AB3">
        <w:rPr>
          <w:rFonts w:cs="Poppins"/>
        </w:rPr>
        <w:t>, including:</w:t>
      </w:r>
    </w:p>
    <w:p w14:paraId="5E39F7BF" w14:textId="34BA7B8C" w:rsidR="003943B4" w:rsidRPr="00345AB3" w:rsidRDefault="003943B4" w:rsidP="00100682">
      <w:pPr>
        <w:pStyle w:val="BodyText"/>
        <w:rPr>
          <w:rFonts w:cs="Poppins"/>
        </w:rPr>
      </w:pPr>
      <w:r w:rsidRPr="00345AB3">
        <w:rPr>
          <w:rFonts w:cs="Poppins"/>
          <w:noProof/>
        </w:rPr>
        <w:drawing>
          <wp:inline distT="0" distB="0" distL="0" distR="0" wp14:anchorId="712287E4" wp14:editId="236BE244">
            <wp:extent cx="6330950" cy="1969654"/>
            <wp:effectExtent l="0" t="25400" r="0" b="24765"/>
            <wp:docPr id="1995719313" name="Diagram 114" descr="SmartArt summarizing Upon hire, you should receive details about your teaching assignment from your Chair, including: Course outlines; Required textbooks or learning resources; Access to Moodle course shells or existing course materials; Course schedule(s) and room location(s); Course(s) assigned to you."/>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73" r:lo="rId74" r:qs="rId75" r:cs="rId76"/>
              </a:graphicData>
            </a:graphic>
          </wp:inline>
        </w:drawing>
      </w:r>
    </w:p>
    <w:p w14:paraId="6FEFABA6" w14:textId="1E54FCD7" w:rsidR="00904B08" w:rsidRPr="00345AB3" w:rsidRDefault="00904B08" w:rsidP="00DB23EA">
      <w:pPr>
        <w:pStyle w:val="BodyText"/>
        <w:rPr>
          <w:rFonts w:cs="Poppins"/>
        </w:rPr>
      </w:pPr>
      <w:r w:rsidRPr="00345AB3">
        <w:rPr>
          <w:rFonts w:cs="Poppins"/>
        </w:rPr>
        <w:t>If you are teaching in a multi-section course, connect with other faculty teaching the same course to discuss:</w:t>
      </w:r>
    </w:p>
    <w:p w14:paraId="472AB35C" w14:textId="2DE5B8BF" w:rsidR="0087029F" w:rsidRPr="00345AB3" w:rsidRDefault="0087029F" w:rsidP="00DB23EA">
      <w:pPr>
        <w:pStyle w:val="BodyText"/>
        <w:rPr>
          <w:rFonts w:cs="Poppins"/>
        </w:rPr>
      </w:pPr>
      <w:r w:rsidRPr="00345AB3">
        <w:rPr>
          <w:rFonts w:cs="Poppins"/>
          <w:noProof/>
        </w:rPr>
        <w:drawing>
          <wp:inline distT="0" distB="0" distL="0" distR="0" wp14:anchorId="40285806" wp14:editId="71ADE5B5">
            <wp:extent cx="6330950" cy="1592494"/>
            <wp:effectExtent l="0" t="25400" r="0" b="20955"/>
            <wp:docPr id="155393239" name="Diagram 125" descr="SmartArt summarizing If you are teaching in a multi-section course, connect with other faculty teaching the same course to discuss: Assessment consistency; Pacing; Shared resources; Grading expectations; Common student challenge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78" r:lo="rId79" r:qs="rId80" r:cs="rId81"/>
              </a:graphicData>
            </a:graphic>
          </wp:inline>
        </w:drawing>
      </w:r>
    </w:p>
    <w:p w14:paraId="531B24B6" w14:textId="22EBB27A" w:rsidR="00904B08" w:rsidRPr="00345AB3" w:rsidRDefault="0032297D" w:rsidP="00DB23EA">
      <w:pPr>
        <w:pStyle w:val="BodyText"/>
        <w:rPr>
          <w:rFonts w:cs="Poppins"/>
        </w:rPr>
      </w:pPr>
      <w:r w:rsidRPr="00345AB3">
        <w:rPr>
          <w:rFonts w:cs="Poppins"/>
          <w:noProof/>
        </w:rPr>
        <mc:AlternateContent>
          <mc:Choice Requires="wps">
            <w:drawing>
              <wp:anchor distT="0" distB="0" distL="114300" distR="114300" simplePos="0" relativeHeight="251751435" behindDoc="1" locked="0" layoutInCell="1" allowOverlap="1" wp14:anchorId="0612DAE9" wp14:editId="2F2BA4AA">
                <wp:simplePos x="0" y="0"/>
                <wp:positionH relativeFrom="column">
                  <wp:posOffset>-877570</wp:posOffset>
                </wp:positionH>
                <wp:positionV relativeFrom="paragraph">
                  <wp:posOffset>288431</wp:posOffset>
                </wp:positionV>
                <wp:extent cx="1851377" cy="404495"/>
                <wp:effectExtent l="0" t="0" r="3175" b="1905"/>
                <wp:wrapNone/>
                <wp:docPr id="826059347" name="Rounded Rectangle 24"/>
                <wp:cNvGraphicFramePr/>
                <a:graphic xmlns:a="http://schemas.openxmlformats.org/drawingml/2006/main">
                  <a:graphicData uri="http://schemas.microsoft.com/office/word/2010/wordprocessingShape">
                    <wps:wsp>
                      <wps:cNvSpPr/>
                      <wps:spPr>
                        <a:xfrm>
                          <a:off x="0" y="0"/>
                          <a:ext cx="1851377" cy="404495"/>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5DD44D87" id="Rounded Rectangle 24" o:spid="_x0000_s1026" style="position:absolute;margin-left:-69.1pt;margin-top:22.7pt;width:145.8pt;height:31.85pt;z-index:-25156504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DW8LBgwIAAGQFAAAOAAAAZHJzL2Uyb0RvYy54bWysVEtv2zAMvg/YfxB0X21nydoGdYqsRYYB&#13;&#10;RVu0HXpWZCk2IIsapbz260fJjtO1xQ7DLrIokh8f/siLy11r2Eahb8CWvDjJOVNWQtXYVcl/PC0+&#13;&#10;nXHmg7CVMGBVyffK88vZxw8XWzdVI6jBVAoZgVg/3bqS1yG4aZZ5WatW+BNwypJSA7YikIirrEKx&#13;&#10;JfTWZKM8/5JtASuHIJX39HrdKfks4WutZLjT2qvATMkpt5BOTOcyntnsQkxXKFzdyD4N8Q9ZtKKx&#13;&#10;FHSAuhZBsDU2b6DaRiJ40OFEQpuB1o1UqQaqpshfVfNYC6dSLdQc74Y2+f8HK283j+4eqQ1b56ee&#13;&#10;rrGKncY2fik/tkvN2g/NUrvAJD0WZ5Pi8+kpZ5J043w8Pp/EbmZHb4c+fFPQsngpOcLaVg/0R1Kj&#13;&#10;xObGh87+YBcjejBNtWiMSQKullcG2UbQ31ssFvnX6z7EH2bGRmML0a1DjC/ZsaB0C3ujop2xD0qz&#13;&#10;pqISRimTxDU1xBFSKhuKTlWLSnXhi0meJ7pQgYNHKjcBRmRN8QfsHiDy+C12l2VvH11VourgnP8t&#13;&#10;sc558EiRwYbBuW0s4HsAhqrqI3f2hyZ1rYldWkK1v0eG0A2Kd3LR0M+7ET7cC6TJoBmiaQ93dGgD&#13;&#10;25JDf+OsBvz13nu0J8KSlrMtTVrJ/c+1QMWZ+W6JyufFeBxHMwnjyemIBHypWb7U2HV7BUSHgvaK&#13;&#10;k+ka7YM5XDVC+0xLYR6jkkpYSbFLLgMehKvQbQBaK1LN58mMxtGJcGMfnYzgsauRl0+7Z4GuZ3Ag&#13;&#10;7t/CYSrF9BWHO9voaWG+DqCbRPBjX/t+0ygn4vRrJ+6Kl3KyOi7H2W8AAAD//wMAUEsDBBQABgAI&#13;&#10;AAAAIQDohMUA5AAAABABAAAPAAAAZHJzL2Rvd25yZXYueG1sTE/LTsMwELwj8Q/WInFrnUdTmjRO&#13;&#10;hUDcEFIDEnBz4m2SNraj2G0DX8/2VC6rWe3sPPLNpHt2wtF11ggI5wEwNLVVnWkEfLy/zFbAnJdG&#13;&#10;yd4aFPCDDjbF7U0uM2XPZoun0jeMRIzLpIDW+yHj3NUtaunmdkBDt50dtfS0jg1XozyTuO55FARL&#13;&#10;rmVnyKGVAz61WB/KoxaQlvvv3+bhVaVvnzKKql3SxV+JEPd30/OaxuMamMfJXz/g0oHyQ0HBKns0&#13;&#10;yrFewCyMVxFxBSySBbALI4kJVASCNARe5Px/keIPAAD//wMAUEsBAi0AFAAGAAgAAAAhALaDOJL+&#13;&#10;AAAA4QEAABMAAAAAAAAAAAAAAAAAAAAAAFtDb250ZW50X1R5cGVzXS54bWxQSwECLQAUAAYACAAA&#13;&#10;ACEAOP0h/9YAAACUAQAACwAAAAAAAAAAAAAAAAAvAQAAX3JlbHMvLnJlbHNQSwECLQAUAAYACAAA&#13;&#10;ACEAA1vCwYMCAABkBQAADgAAAAAAAAAAAAAAAAAuAgAAZHJzL2Uyb0RvYy54bWxQSwECLQAUAAYA&#13;&#10;CAAAACEA6ITFAOQAAAAQAQAADwAAAAAAAAAAAAAAAADdBAAAZHJzL2Rvd25yZXYueG1sUEsFBgAA&#13;&#10;AAAEAAQA8wAAAO4FAAAAAA==&#13;&#10;" fillcolor="#fff0bd" stroked="f" strokeweight="1pt">
                <v:stroke joinstyle="miter"/>
              </v:roundrect>
            </w:pict>
          </mc:Fallback>
        </mc:AlternateContent>
      </w:r>
      <w:r w:rsidR="00904B08" w:rsidRPr="00345AB3">
        <w:rPr>
          <w:rFonts w:cs="Poppins"/>
        </w:rPr>
        <w:t>Collaboration early in the semester often reduces confusion later.</w:t>
      </w:r>
    </w:p>
    <w:p w14:paraId="467BA5A0" w14:textId="367A416F" w:rsidR="00E53D39" w:rsidRPr="00345AB3" w:rsidRDefault="00E53D39" w:rsidP="00001ECE">
      <w:pPr>
        <w:pStyle w:val="Heading3"/>
        <w:rPr>
          <w:rFonts w:ascii="Poppins" w:hAnsi="Poppins" w:cs="Poppins"/>
        </w:rPr>
      </w:pPr>
      <w:r w:rsidRPr="00345AB3">
        <w:rPr>
          <w:rFonts w:ascii="Poppins" w:hAnsi="Poppins" w:cs="Poppins"/>
        </w:rPr>
        <w:t xml:space="preserve">In </w:t>
      </w:r>
      <w:r w:rsidR="00E328CD" w:rsidRPr="00345AB3">
        <w:rPr>
          <w:rFonts w:ascii="Poppins" w:hAnsi="Poppins" w:cs="Poppins"/>
        </w:rPr>
        <w:t>p</w:t>
      </w:r>
      <w:r w:rsidRPr="00345AB3">
        <w:rPr>
          <w:rFonts w:ascii="Poppins" w:hAnsi="Poppins" w:cs="Poppins"/>
        </w:rPr>
        <w:t>ractice</w:t>
      </w:r>
    </w:p>
    <w:p w14:paraId="108DD3BA" w14:textId="036554AA" w:rsidR="00E53D39" w:rsidRPr="00345AB3" w:rsidRDefault="0032297D" w:rsidP="00EB7942">
      <w:pPr>
        <w:pStyle w:val="BodyText"/>
        <w:rPr>
          <w:rFonts w:cs="Poppins"/>
        </w:rPr>
      </w:pPr>
      <w:r w:rsidRPr="00345AB3">
        <w:rPr>
          <w:rFonts w:cs="Poppins"/>
          <w:noProof/>
        </w:rPr>
        <mc:AlternateContent>
          <mc:Choice Requires="wps">
            <w:drawing>
              <wp:anchor distT="0" distB="0" distL="114300" distR="114300" simplePos="0" relativeHeight="251753483" behindDoc="1" locked="0" layoutInCell="1" allowOverlap="1" wp14:anchorId="32A5BF15" wp14:editId="54348242">
                <wp:simplePos x="0" y="0"/>
                <wp:positionH relativeFrom="column">
                  <wp:posOffset>-731379</wp:posOffset>
                </wp:positionH>
                <wp:positionV relativeFrom="paragraph">
                  <wp:posOffset>708025</wp:posOffset>
                </wp:positionV>
                <wp:extent cx="2223911" cy="405114"/>
                <wp:effectExtent l="0" t="0" r="0" b="1905"/>
                <wp:wrapNone/>
                <wp:docPr id="1176598787" name="Rounded Rectangle 24"/>
                <wp:cNvGraphicFramePr/>
                <a:graphic xmlns:a="http://schemas.openxmlformats.org/drawingml/2006/main">
                  <a:graphicData uri="http://schemas.microsoft.com/office/word/2010/wordprocessingShape">
                    <wps:wsp>
                      <wps:cNvSpPr/>
                      <wps:spPr>
                        <a:xfrm>
                          <a:off x="0" y="0"/>
                          <a:ext cx="2223911"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5F0795C2" id="Rounded Rectangle 24" o:spid="_x0000_s1026" style="position:absolute;margin-left:-57.6pt;margin-top:55.75pt;width:175.1pt;height:31.9pt;z-index:-25156299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5VWgQIAAGQFAAAOAAAAZHJzL2Uyb0RvYy54bWysVMFu2zAMvQ/YPwi6r7azdFuDOkXWIsOA&#10;oi3aDj0rshQbkEWNUuJkXz9KdpyuLXYYdpElkXwknx91frFrDdsq9A3YkhcnOWfKSqgauy75j8fl&#10;hy+c+SBsJQxYVfK98vxi/v7deedmagI1mEohIxDrZ50reR2Cm2WZl7VqhT8BpywZNWArAh1xnVUo&#10;OkJvTTbJ809ZB1g5BKm8p9ur3sjnCV9rJcOt1l4FZkpOtYW0YlpXcc3m52K2RuHqRg5liH+oohWN&#10;paQj1JUIgm2weQXVNhLBgw4nEtoMtG6kSj1QN0X+opuHWjiVeiFyvBtp8v8PVt5sH9wdEg2d8zNP&#10;29jFTmMbv1Qf2yWy9iNZaheYpMvJZPLxrCg4k2Sb5qdFMY1sZsdohz58U9CyuCk5wsZW9/RHElFi&#10;e+1D73/wixk9mKZaNsakA65XlwbZVtDfWy6X+derIcUfbsZGZwsxrEeMN9mxobQLe6Oin7H3SrOm&#10;ii2kSpLW1JhHSKlsKHpTLSrVpy9O8zzJhRocI1K7CTAia8o/Yg8AUcevsfsqB/8YqpJUx+D8b4X1&#10;wWNEygw2jMFtYwHfAjDU1ZC59z+Q1FMTWVpBtb9DhtAPindy2dDPuxY+3AmkyaAZomkPt7RoA13J&#10;YdhxVgP+eus++pNgycpZR5NWcv9zI1BxZr5bkvJZMZ3G0UyH6ennCR3wuWX13GI37SWQHEh4VF3a&#10;Rv9gDluN0D7Ro7CIWckkrKTcJZcBD4fL0L8A9KxItVgkNxpHJ8K1fXAygkdWoy4fd08C3aDgQNq/&#10;gcNUitkLDfe+MdLCYhNAN0ngR14HvmmUk3CGZye+Fc/Pyev4OM5/AwAA//8DAFBLAwQUAAYACAAA&#10;ACEAtApVKuAAAAAMAQAADwAAAGRycy9kb3ducmV2LnhtbEyPQU/DMAyF70j8h8hI3La0qcpYaToh&#10;JG4IiYIE3NLGawuNUzXZVvj1mBPcbL+n5++Vu8WN4ohzGDxpSNcJCKTW24E6DS/P96trECEasmb0&#10;hBq+MMCuOj8rTWH9iZ7wWMdOcAiFwmjoY5wKKUPbozNh7Sck1vZ+dibyOnfSzubE4W6UKkmupDMD&#10;8YfeTHjXY/tZH5yGbf3x/t1tHuz28dUo1ezzIXvLtb68WG5vQERc4p8ZfvEZHSpmavyBbBCjhlWa&#10;5oq9rPAEgi0qy7lew5dNnoGsSvm/RPUDAAD//wMAUEsBAi0AFAAGAAgAAAAhALaDOJL+AAAA4QEA&#10;ABMAAAAAAAAAAAAAAAAAAAAAAFtDb250ZW50X1R5cGVzXS54bWxQSwECLQAUAAYACAAAACEAOP0h&#10;/9YAAACUAQAACwAAAAAAAAAAAAAAAAAvAQAAX3JlbHMvLnJlbHNQSwECLQAUAAYACAAAACEA/+uV&#10;VoECAABkBQAADgAAAAAAAAAAAAAAAAAuAgAAZHJzL2Uyb0RvYy54bWxQSwECLQAUAAYACAAAACEA&#10;tApVKuAAAAAMAQAADwAAAAAAAAAAAAAAAADbBAAAZHJzL2Rvd25yZXYueG1sUEsFBgAAAAAEAAQA&#10;8wAAAOgFAAAAAA==&#10;" fillcolor="#fff0bd" stroked="f" strokeweight="1pt">
                <v:stroke joinstyle="miter"/>
              </v:roundrect>
            </w:pict>
          </mc:Fallback>
        </mc:AlternateContent>
      </w:r>
      <w:r w:rsidR="00E53D39" w:rsidRPr="00345AB3">
        <w:rPr>
          <w:rFonts w:cs="Poppins"/>
        </w:rPr>
        <w:t>Connect with other faculty teaching the same course whenever possible. Conversations about assessments, pacing, common student challenges, and learning activities can save considerable time and help ensure consistency across sections.</w:t>
      </w:r>
    </w:p>
    <w:p w14:paraId="2C004FED" w14:textId="1BB4D53D" w:rsidR="00E53D39" w:rsidRPr="00345AB3" w:rsidRDefault="00E53D39" w:rsidP="00001ECE">
      <w:pPr>
        <w:pStyle w:val="Heading3"/>
        <w:rPr>
          <w:rFonts w:ascii="Poppins" w:hAnsi="Poppins" w:cs="Poppins"/>
        </w:rPr>
      </w:pPr>
      <w:r w:rsidRPr="00345AB3">
        <w:rPr>
          <w:rFonts w:ascii="Poppins" w:hAnsi="Poppins" w:cs="Poppins"/>
        </w:rPr>
        <w:t xml:space="preserve">Where to </w:t>
      </w:r>
      <w:r w:rsidR="00EB7942" w:rsidRPr="00345AB3">
        <w:rPr>
          <w:rFonts w:ascii="Poppins" w:hAnsi="Poppins" w:cs="Poppins"/>
        </w:rPr>
        <w:t>g</w:t>
      </w:r>
      <w:r w:rsidRPr="00345AB3">
        <w:rPr>
          <w:rFonts w:ascii="Poppins" w:hAnsi="Poppins" w:cs="Poppins"/>
        </w:rPr>
        <w:t xml:space="preserve">et </w:t>
      </w:r>
      <w:r w:rsidR="00EB7942" w:rsidRPr="00345AB3">
        <w:rPr>
          <w:rFonts w:ascii="Poppins" w:hAnsi="Poppins" w:cs="Poppins"/>
        </w:rPr>
        <w:t>h</w:t>
      </w:r>
      <w:r w:rsidRPr="00345AB3">
        <w:rPr>
          <w:rFonts w:ascii="Poppins" w:hAnsi="Poppins" w:cs="Poppins"/>
        </w:rPr>
        <w:t>elp</w:t>
      </w:r>
    </w:p>
    <w:p w14:paraId="38EA14CC" w14:textId="60ED3D98" w:rsidR="00EB7942" w:rsidRPr="00345AB3" w:rsidRDefault="00E53D39" w:rsidP="00602D6F">
      <w:pPr>
        <w:pStyle w:val="BodyText"/>
        <w:rPr>
          <w:rFonts w:cs="Poppins"/>
        </w:rPr>
      </w:pPr>
      <w:r w:rsidRPr="00345AB3">
        <w:rPr>
          <w:rFonts w:cs="Poppins"/>
        </w:rPr>
        <w:t>Your Chair, Program Coordinator, and administrative support staff should be your first point of contact for program-specific questions.</w:t>
      </w:r>
    </w:p>
    <w:p w14:paraId="30E449E3" w14:textId="6962EB3C" w:rsidR="0032297D" w:rsidRPr="00345AB3" w:rsidRDefault="0032297D">
      <w:pPr>
        <w:rPr>
          <w:rFonts w:ascii="Poppins" w:eastAsiaTheme="majorEastAsia" w:hAnsi="Poppins" w:cs="Poppins"/>
          <w:b/>
          <w:color w:val="000000" w:themeColor="text1"/>
          <w:szCs w:val="26"/>
        </w:rPr>
      </w:pPr>
      <w:r w:rsidRPr="00345AB3">
        <w:rPr>
          <w:rFonts w:ascii="Poppins" w:hAnsi="Poppins" w:cs="Poppins"/>
        </w:rPr>
        <w:br w:type="page"/>
      </w:r>
    </w:p>
    <w:bookmarkStart w:id="17" w:name="_Toc239181289"/>
    <w:p w14:paraId="281C26E6" w14:textId="44319090" w:rsidR="00577467" w:rsidRPr="00345AB3" w:rsidRDefault="0032297D" w:rsidP="005556A3">
      <w:pPr>
        <w:pStyle w:val="Heading2"/>
        <w:rPr>
          <w:rFonts w:cs="Poppins"/>
        </w:rPr>
      </w:pPr>
      <w:r w:rsidRPr="00345AB3">
        <w:rPr>
          <w:rFonts w:cs="Poppins"/>
          <w:noProof/>
        </w:rPr>
        <w:lastRenderedPageBreak/>
        <mc:AlternateContent>
          <mc:Choice Requires="wps">
            <w:drawing>
              <wp:anchor distT="0" distB="0" distL="114300" distR="114300" simplePos="0" relativeHeight="251755531" behindDoc="1" locked="0" layoutInCell="1" allowOverlap="1" wp14:anchorId="0B592415" wp14:editId="41AB59EF">
                <wp:simplePos x="0" y="0"/>
                <wp:positionH relativeFrom="column">
                  <wp:posOffset>-932584</wp:posOffset>
                </wp:positionH>
                <wp:positionV relativeFrom="paragraph">
                  <wp:posOffset>-90689</wp:posOffset>
                </wp:positionV>
                <wp:extent cx="3715473" cy="405114"/>
                <wp:effectExtent l="0" t="0" r="5715" b="1905"/>
                <wp:wrapNone/>
                <wp:docPr id="1585941691" name="Rounded Rectangle 24"/>
                <wp:cNvGraphicFramePr/>
                <a:graphic xmlns:a="http://schemas.openxmlformats.org/drawingml/2006/main">
                  <a:graphicData uri="http://schemas.microsoft.com/office/word/2010/wordprocessingShape">
                    <wps:wsp>
                      <wps:cNvSpPr/>
                      <wps:spPr>
                        <a:xfrm>
                          <a:off x="0" y="0"/>
                          <a:ext cx="3715473"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41DED7BF" id="Rounded Rectangle 24" o:spid="_x0000_s1026" style="position:absolute;margin-left:-73.45pt;margin-top:-7.15pt;width:292.55pt;height:31.9pt;z-index:-25156094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P+wpggIAAGQFAAAOAAAAZHJzL2Uyb0RvYy54bWysVEtv2zAMvg/YfxB0X22nydoFdYqsRYYB&#10;RVu0HXpWZCk2IIsapbz260fJjtO1xQ7DLrIokh8f/siLy11r2Eahb8CWvDjJOVNWQtXYVcl/PC0+&#10;nXPmg7CVMGBVyffK88vZxw8XWzdVI6jBVAoZgVg/3bqS1yG4aZZ5WatW+BNwypJSA7YikIirrEKx&#10;JfTWZKM8/5xtASuHIJX39HrdKfks4WutZLjT2qvATMkpt5BOTOcyntnsQkxXKFzdyD4N8Q9ZtKKx&#10;FHSAuhZBsDU2b6DaRiJ40OFEQpuB1o1UqQaqpshfVfNYC6dSLdQc74Y2+f8HK283j+4eqQ1b56ee&#10;rrGKncY2fik/tkvN2g/NUrvAJD2enhWT8dkpZ5J043xSFOPYzezo7dCHbwpaFi8lR1jb6oH+SGqU&#10;2Nz40Nkf7GJED6apFo0xScDV8sog2wj6e4vFIv963Yf4w8zYaGwhunWI8SU7FpRuYW9UtDP2QWnW&#10;VFTCKGWSuKaGOEJKZUPRqWpRqS58McnzRBcqcPBI5SbAiKwp/oDdA0Qev8Xusuzto6tKVB2c878l&#10;1jkPHiky2DA4t40FfA/AUFV95M7+0KSuNbFLS6j298gQukHxTi4a+nk3wod7gTQZNEM07eGODm1g&#10;W3Lob5zVgL/ee4/2RFjScralSSu5/7kWqDgz3y1R+UsxHsfRTMJ4cjYiAV9qli81dt1eAdGhoL3i&#10;ZLpG+2AOV43QPtNSmMeopBJWUuySy4AH4Sp0G4DWilTzeTKjcXQi3NhHJyN47Grk5dPuWaDrGRyI&#10;+7dwmEoxfcXhzjZ6WpivA+gmEfzY177fNMqJOP3aibvipZysjstx9hsAAP//AwBQSwMEFAAGAAgA&#10;AAAhACycnqrgAAAACwEAAA8AAABkcnMvZG93bnJldi54bWxMj8FOg0AQhu8mvsNmTLy1S6HUgiyN&#10;MfFmTEQT9TawW0DZWcJuW/TpHb3o7Z/Ml3++KXazHcTRTL53pGC1jEAYapzuqVXw/HS32ILwAUnj&#10;4Mgo+DQeduX5WYG5did6NMcqtIJLyOeooAthzKX0TWcs+qUbDfFu7yaLgceplXrCE5fbQcZRtJEW&#10;e+ILHY7mtjPNR3WwCrLq/e2rvbrX2cMLxnG9T/vkNVXq8mK+uQYRzBz+YPjRZ3Uo2al2B9JeDAoW&#10;q/UmY/Y3JSAYWSfbGETNIUtBloX8/0P5DQAA//8DAFBLAQItABQABgAIAAAAIQC2gziS/gAAAOEB&#10;AAATAAAAAAAAAAAAAAAAAAAAAABbQ29udGVudF9UeXBlc10ueG1sUEsBAi0AFAAGAAgAAAAhADj9&#10;If/WAAAAlAEAAAsAAAAAAAAAAAAAAAAALwEAAF9yZWxzLy5yZWxzUEsBAi0AFAAGAAgAAAAhAJc/&#10;7CmCAgAAZAUAAA4AAAAAAAAAAAAAAAAALgIAAGRycy9lMm9Eb2MueG1sUEsBAi0AFAAGAAgAAAAh&#10;ACycnqrgAAAACwEAAA8AAAAAAAAAAAAAAAAA3AQAAGRycy9kb3ducmV2LnhtbFBLBQYAAAAABAAE&#10;APMAAADpBQAAAAA=&#10;" fillcolor="#fff0bd" stroked="f" strokeweight="1pt">
                <v:stroke joinstyle="miter"/>
              </v:roundrect>
            </w:pict>
          </mc:Fallback>
        </mc:AlternateContent>
      </w:r>
      <w:r w:rsidR="00577467" w:rsidRPr="00345AB3">
        <w:rPr>
          <w:rFonts w:cs="Poppins"/>
        </w:rPr>
        <w:t xml:space="preserve">Access </w:t>
      </w:r>
      <w:r w:rsidR="00EB7942" w:rsidRPr="00345AB3">
        <w:rPr>
          <w:rFonts w:cs="Poppins"/>
        </w:rPr>
        <w:t>y</w:t>
      </w:r>
      <w:r w:rsidR="00577467" w:rsidRPr="00345AB3">
        <w:rPr>
          <w:rFonts w:cs="Poppins"/>
        </w:rPr>
        <w:t xml:space="preserve">our </w:t>
      </w:r>
      <w:r w:rsidR="00EB7942" w:rsidRPr="00345AB3">
        <w:rPr>
          <w:rFonts w:cs="Poppins"/>
        </w:rPr>
        <w:t>i</w:t>
      </w:r>
      <w:r w:rsidR="00577467" w:rsidRPr="00345AB3">
        <w:rPr>
          <w:rFonts w:cs="Poppins"/>
        </w:rPr>
        <w:t xml:space="preserve">nstitutional </w:t>
      </w:r>
      <w:r w:rsidR="00EB7942" w:rsidRPr="00345AB3">
        <w:rPr>
          <w:rFonts w:cs="Poppins"/>
        </w:rPr>
        <w:t>a</w:t>
      </w:r>
      <w:r w:rsidR="00577467" w:rsidRPr="00345AB3">
        <w:rPr>
          <w:rFonts w:cs="Poppins"/>
        </w:rPr>
        <w:t>ccounts</w:t>
      </w:r>
      <w:bookmarkEnd w:id="17"/>
    </w:p>
    <w:p w14:paraId="7CB78B13" w14:textId="33176700" w:rsidR="00363A4B" w:rsidRPr="00345AB3" w:rsidRDefault="00373203" w:rsidP="00EB7942">
      <w:pPr>
        <w:pStyle w:val="BodyBold"/>
        <w:rPr>
          <w:rFonts w:cs="Poppins"/>
        </w:rPr>
      </w:pPr>
      <w:r w:rsidRPr="00345AB3">
        <w:rPr>
          <w:rFonts w:cs="Poppins"/>
        </w:rPr>
        <w:t>Several institutional systems support teaching, communication, grading, payroll, and student information.</w:t>
      </w:r>
    </w:p>
    <w:p w14:paraId="74E422AB" w14:textId="19C3BB50" w:rsidR="003A1291" w:rsidRPr="00345AB3" w:rsidRDefault="00577467" w:rsidP="00EB7942">
      <w:pPr>
        <w:pStyle w:val="BodyText"/>
        <w:rPr>
          <w:rFonts w:cs="Poppins"/>
        </w:rPr>
      </w:pPr>
      <w:r w:rsidRPr="00345AB3">
        <w:rPr>
          <w:rFonts w:cs="Poppins"/>
        </w:rPr>
        <w:t xml:space="preserve">As a Cambrian faculty member, you will </w:t>
      </w:r>
      <w:r w:rsidR="00373203" w:rsidRPr="00345AB3">
        <w:rPr>
          <w:rFonts w:cs="Poppins"/>
        </w:rPr>
        <w:t>regularly use the following platforms:</w:t>
      </w:r>
    </w:p>
    <w:p w14:paraId="25E636B8" w14:textId="0C12A708" w:rsidR="00651F22" w:rsidRPr="00345AB3" w:rsidRDefault="0032297D" w:rsidP="00EB7942">
      <w:pPr>
        <w:pStyle w:val="BodyText"/>
        <w:rPr>
          <w:rFonts w:cs="Poppins"/>
        </w:rPr>
      </w:pPr>
      <w:r w:rsidRPr="00345AB3">
        <w:rPr>
          <w:rFonts w:cs="Poppins"/>
          <w:noProof/>
        </w:rPr>
        <mc:AlternateContent>
          <mc:Choice Requires="wps">
            <w:drawing>
              <wp:anchor distT="0" distB="0" distL="114300" distR="114300" simplePos="0" relativeHeight="251757579" behindDoc="1" locked="0" layoutInCell="1" allowOverlap="1" wp14:anchorId="599D5CE1" wp14:editId="302A976F">
                <wp:simplePos x="0" y="0"/>
                <wp:positionH relativeFrom="column">
                  <wp:posOffset>-805180</wp:posOffset>
                </wp:positionH>
                <wp:positionV relativeFrom="paragraph">
                  <wp:posOffset>3427209</wp:posOffset>
                </wp:positionV>
                <wp:extent cx="1794076" cy="405114"/>
                <wp:effectExtent l="0" t="0" r="0" b="1905"/>
                <wp:wrapNone/>
                <wp:docPr id="45609930" name="Rounded Rectangle 24"/>
                <wp:cNvGraphicFramePr/>
                <a:graphic xmlns:a="http://schemas.openxmlformats.org/drawingml/2006/main">
                  <a:graphicData uri="http://schemas.microsoft.com/office/word/2010/wordprocessingShape">
                    <wps:wsp>
                      <wps:cNvSpPr/>
                      <wps:spPr>
                        <a:xfrm>
                          <a:off x="0" y="0"/>
                          <a:ext cx="1794076"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5BDCAE6C" id="Rounded Rectangle 24" o:spid="_x0000_s1026" style="position:absolute;margin-left:-63.4pt;margin-top:269.85pt;width:141.25pt;height:31.9pt;z-index:-25155890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hTqXggIAAGQFAAAOAAAAZHJzL2Uyb0RvYy54bWysVE1v2zAMvQ/YfxB0X20HabsGdYqsRYYB&#10;RVe0HXpWZCk2IIsapcTJfv0o2XG6tthh2EUWRfLxw4+8vNq1hm0V+gZsyYuTnDNlJVSNXZf8x9Py&#10;02fOfBC2EgasKvleeX41//jhsnMzNYEaTKWQEYj1s86VvA7BzbLMy1q1wp+AU5aUGrAVgURcZxWK&#10;jtBbk03y/CzrACuHIJX39HrTK/k84WutZPiutVeBmZJTbiGdmM5VPLP5pZitUbi6kUMa4h+yaEVj&#10;KegIdSOCYBts3kC1jUTwoMOJhDYDrRupUg1UTZG/quaxFk6lWqg53o1t8v8PVt5tH909Uhs652ee&#10;rrGKncY2fik/tkvN2o/NUrvAJD0W5xfT/PyMM0m6aX5aFNPYzezo7dCHrwpaFi8lR9jY6oH+SGqU&#10;2N760Nsf7GJED6aplo0xScD16tog2wr6e8vlMv9yM4T4w8zYaGwhuvWI8SU7FpRuYW9UtDP2QWnW&#10;VFTCJGWSuKbGOEJKZUPRq2pRqT58cZrniS5U4OiRyk2AEVlT/BF7AIg8fovdZznYR1eVqDo6539L&#10;rHcePVJksGF0bhsL+B6AoaqGyL39oUl9a2KXVlDt75Eh9IPinVw29PNuhQ/3AmkyaIZo2sN3OrSB&#10;ruQw3DirAX+99x7tibCk5ayjSSu5/7kRqDgz3yxR+aKYTuNoJmF6ej4hAV9qVi81dtNeA9GhoL3i&#10;ZLpG+2AOV43QPtNSWMSopBJWUuySy4AH4Tr0G4DWilSLRTKjcXQi3NpHJyN47Grk5dPuWaAbGByI&#10;+3dwmEoxe8Xh3jZ6WlhsAugmEfzY16HfNMqJOMPaibvipZysjstx/hsAAP//AwBQSwMEFAAGAAgA&#10;AAAhAOnt8MviAAAADAEAAA8AAABkcnMvZG93bnJldi54bWxMj8FOwzAQRO9I/IO1SL21ThM5JSGb&#10;qqrUG0IiIAG3TewmgdiOYrcNfD3uCW472tHMm2I764Gd1eR6axDWqwiYMo2VvWkRXl8Oy3tgzpOR&#10;NFijEL6Vg215e1NQLu3FPKtz5VsWQozLCaHzfsw5d02nNLmVHZUJv6OdNPkgp5bLiS4hXA88jqKU&#10;a+pNaOhoVPtONV/VSSNk1efHT7t5lNnTG8VxfRR98i4QF3fz7gGYV7P/M8MVP6BDGZhqezLSsQFh&#10;uY7TwO4RRJJtgF0tQoSjRkijRAAvC/5/RPkLAAD//wMAUEsBAi0AFAAGAAgAAAAhALaDOJL+AAAA&#10;4QEAABMAAAAAAAAAAAAAAAAAAAAAAFtDb250ZW50X1R5cGVzXS54bWxQSwECLQAUAAYACAAAACEA&#10;OP0h/9YAAACUAQAACwAAAAAAAAAAAAAAAAAvAQAAX3JlbHMvLnJlbHNQSwECLQAUAAYACAAAACEA&#10;O4U6l4ICAABkBQAADgAAAAAAAAAAAAAAAAAuAgAAZHJzL2Uyb0RvYy54bWxQSwECLQAUAAYACAAA&#10;ACEA6e3wy+IAAAAMAQAADwAAAAAAAAAAAAAAAADcBAAAZHJzL2Rvd25yZXYueG1sUEsFBgAAAAAE&#10;AAQA8wAAAOsFAAAAAA==&#10;" fillcolor="#fff0bd" stroked="f" strokeweight="1pt">
                <v:stroke joinstyle="miter"/>
              </v:roundrect>
            </w:pict>
          </mc:Fallback>
        </mc:AlternateContent>
      </w:r>
      <w:r w:rsidR="00651F22" w:rsidRPr="00345AB3">
        <w:rPr>
          <w:rFonts w:cs="Poppins"/>
          <w:noProof/>
        </w:rPr>
        <w:drawing>
          <wp:inline distT="0" distB="0" distL="0" distR="0" wp14:anchorId="6F4F5C34" wp14:editId="5FD29D34">
            <wp:extent cx="6494780" cy="3200400"/>
            <wp:effectExtent l="0" t="0" r="0" b="0"/>
            <wp:docPr id="1165894998" name="Diagram 112" descr="SmartArt summarizing As a Cambrian faculty member, you will regularly use the following platforms: myCambrian; Central online portal for faculty, staff, and students; Moodle; Learning Management System (LMS), where students access course materials, submit assignments, and receive feedback.; eGrades; The official grade reporting system used for final grade submission; Microsoft 365; Official email, Teams, OneDrive, and other productivity tools; Employee Self-Service (ESS); and 1 additional related item."/>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83" r:lo="rId84" r:qs="rId85" r:cs="rId86"/>
              </a:graphicData>
            </a:graphic>
          </wp:inline>
        </w:drawing>
      </w:r>
    </w:p>
    <w:p w14:paraId="3789A96E" w14:textId="546A462A" w:rsidR="007D4A2A" w:rsidRPr="00345AB3" w:rsidRDefault="007D4A2A" w:rsidP="008775C6">
      <w:pPr>
        <w:pStyle w:val="Heading3"/>
        <w:spacing w:before="480"/>
        <w:rPr>
          <w:rFonts w:ascii="Poppins" w:hAnsi="Poppins" w:cs="Poppins"/>
        </w:rPr>
      </w:pPr>
      <w:r w:rsidRPr="00345AB3">
        <w:rPr>
          <w:rFonts w:ascii="Poppins" w:hAnsi="Poppins" w:cs="Poppins"/>
        </w:rPr>
        <w:t xml:space="preserve">In </w:t>
      </w:r>
      <w:r w:rsidR="00EB7942" w:rsidRPr="00345AB3">
        <w:rPr>
          <w:rFonts w:ascii="Poppins" w:hAnsi="Poppins" w:cs="Poppins"/>
        </w:rPr>
        <w:t>p</w:t>
      </w:r>
      <w:r w:rsidRPr="00345AB3">
        <w:rPr>
          <w:rFonts w:ascii="Poppins" w:hAnsi="Poppins" w:cs="Poppins"/>
        </w:rPr>
        <w:t>ractice</w:t>
      </w:r>
    </w:p>
    <w:p w14:paraId="6EC846BB" w14:textId="40EFFDDA" w:rsidR="002A3824" w:rsidRPr="00345AB3" w:rsidRDefault="0032297D" w:rsidP="00EB7942">
      <w:pPr>
        <w:pStyle w:val="BodyText"/>
        <w:rPr>
          <w:rFonts w:cs="Poppins"/>
        </w:rPr>
      </w:pPr>
      <w:r w:rsidRPr="00345AB3">
        <w:rPr>
          <w:rFonts w:cs="Poppins"/>
          <w:noProof/>
        </w:rPr>
        <mc:AlternateContent>
          <mc:Choice Requires="wps">
            <w:drawing>
              <wp:anchor distT="0" distB="0" distL="114300" distR="114300" simplePos="0" relativeHeight="251759627" behindDoc="1" locked="0" layoutInCell="1" allowOverlap="1" wp14:anchorId="63C802C8" wp14:editId="23CAA66E">
                <wp:simplePos x="0" y="0"/>
                <wp:positionH relativeFrom="column">
                  <wp:posOffset>-735216</wp:posOffset>
                </wp:positionH>
                <wp:positionV relativeFrom="paragraph">
                  <wp:posOffset>707390</wp:posOffset>
                </wp:positionV>
                <wp:extent cx="2176040" cy="405114"/>
                <wp:effectExtent l="0" t="0" r="0" b="1905"/>
                <wp:wrapNone/>
                <wp:docPr id="604342748" name="Rounded Rectangle 24"/>
                <wp:cNvGraphicFramePr/>
                <a:graphic xmlns:a="http://schemas.openxmlformats.org/drawingml/2006/main">
                  <a:graphicData uri="http://schemas.microsoft.com/office/word/2010/wordprocessingShape">
                    <wps:wsp>
                      <wps:cNvSpPr/>
                      <wps:spPr>
                        <a:xfrm>
                          <a:off x="0" y="0"/>
                          <a:ext cx="2176040"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1B06B406" id="Rounded Rectangle 24" o:spid="_x0000_s1026" style="position:absolute;margin-left:-57.9pt;margin-top:55.7pt;width:171.35pt;height:31.9pt;z-index:-25155685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2VAAgQIAAGQFAAAOAAAAZHJzL2Uyb0RvYy54bWysVMFu2zAMvQ/YPwi6r7aDtN2COkXWIsOA&#10;oi3aDj0rshQbkEWNUuJkXz9KdpyuLXYYdpElkXwkn594cblrDdsq9A3YkhcnOWfKSqgauy75j6fl&#10;p8+c+SBsJQxYVfK98vxy/vHDRedmagI1mEohIxDrZ50reR2Cm2WZl7VqhT8BpywZNWArAh1xnVUo&#10;OkJvTTbJ87OsA6wcglTe0+11b+TzhK+1kuFOa68CMyWn2kJaMa2ruGbzCzFbo3B1I4cyxD9U0YrG&#10;UtIR6loEwTbYvIFqG4ngQYcTCW0GWjdSpR6omyJ/1c1jLZxKvRA53o00+f8HK2+3j+4eiYbO+Zmn&#10;bexip7GNX6qP7RJZ+5EstQtM0uWkOD/Lp8SpJNs0Py2KaWQzO0Y79OGbgpbFTckRNrZ6oD+SiBLb&#10;Gx96/4NfzOjBNNWyMSYdcL26Msi2gv7ecrnMv14PKf5wMzY6W4hhPWK8yY4NpV3YGxX9jH1QmjVV&#10;bCFVkrSmxjxCSmVD0ZtqUak+fXGa50ku1OAYkdpNgBFZU/4RewCIOn6L3Vc5+MdQlaQ6Bud/K6wP&#10;HiNSZrBhDG4bC/gegKGuhsy9/4GknprI0gqq/T0yhP6heCeXDf28G+HDvUB6GfS/6bWHO1q0ga7k&#10;MOw4qwF/vXcf/UmwZOWso5dWcv9zI1BxZr5bkvKXYhplFNJheno+oQO+tKxeWuymvQKSQ0Fzxcm0&#10;jf7BHLYaoX2mobCIWckkrKTcJZcBD4er0E8AGitSLRbJjZ6jE+HGPjoZwSOrUZdPu2eBblBwIO3f&#10;wuFVitkrDfe+MdLCYhNAN0ngR14HvukpJ+EMYyfOipfn5HUcjvPfAAAA//8DAFBLAwQUAAYACAAA&#10;ACEAXucIX+IAAAAMAQAADwAAAGRycy9kb3ducmV2LnhtbEyPwU7DMBBE70j8g7VI3FrHhrQkxKkQ&#10;EjeERECivW1iNwnEdhS7beDr2Z7gODujmbfFZrYDO5op9N4pEMsEmHGN171rFby/PS3ugIWITuPg&#10;nVHwbQJsysuLAnPtT+7VHKvYMipxIUcFXYxjznloOmMxLP1oHHl7P1mMJKeW6wlPVG4HLpNkxS32&#10;jhY6HM1jZ5qv6mAVZNXn7qddP+vs5QOlrPdpf7NNlbq+mh/ugUUzx78wnPEJHUpiqv3B6cAGBQsh&#10;UmKP5AhxC4wiUq4yYDVd1qkEXhb8/xPlLwAAAP//AwBQSwECLQAUAAYACAAAACEAtoM4kv4AAADh&#10;AQAAEwAAAAAAAAAAAAAAAAAAAAAAW0NvbnRlbnRfVHlwZXNdLnhtbFBLAQItABQABgAIAAAAIQA4&#10;/SH/1gAAAJQBAAALAAAAAAAAAAAAAAAAAC8BAABfcmVscy8ucmVsc1BLAQItABQABgAIAAAAIQD1&#10;2VAAgQIAAGQFAAAOAAAAAAAAAAAAAAAAAC4CAABkcnMvZTJvRG9jLnhtbFBLAQItABQABgAIAAAA&#10;IQBe5whf4gAAAAwBAAAPAAAAAAAAAAAAAAAAANsEAABkcnMvZG93bnJldi54bWxQSwUGAAAAAAQA&#10;BADzAAAA6gUAAAAA&#10;" fillcolor="#fff0bd" stroked="f" strokeweight="1pt">
                <v:stroke joinstyle="miter"/>
              </v:roundrect>
            </w:pict>
          </mc:Fallback>
        </mc:AlternateContent>
      </w:r>
      <w:r w:rsidR="007D4A2A" w:rsidRPr="00345AB3">
        <w:rPr>
          <w:rFonts w:cs="Poppins"/>
        </w:rPr>
        <w:t xml:space="preserve">If you are teaching in a </w:t>
      </w:r>
      <w:r w:rsidR="00FB4842" w:rsidRPr="00345AB3">
        <w:rPr>
          <w:rFonts w:cs="Poppins"/>
        </w:rPr>
        <w:t xml:space="preserve">classroom that </w:t>
      </w:r>
      <w:r w:rsidR="007D4A2A" w:rsidRPr="00345AB3">
        <w:rPr>
          <w:rFonts w:cs="Poppins"/>
        </w:rPr>
        <w:t>you have never used before, visit it before your first class. Practice logging into the computer, projecting materials, and testing audio if needed.</w:t>
      </w:r>
    </w:p>
    <w:p w14:paraId="257DA5E5" w14:textId="550877FD" w:rsidR="002A3824" w:rsidRPr="00345AB3" w:rsidRDefault="002A3824" w:rsidP="00001ECE">
      <w:pPr>
        <w:pStyle w:val="Heading3"/>
        <w:rPr>
          <w:rFonts w:ascii="Poppins" w:hAnsi="Poppins" w:cs="Poppins"/>
        </w:rPr>
      </w:pPr>
      <w:r w:rsidRPr="00345AB3">
        <w:rPr>
          <w:rFonts w:ascii="Poppins" w:hAnsi="Poppins" w:cs="Poppins"/>
        </w:rPr>
        <w:t xml:space="preserve">Where to </w:t>
      </w:r>
      <w:r w:rsidR="00CE4E86" w:rsidRPr="00345AB3">
        <w:rPr>
          <w:rFonts w:ascii="Poppins" w:hAnsi="Poppins" w:cs="Poppins"/>
        </w:rPr>
        <w:t>g</w:t>
      </w:r>
      <w:r w:rsidRPr="00345AB3">
        <w:rPr>
          <w:rFonts w:ascii="Poppins" w:hAnsi="Poppins" w:cs="Poppins"/>
        </w:rPr>
        <w:t xml:space="preserve">et </w:t>
      </w:r>
      <w:r w:rsidR="00CE4E86" w:rsidRPr="00345AB3">
        <w:rPr>
          <w:rFonts w:ascii="Poppins" w:hAnsi="Poppins" w:cs="Poppins"/>
        </w:rPr>
        <w:t>h</w:t>
      </w:r>
      <w:r w:rsidRPr="00345AB3">
        <w:rPr>
          <w:rFonts w:ascii="Poppins" w:hAnsi="Poppins" w:cs="Poppins"/>
        </w:rPr>
        <w:t>elp</w:t>
      </w:r>
    </w:p>
    <w:p w14:paraId="42A18EB8" w14:textId="20D31095" w:rsidR="00EB7942" w:rsidRPr="00345AB3" w:rsidRDefault="002A3824" w:rsidP="00D65311">
      <w:pPr>
        <w:pStyle w:val="BodyText"/>
        <w:rPr>
          <w:rFonts w:cs="Poppins"/>
        </w:rPr>
      </w:pPr>
      <w:r w:rsidRPr="00345AB3">
        <w:rPr>
          <w:rFonts w:cs="Poppins"/>
        </w:rPr>
        <w:t xml:space="preserve">Contact </w:t>
      </w:r>
      <w:hyperlink r:id="rId88" w:history="1">
        <w:r w:rsidR="00323396" w:rsidRPr="00345AB3">
          <w:rPr>
            <w:rStyle w:val="Hyperlink"/>
            <w:rFonts w:cs="Poppins"/>
          </w:rPr>
          <w:t>IT Service Desk</w:t>
        </w:r>
      </w:hyperlink>
      <w:r w:rsidRPr="00345AB3">
        <w:rPr>
          <w:rFonts w:cs="Poppins"/>
        </w:rPr>
        <w:t xml:space="preserve"> if you experience difficulties accessing any institutional systems.</w:t>
      </w:r>
      <w:r w:rsidR="008F58F7" w:rsidRPr="00345AB3">
        <w:rPr>
          <w:rFonts w:cs="Poppins"/>
        </w:rPr>
        <w:t xml:space="preserve"> Contact the </w:t>
      </w:r>
      <w:hyperlink r:id="rId89" w:history="1">
        <w:r w:rsidR="008F58F7" w:rsidRPr="00345AB3">
          <w:rPr>
            <w:rStyle w:val="Hyperlink"/>
            <w:rFonts w:cs="Poppins"/>
          </w:rPr>
          <w:t>Hub team</w:t>
        </w:r>
      </w:hyperlink>
      <w:r w:rsidR="008F58F7" w:rsidRPr="00345AB3">
        <w:rPr>
          <w:rFonts w:cs="Poppins"/>
        </w:rPr>
        <w:t xml:space="preserve"> for training on any platform.</w:t>
      </w:r>
    </w:p>
    <w:p w14:paraId="461DB9F9" w14:textId="1ABDFDCB" w:rsidR="005247C3" w:rsidRPr="00345AB3" w:rsidRDefault="005247C3" w:rsidP="00EB7942">
      <w:pPr>
        <w:pStyle w:val="BodyText"/>
        <w:rPr>
          <w:rFonts w:cs="Poppins"/>
        </w:rPr>
      </w:pPr>
      <w:r w:rsidRPr="00345AB3">
        <w:rPr>
          <w:rFonts w:cs="Poppins"/>
          <w:b/>
          <w:bCs/>
        </w:rPr>
        <w:t>Full-time faculty</w:t>
      </w:r>
      <w:r w:rsidRPr="00345AB3">
        <w:rPr>
          <w:rFonts w:cs="Poppins"/>
        </w:rPr>
        <w:t xml:space="preserve"> will also receive </w:t>
      </w:r>
      <w:r w:rsidR="00127E56" w:rsidRPr="00345AB3">
        <w:rPr>
          <w:rFonts w:cs="Poppins"/>
        </w:rPr>
        <w:t xml:space="preserve">the following </w:t>
      </w:r>
      <w:r w:rsidRPr="00345AB3">
        <w:rPr>
          <w:rFonts w:cs="Poppins"/>
        </w:rPr>
        <w:t>from their department:</w:t>
      </w:r>
    </w:p>
    <w:p w14:paraId="07D18AA6" w14:textId="0CC0A6CC" w:rsidR="00585BCD" w:rsidRPr="00345AB3" w:rsidRDefault="00585BCD" w:rsidP="00EB7942">
      <w:pPr>
        <w:pStyle w:val="BodyText"/>
        <w:rPr>
          <w:rFonts w:cs="Poppins"/>
        </w:rPr>
      </w:pPr>
      <w:r w:rsidRPr="00345AB3">
        <w:rPr>
          <w:rFonts w:cs="Poppins"/>
          <w:noProof/>
        </w:rPr>
        <w:drawing>
          <wp:inline distT="0" distB="0" distL="0" distR="0" wp14:anchorId="55CBA531" wp14:editId="0A48131A">
            <wp:extent cx="6330950" cy="1171222"/>
            <wp:effectExtent l="0" t="25400" r="0" b="22860"/>
            <wp:docPr id="984404169" name="Diagram 125" descr="SmartArt summarizing Full-time faculty will also receive the following from their department: Office space; Office key; Print card; Cambrian-issued laptop."/>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90" r:lo="rId91" r:qs="rId92" r:cs="rId93"/>
              </a:graphicData>
            </a:graphic>
          </wp:inline>
        </w:drawing>
      </w:r>
    </w:p>
    <w:bookmarkStart w:id="18" w:name="_Toc239181290"/>
    <w:p w14:paraId="2F1290A8" w14:textId="13328939" w:rsidR="00E335F0" w:rsidRPr="00345AB3" w:rsidRDefault="0032297D" w:rsidP="00462FB7">
      <w:pPr>
        <w:pStyle w:val="Heading2"/>
        <w:rPr>
          <w:rFonts w:cs="Poppins"/>
        </w:rPr>
      </w:pPr>
      <w:r w:rsidRPr="00345AB3">
        <w:rPr>
          <w:rFonts w:cs="Poppins"/>
          <w:noProof/>
        </w:rPr>
        <w:lastRenderedPageBreak/>
        <mc:AlternateContent>
          <mc:Choice Requires="wps">
            <w:drawing>
              <wp:anchor distT="0" distB="0" distL="114300" distR="114300" simplePos="0" relativeHeight="251761675" behindDoc="1" locked="0" layoutInCell="1" allowOverlap="1" wp14:anchorId="5D52A6DB" wp14:editId="090CFDEA">
                <wp:simplePos x="0" y="0"/>
                <wp:positionH relativeFrom="column">
                  <wp:posOffset>-1066800</wp:posOffset>
                </wp:positionH>
                <wp:positionV relativeFrom="paragraph">
                  <wp:posOffset>-82839</wp:posOffset>
                </wp:positionV>
                <wp:extent cx="4120588" cy="405114"/>
                <wp:effectExtent l="0" t="0" r="0" b="1905"/>
                <wp:wrapNone/>
                <wp:docPr id="9901348" name="Rounded Rectangle 24"/>
                <wp:cNvGraphicFramePr/>
                <a:graphic xmlns:a="http://schemas.openxmlformats.org/drawingml/2006/main">
                  <a:graphicData uri="http://schemas.microsoft.com/office/word/2010/wordprocessingShape">
                    <wps:wsp>
                      <wps:cNvSpPr/>
                      <wps:spPr>
                        <a:xfrm>
                          <a:off x="0" y="0"/>
                          <a:ext cx="4120588"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4BA2C1A7" id="Rounded Rectangle 24" o:spid="_x0000_s1026" style="position:absolute;margin-left:-84pt;margin-top:-6.5pt;width:324.45pt;height:31.9pt;z-index:-25155480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PnxiggIAAGQFAAAOAAAAZHJzL2Uyb0RvYy54bWysVE1v2zAMvQ/YfxB0X20HydYFdYqsRYYB&#10;RVu0HXpWZCk2IIsapcTJfv0o2XG6dthh2EUWRfLxw4+8uNy3hu0U+gZsyYuznDNlJVSN3ZT8+9Pq&#10;wzlnPghbCQNWlfygPL9cvH930bm5mkANplLICMT6eedKXofg5lnmZa1a4c/AKUtKDdiKQCJusgpF&#10;R+itySZ5/jHrACuHIJX39HrdK/ki4WutZLjT2qvATMkpt5BOTOc6ntniQsw3KFzdyCEN8Q9ZtKKx&#10;FHSEuhZBsC02b6DaRiJ40OFMQpuB1o1UqQaqpshfVfNYC6dSLdQc78Y2+f8HK293j+4eqQ2d83NP&#10;11jFXmMbv5Qf26dmHcZmqX1gkh6nxSSfndPvlaSb5rOimMZuZidvhz58VdCyeCk5wtZWD/RHUqPE&#10;7saH3v5oFyN6ME21aoxJAm7WVwbZTtDfW61W+ZfrIcRvZsZGYwvRrUeML9mpoHQLB6OinbEPSrOm&#10;ohImKZPENTXGEVIqG4peVYtK9eGLWZ4nulCBo0cqNwFGZE3xR+wBIPL4LXaf5WAfXVWi6uic/y2x&#10;3nn0SJHBhtG5bSzgnwAMVTVE7u2PTepbE7u0hupwjwyhHxTv5Kqhn3cjfLgXSJNBM0TTHu7o0Aa6&#10;ksNw46wG/Pmn92hPhCUtZx1NWsn9j61AxZn5ZonKn4vpNI5mEqazTxMS8KVm/VJjt+0VEB0K2itO&#10;pmu0D+Z41QjtMy2FZYxKKmElxS65DHgUrkK/AWitSLVcJjMaRyfCjX10MoLHrkZePu2fBbqBwYG4&#10;fwvHqRTzVxzubaOnheU2gG4SwU99HfpNo5yIM6yduCteysnqtBwXvwAAAP//AwBQSwMEFAAGAAgA&#10;AAAhACcthCPhAAAACwEAAA8AAABkcnMvZG93bnJldi54bWxMj0FPg0AQhe8m/ofNmHhrl1KpgCyN&#10;MfFmTEQT9TawW0DZWcJuW/TXOz3Z23uZlzffK7azHcTBTL53pGC1jEAYapzuqVXw9vq4SEH4gKRx&#10;cGQU/BgP2/LyosBcuyO9mEMVWsEl5HNU0IUw5lL6pjMW/dKNhvi2c5PFwHZqpZ7wyOV2kHEUbaTF&#10;nvhDh6N56EzzXe2tgqz6+vxtb5909vyOcVzvkn79kSh1fTXf34EIZg7/YTjhMzqUzFS7PWkvBgWL&#10;1SblMeGk1iw4cpNGGYhaQRKlIMtCnm8o/wAAAP//AwBQSwECLQAUAAYACAAAACEAtoM4kv4AAADh&#10;AQAAEwAAAAAAAAAAAAAAAAAAAAAAW0NvbnRlbnRfVHlwZXNdLnhtbFBLAQItABQABgAIAAAAIQA4&#10;/SH/1gAAAJQBAAALAAAAAAAAAAAAAAAAAC8BAABfcmVscy8ucmVsc1BLAQItABQABgAIAAAAIQDK&#10;PnxiggIAAGQFAAAOAAAAAAAAAAAAAAAAAC4CAABkcnMvZTJvRG9jLnhtbFBLAQItABQABgAIAAAA&#10;IQAnLYQj4QAAAAsBAAAPAAAAAAAAAAAAAAAAANwEAABkcnMvZG93bnJldi54bWxQSwUGAAAAAAQA&#10;BADzAAAA6gUAAAAA&#10;" fillcolor="#fff0bd" stroked="f" strokeweight="1pt">
                <v:stroke joinstyle="miter"/>
              </v:roundrect>
            </w:pict>
          </mc:Fallback>
        </mc:AlternateContent>
      </w:r>
      <w:r w:rsidR="00E335F0" w:rsidRPr="00345AB3">
        <w:rPr>
          <w:rFonts w:cs="Poppins"/>
        </w:rPr>
        <w:t xml:space="preserve">Become </w:t>
      </w:r>
      <w:r w:rsidR="00462FB7" w:rsidRPr="00345AB3">
        <w:rPr>
          <w:rFonts w:cs="Poppins"/>
        </w:rPr>
        <w:t>f</w:t>
      </w:r>
      <w:r w:rsidR="00E335F0" w:rsidRPr="00345AB3">
        <w:rPr>
          <w:rFonts w:cs="Poppins"/>
        </w:rPr>
        <w:t xml:space="preserve">amiliar with </w:t>
      </w:r>
      <w:r w:rsidR="00462FB7" w:rsidRPr="00345AB3">
        <w:rPr>
          <w:rFonts w:cs="Poppins"/>
        </w:rPr>
        <w:t>c</w:t>
      </w:r>
      <w:r w:rsidR="00E335F0" w:rsidRPr="00345AB3">
        <w:rPr>
          <w:rFonts w:cs="Poppins"/>
        </w:rPr>
        <w:t xml:space="preserve">ampus </w:t>
      </w:r>
      <w:r w:rsidR="00462FB7" w:rsidRPr="00345AB3">
        <w:rPr>
          <w:rFonts w:cs="Poppins"/>
        </w:rPr>
        <w:t>s</w:t>
      </w:r>
      <w:r w:rsidR="00E335F0" w:rsidRPr="00345AB3">
        <w:rPr>
          <w:rFonts w:cs="Poppins"/>
        </w:rPr>
        <w:t>paces</w:t>
      </w:r>
      <w:bookmarkEnd w:id="18"/>
    </w:p>
    <w:p w14:paraId="6C59EE8B" w14:textId="46E32BA3" w:rsidR="00E56BA3" w:rsidRPr="00345AB3" w:rsidRDefault="00E56BA3" w:rsidP="001341AF">
      <w:pPr>
        <w:pStyle w:val="BodyBold"/>
        <w:spacing w:after="600"/>
        <w:rPr>
          <w:rFonts w:cs="Poppins"/>
        </w:rPr>
      </w:pPr>
      <w:r w:rsidRPr="00345AB3">
        <w:rPr>
          <w:rFonts w:cs="Poppins"/>
        </w:rPr>
        <w:t>Knowing where you are teaching and where key services are located can reduce first-week stress and help you support students more effectively.</w:t>
      </w:r>
    </w:p>
    <w:p w14:paraId="32A1815C" w14:textId="73E9E61E" w:rsidR="00A337BE" w:rsidRPr="00345AB3" w:rsidRDefault="00391E7C" w:rsidP="00462FB7">
      <w:pPr>
        <w:pStyle w:val="BodyText"/>
        <w:rPr>
          <w:rFonts w:cs="Poppins"/>
        </w:rPr>
      </w:pPr>
      <w:r w:rsidRPr="00345AB3">
        <w:rPr>
          <w:rFonts w:cs="Poppins"/>
          <w:noProof/>
        </w:rPr>
        <w:drawing>
          <wp:inline distT="0" distB="0" distL="0" distR="0" wp14:anchorId="21BE3DA4" wp14:editId="2D8BFC49">
            <wp:extent cx="6248400" cy="2494844"/>
            <wp:effectExtent l="0" t="0" r="0" b="0"/>
            <wp:docPr id="598251318" name="Diagram 117" descr="SmartArt summarizing Before class: Practice using classroom technology; Visit the Teaching and Learning Innovation Hub (room 1271); Locate faculty workspaces and lounges; Identify student support service locations; Download and explore the Cambrian Safe app; Locate parking, entrances, and common areas; Locate your classrooms and lab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95" r:lo="rId96" r:qs="rId97" r:cs="rId98"/>
              </a:graphicData>
            </a:graphic>
          </wp:inline>
        </w:drawing>
      </w:r>
    </w:p>
    <w:p w14:paraId="786A236F" w14:textId="0872F7F4" w:rsidR="00CE7849" w:rsidRPr="00345AB3" w:rsidRDefault="00E335F0" w:rsidP="001341AF">
      <w:pPr>
        <w:pStyle w:val="BodyText"/>
        <w:spacing w:before="600"/>
        <w:rPr>
          <w:rFonts w:cs="Poppins"/>
        </w:rPr>
      </w:pPr>
      <w:r w:rsidRPr="00345AB3">
        <w:rPr>
          <w:rFonts w:cs="Poppins"/>
        </w:rPr>
        <w:t xml:space="preserve">If you are teaching in a </w:t>
      </w:r>
      <w:hyperlink r:id="rId100" w:history="1">
        <w:r w:rsidRPr="00345AB3">
          <w:rPr>
            <w:rStyle w:val="Hyperlink"/>
            <w:rFonts w:cs="Poppins"/>
          </w:rPr>
          <w:t>FLEX or technology-enhanced classroom</w:t>
        </w:r>
      </w:hyperlink>
      <w:r w:rsidRPr="00345AB3">
        <w:rPr>
          <w:rFonts w:cs="Poppins"/>
        </w:rPr>
        <w:t xml:space="preserve">, consider requesting training </w:t>
      </w:r>
      <w:r w:rsidR="006645EF" w:rsidRPr="00345AB3">
        <w:rPr>
          <w:rFonts w:cs="Poppins"/>
        </w:rPr>
        <w:t xml:space="preserve">with the Hub’s </w:t>
      </w:r>
      <w:hyperlink r:id="rId101" w:anchor=":~:text=Meet%20Our%20Team-,Rob%20Comtois,-Senior%20Educational%20Technology" w:history="1">
        <w:r w:rsidR="00180810" w:rsidRPr="00345AB3">
          <w:rPr>
            <w:rStyle w:val="Hyperlink"/>
            <w:rFonts w:cs="Poppins"/>
          </w:rPr>
          <w:t>Senior Educational Technology Specialist</w:t>
        </w:r>
      </w:hyperlink>
      <w:r w:rsidR="00180810" w:rsidRPr="00345AB3">
        <w:rPr>
          <w:rFonts w:cs="Poppins"/>
        </w:rPr>
        <w:t xml:space="preserve"> </w:t>
      </w:r>
      <w:r w:rsidRPr="00345AB3">
        <w:rPr>
          <w:rFonts w:cs="Poppins"/>
        </w:rPr>
        <w:t>before your first class.</w:t>
      </w:r>
      <w:r w:rsidR="00CE7849" w:rsidRPr="00345AB3">
        <w:rPr>
          <w:rFonts w:cs="Poppins"/>
        </w:rPr>
        <w:t xml:space="preserve"> </w:t>
      </w:r>
    </w:p>
    <w:p w14:paraId="5D37DEB7" w14:textId="24D8465A" w:rsidR="0062352B" w:rsidRPr="00345AB3" w:rsidRDefault="00CE7849" w:rsidP="00462FB7">
      <w:pPr>
        <w:pStyle w:val="BodyText"/>
        <w:rPr>
          <w:rFonts w:cs="Poppins"/>
        </w:rPr>
      </w:pPr>
      <w:r w:rsidRPr="00345AB3">
        <w:rPr>
          <w:rFonts w:cs="Poppins"/>
        </w:rPr>
        <w:t>Familiarity with physical spaces helps reduce first-day stress and improves confidence when supporting students.</w:t>
      </w:r>
    </w:p>
    <w:p w14:paraId="58B4ED2B" w14:textId="467CADDA" w:rsidR="00462FB7" w:rsidRPr="00345AB3" w:rsidRDefault="0032297D">
      <w:pPr>
        <w:rPr>
          <w:rFonts w:ascii="Poppins" w:eastAsiaTheme="majorEastAsia" w:hAnsi="Poppins" w:cs="Poppins"/>
          <w:b/>
          <w:color w:val="591F30"/>
          <w:szCs w:val="26"/>
        </w:rPr>
      </w:pPr>
      <w:r w:rsidRPr="00345AB3">
        <w:rPr>
          <w:rFonts w:ascii="Poppins" w:hAnsi="Poppins" w:cs="Poppins"/>
          <w:noProof/>
        </w:rPr>
        <mc:AlternateContent>
          <mc:Choice Requires="wps">
            <w:drawing>
              <wp:anchor distT="0" distB="0" distL="114300" distR="114300" simplePos="0" relativeHeight="251797515" behindDoc="0" locked="0" layoutInCell="1" allowOverlap="1" wp14:anchorId="71455F9E" wp14:editId="6257124B">
                <wp:simplePos x="0" y="0"/>
                <wp:positionH relativeFrom="column">
                  <wp:posOffset>-238760</wp:posOffset>
                </wp:positionH>
                <wp:positionV relativeFrom="paragraph">
                  <wp:posOffset>845185</wp:posOffset>
                </wp:positionV>
                <wp:extent cx="6844030" cy="1965960"/>
                <wp:effectExtent l="0" t="0" r="1270" b="2540"/>
                <wp:wrapSquare wrapText="bothSides"/>
                <wp:docPr id="1772024202" name="Rounded Rectangle 27"/>
                <wp:cNvGraphicFramePr/>
                <a:graphic xmlns:a="http://schemas.openxmlformats.org/drawingml/2006/main">
                  <a:graphicData uri="http://schemas.microsoft.com/office/word/2010/wordprocessingShape">
                    <wps:wsp>
                      <wps:cNvSpPr/>
                      <wps:spPr>
                        <a:xfrm>
                          <a:off x="0" y="0"/>
                          <a:ext cx="6844030" cy="1965960"/>
                        </a:xfrm>
                        <a:prstGeom prst="roundRect">
                          <a:avLst/>
                        </a:prstGeom>
                        <a:solidFill>
                          <a:srgbClr val="915901"/>
                        </a:solidFill>
                        <a:ln>
                          <a:noFill/>
                        </a:ln>
                        <a:effectLst/>
                      </wps:spPr>
                      <wps:style>
                        <a:lnRef idx="2">
                          <a:schemeClr val="accent1">
                            <a:shade val="15000"/>
                          </a:schemeClr>
                        </a:lnRef>
                        <a:fillRef idx="1">
                          <a:schemeClr val="accent1"/>
                        </a:fillRef>
                        <a:effectRef idx="0">
                          <a:schemeClr val="accent1"/>
                        </a:effectRef>
                        <a:fontRef idx="minor">
                          <a:schemeClr val="lt1"/>
                        </a:fontRef>
                      </wps:style>
                      <wps:txbx>
                        <w:txbxContent>
                          <w:p w14:paraId="4A00AE67" w14:textId="77777777" w:rsidR="00FD2953" w:rsidRDefault="0032776B" w:rsidP="008775C6">
                            <w:pPr>
                              <w:rPr>
                                <w:b/>
                                <w:bCs/>
                                <w:color w:val="FFFFFF" w:themeColor="background1"/>
                                <w:sz w:val="26"/>
                                <w:szCs w:val="26"/>
                                <w:lang w:val="en-US"/>
                              </w:rPr>
                            </w:pPr>
                            <w:r>
                              <w:rPr>
                                <w:noProof/>
                              </w:rPr>
                              <w:drawing>
                                <wp:inline distT="0" distB="0" distL="0" distR="0" wp14:anchorId="28AB2558" wp14:editId="764B7359">
                                  <wp:extent cx="495773" cy="495773"/>
                                  <wp:effectExtent l="0" t="0" r="0" b="0"/>
                                  <wp:docPr id="2120519729" name="Graphic 1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0519729" name="Graphic 113">
                                            <a:extLst>
                                              <a:ext uri="{C183D7F6-B498-43B3-948B-1728B52AA6E4}">
                                                <adec:decorative xmlns:adec="http://schemas.microsoft.com/office/drawing/2017/decorative" val="1"/>
                                              </a:ext>
                                            </a:extLst>
                                          </pic:cNvPr>
                                          <pic:cNvPicPr/>
                                        </pic:nvPicPr>
                                        <pic:blipFill>
                                          <a:blip r:embed="rId102">
                                            <a:extLst>
                                              <a:ext uri="{96DAC541-7B7A-43D3-8B79-37D633B846F1}">
                                                <asvg:svgBlip xmlns:asvg="http://schemas.microsoft.com/office/drawing/2016/SVG/main" r:embed="rId103"/>
                                              </a:ext>
                                            </a:extLst>
                                          </a:blip>
                                          <a:stretch>
                                            <a:fillRect/>
                                          </a:stretch>
                                        </pic:blipFill>
                                        <pic:spPr>
                                          <a:xfrm>
                                            <a:off x="0" y="0"/>
                                            <a:ext cx="514495" cy="514495"/>
                                          </a:xfrm>
                                          <a:prstGeom prst="rect">
                                            <a:avLst/>
                                          </a:prstGeom>
                                        </pic:spPr>
                                      </pic:pic>
                                    </a:graphicData>
                                  </a:graphic>
                                </wp:inline>
                              </w:drawing>
                            </w:r>
                          </w:p>
                          <w:p w14:paraId="2354C429" w14:textId="28BBDC57" w:rsidR="008775C6" w:rsidRDefault="008775C6" w:rsidP="008775C6">
                            <w:pPr>
                              <w:rPr>
                                <w:b/>
                                <w:bCs/>
                                <w:color w:val="FFFFFF" w:themeColor="background1"/>
                                <w:sz w:val="26"/>
                                <w:szCs w:val="26"/>
                                <w:lang w:val="en-US"/>
                              </w:rPr>
                            </w:pPr>
                            <w:r>
                              <w:rPr>
                                <w:b/>
                                <w:bCs/>
                                <w:color w:val="FFFFFF" w:themeColor="background1"/>
                                <w:sz w:val="26"/>
                                <w:szCs w:val="26"/>
                                <w:lang w:val="en-US"/>
                              </w:rPr>
                              <w:t>COMMON CHALLENGE</w:t>
                            </w:r>
                          </w:p>
                          <w:p w14:paraId="16906EFE" w14:textId="6B0EF271" w:rsidR="008775C6" w:rsidRPr="00C25812" w:rsidRDefault="008775C6" w:rsidP="008775C6">
                            <w:pPr>
                              <w:pStyle w:val="BodyWhite"/>
                              <w:rPr>
                                <w:lang w:val="en-US"/>
                              </w:rPr>
                            </w:pPr>
                            <w:r w:rsidRPr="00865FD9">
                              <w:t>Technology problems often occur when instructors enter a classroom for the first time only minutes before class begins. A brief classroom visit before the semester starts can prevent many first-day frustrations.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oundrect w14:anchorId="71455F9E" id="_x0000_s1035" style="position:absolute;margin-left:-18.8pt;margin-top:66.55pt;width:538.9pt;height:154.8pt;z-index:25179751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Htf2lkQIAAIUFAAAOAAAAZHJzL2Uyb0RvYy54bWysVMFu2zAMvQ/YPwi6r7azJmuCOkXQosOA&#13;&#10;oivaDj0rshQLkEVNUmJnXz9KdpysLXYYdrEpkXwkn0heXnWNJjvhvAJT0uIsp0QYDpUym5L+eL79&#13;&#10;dEGJD8xUTIMRJd0LT6+WHz9ctnYhJlCDroQjCGL8orUlrUOwiyzzvBYN82dghUGlBNewgEe3ySrH&#13;&#10;WkRvdDbJ81nWgqusAy68x9ubXkmXCV9KwcN3Kb0IRJcUcwvp69J3Hb/Z8pItNo7ZWvEhDfYPWTRM&#13;&#10;GQw6Qt2wwMjWqTdQjeIOPMhwxqHJQErFRaoBqynyV9U81cyKVAuS4+1Ik/9/sPx+92QfHNLQWr/w&#13;&#10;KMYqOuma+Mf8SJfI2o9kiS4Qjpezi/Pz/DNyylFXzGfT+SzRmR3drfPhq4CGRKGkDramesQnSUyx&#13;&#10;3Z0PGBftD3YxpAetqluldTq4zfpaO7Jj+HzzYjrPi/hi6PKHmTbR2EB069X9jUgNMIQ51peksNci&#13;&#10;emnzKCRRFVY0SXml1hNjVMa5MKHoVTWrRJ9MMc3zQ7mjR8osAUZkidmM2ANAbOu32H3Og3107RMf&#13;&#10;nfO/JdY7jx4pMpgwOjfKgHsPQGNVQ+TeHtM/oSaKoVt3yA1yHy3jzRqq/YMjDvpJ8pbfKnzcO+bD&#13;&#10;A3M4OtgQuA7Cd/xIDW1JYZAoqcH9eu8+2mNHo5aSFkexpP7nljlBif5msNfnBXYazm46nE+/TPDg&#13;&#10;TjXrU43ZNteA7VLg4rE8idE+6IMoHTQvuDVWMSqqmOEYu6Q8uMPhOvQrAvcOF6tVMsN5tSzcmSfL&#13;&#10;I3jkOfbtc/fCnB06POBw3MNhbNniVY/3ttHTwGobQKo0AEdehxfAWU+tNOyluExOz8nquD2XvwEA&#13;&#10;AP//AwBQSwMEFAAGAAgAAAAhAO4LnVzkAAAAEQEAAA8AAABkcnMvZG93bnJldi54bWxMT8tOwzAQ&#13;&#10;vCPxD9YicWvtPNSiNE5VgbggFdGm3N3YJIF4HWI3CX/P9gSXkVYzO498O9uOjWbwrUMJ0VIAM1g5&#13;&#10;3WIt4VQ+Lx6A+aBQq86hkfBjPGyL25tcZdpNeDDjMdSMTNBnSkITQp9x7qvGWOWXrjdI3IcbrAp0&#13;&#10;DjXXg5rI3HY8FmLFrWqREhrVm8fGVF/Hi5UQv7xGLvo+7d92JS/V52Haj++1lPd389OGYLcBFswc&#13;&#10;/j7guoH6Q0HFzu6C2rNOwiJZr0hKRJJEwK4KkYoY2FlCmsZr4EXO/y8pfgEAAP//AwBQSwECLQAU&#13;&#10;AAYACAAAACEAtoM4kv4AAADhAQAAEwAAAAAAAAAAAAAAAAAAAAAAW0NvbnRlbnRfVHlwZXNdLnht&#13;&#10;bFBLAQItABQABgAIAAAAIQA4/SH/1gAAAJQBAAALAAAAAAAAAAAAAAAAAC8BAABfcmVscy8ucmVs&#13;&#10;c1BLAQItABQABgAIAAAAIQBHtf2lkQIAAIUFAAAOAAAAAAAAAAAAAAAAAC4CAABkcnMvZTJvRG9j&#13;&#10;LnhtbFBLAQItABQABgAIAAAAIQDuC51c5AAAABEBAAAPAAAAAAAAAAAAAAAAAOsEAABkcnMvZG93&#13;&#10;bnJldi54bWxQSwUGAAAAAAQABADzAAAA/AUAAAAA&#13;&#10;" fillcolor="#915901" stroked="f" strokeweight="1pt">
                <v:stroke joinstyle="miter"/>
                <v:textbox>
                  <w:txbxContent>
                    <w:p w14:paraId="4A00AE67" w14:textId="77777777" w:rsidR="00FD2953" w:rsidRDefault="0032776B" w:rsidP="008775C6">
                      <w:pPr>
                        <w:rPr>
                          <w:b/>
                          <w:bCs/>
                          <w:color w:val="FFFFFF" w:themeColor="background1"/>
                          <w:sz w:val="26"/>
                          <w:szCs w:val="26"/>
                          <w:lang w:val="en-US"/>
                        </w:rPr>
                      </w:pPr>
                      <w:r>
                        <w:rPr>
                          <w:noProof/>
                        </w:rPr>
                        <w:drawing>
                          <wp:inline distT="0" distB="0" distL="0" distR="0" wp14:anchorId="28AB2558" wp14:editId="764B7359">
                            <wp:extent cx="495773" cy="495773"/>
                            <wp:effectExtent l="0" t="0" r="0" b="0"/>
                            <wp:docPr id="2120519729" name="Graphic 1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0519729" name="Graphic 113">
                                      <a:extLst>
                                        <a:ext uri="{C183D7F6-B498-43B3-948B-1728B52AA6E4}">
                                          <adec:decorative xmlns:adec="http://schemas.microsoft.com/office/drawing/2017/decorative" val="1"/>
                                        </a:ext>
                                      </a:extLst>
                                    </pic:cNvPr>
                                    <pic:cNvPicPr/>
                                  </pic:nvPicPr>
                                  <pic:blipFill>
                                    <a:blip r:embed="rId102">
                                      <a:extLst>
                                        <a:ext uri="{96DAC541-7B7A-43D3-8B79-37D633B846F1}">
                                          <asvg:svgBlip xmlns:asvg="http://schemas.microsoft.com/office/drawing/2016/SVG/main" r:embed="rId103"/>
                                        </a:ext>
                                      </a:extLst>
                                    </a:blip>
                                    <a:stretch>
                                      <a:fillRect/>
                                    </a:stretch>
                                  </pic:blipFill>
                                  <pic:spPr>
                                    <a:xfrm>
                                      <a:off x="0" y="0"/>
                                      <a:ext cx="514495" cy="514495"/>
                                    </a:xfrm>
                                    <a:prstGeom prst="rect">
                                      <a:avLst/>
                                    </a:prstGeom>
                                  </pic:spPr>
                                </pic:pic>
                              </a:graphicData>
                            </a:graphic>
                          </wp:inline>
                        </w:drawing>
                      </w:r>
                    </w:p>
                    <w:p w14:paraId="2354C429" w14:textId="28BBDC57" w:rsidR="008775C6" w:rsidRDefault="008775C6" w:rsidP="008775C6">
                      <w:pPr>
                        <w:rPr>
                          <w:b/>
                          <w:bCs/>
                          <w:color w:val="FFFFFF" w:themeColor="background1"/>
                          <w:sz w:val="26"/>
                          <w:szCs w:val="26"/>
                          <w:lang w:val="en-US"/>
                        </w:rPr>
                      </w:pPr>
                      <w:r>
                        <w:rPr>
                          <w:b/>
                          <w:bCs/>
                          <w:color w:val="FFFFFF" w:themeColor="background1"/>
                          <w:sz w:val="26"/>
                          <w:szCs w:val="26"/>
                          <w:lang w:val="en-US"/>
                        </w:rPr>
                        <w:t>COMMON CHALLENGE</w:t>
                      </w:r>
                    </w:p>
                    <w:p w14:paraId="16906EFE" w14:textId="6B0EF271" w:rsidR="008775C6" w:rsidRPr="00C25812" w:rsidRDefault="008775C6" w:rsidP="008775C6">
                      <w:pPr>
                        <w:pStyle w:val="BodyWhite"/>
                        <w:rPr>
                          <w:lang w:val="en-US"/>
                        </w:rPr>
                      </w:pPr>
                      <w:r w:rsidRPr="00865FD9">
                        <w:t>Technology problems often occur when instructors enter a classroom for the first time only minutes before class begins. A brief classroom visit before the semester starts can prevent many first-day frustrations.</w:t>
                      </w:r>
                    </w:p>
                  </w:txbxContent>
                </v:textbox>
                <w10:wrap type="square"/>
              </v:roundrect>
            </w:pict>
          </mc:Fallback>
        </mc:AlternateContent>
      </w:r>
      <w:r w:rsidR="00462FB7" w:rsidRPr="00345AB3">
        <w:rPr>
          <w:rFonts w:ascii="Poppins" w:eastAsiaTheme="majorEastAsia" w:hAnsi="Poppins" w:cs="Poppins"/>
          <w:b/>
          <w:color w:val="591F30"/>
          <w:szCs w:val="26"/>
        </w:rPr>
        <w:br w:type="page"/>
      </w:r>
    </w:p>
    <w:bookmarkStart w:id="19" w:name="_Toc239181291"/>
    <w:p w14:paraId="08961944" w14:textId="146DAABD" w:rsidR="00B305FE" w:rsidRPr="00345AB3" w:rsidRDefault="00CE4E86" w:rsidP="00462FB7">
      <w:pPr>
        <w:pStyle w:val="Heading2"/>
        <w:rPr>
          <w:rFonts w:cs="Poppins"/>
        </w:rPr>
      </w:pPr>
      <w:r w:rsidRPr="00345AB3">
        <w:rPr>
          <w:rFonts w:cs="Poppins"/>
          <w:noProof/>
        </w:rPr>
        <w:lastRenderedPageBreak/>
        <mc:AlternateContent>
          <mc:Choice Requires="wps">
            <w:drawing>
              <wp:anchor distT="0" distB="0" distL="114300" distR="114300" simplePos="0" relativeHeight="251763723" behindDoc="1" locked="0" layoutInCell="1" allowOverlap="1" wp14:anchorId="7DF17EB1" wp14:editId="36D5D281">
                <wp:simplePos x="0" y="0"/>
                <wp:positionH relativeFrom="column">
                  <wp:posOffset>-2257063</wp:posOffset>
                </wp:positionH>
                <wp:positionV relativeFrom="paragraph">
                  <wp:posOffset>-81047</wp:posOffset>
                </wp:positionV>
                <wp:extent cx="4120588" cy="405114"/>
                <wp:effectExtent l="0" t="0" r="0" b="1905"/>
                <wp:wrapNone/>
                <wp:docPr id="1739248479" name="Rounded Rectangle 24"/>
                <wp:cNvGraphicFramePr/>
                <a:graphic xmlns:a="http://schemas.openxmlformats.org/drawingml/2006/main">
                  <a:graphicData uri="http://schemas.microsoft.com/office/word/2010/wordprocessingShape">
                    <wps:wsp>
                      <wps:cNvSpPr/>
                      <wps:spPr>
                        <a:xfrm>
                          <a:off x="0" y="0"/>
                          <a:ext cx="4120588"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0DC8FB0A" id="Rounded Rectangle 24" o:spid="_x0000_s1026" style="position:absolute;margin-left:-177.7pt;margin-top:-6.4pt;width:324.45pt;height:31.9pt;z-index:-25155275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PnxiggIAAGQFAAAOAAAAZHJzL2Uyb0RvYy54bWysVE1v2zAMvQ/YfxB0X20HydYFdYqsRYYB&#10;RVu0HXpWZCk2IIsapcTJfv0o2XG6dthh2EUWRfLxw4+8uNy3hu0U+gZsyYuznDNlJVSN3ZT8+9Pq&#10;wzlnPghbCQNWlfygPL9cvH930bm5mkANplLICMT6eedKXofg5lnmZa1a4c/AKUtKDdiKQCJusgpF&#10;R+itySZ5/jHrACuHIJX39HrdK/ki4WutZLjT2qvATMkpt5BOTOc6ntniQsw3KFzdyCEN8Q9ZtKKx&#10;FHSEuhZBsC02b6DaRiJ40OFMQpuB1o1UqQaqpshfVfNYC6dSLdQc78Y2+f8HK293j+4eqQ2d83NP&#10;11jFXmMbv5Qf26dmHcZmqX1gkh6nxSSfndPvlaSb5rOimMZuZidvhz58VdCyeCk5wtZWD/RHUqPE&#10;7saH3v5oFyN6ME21aoxJAm7WVwbZTtDfW61W+ZfrIcRvZsZGYwvRrUeML9mpoHQLB6OinbEPSrOm&#10;ohImKZPENTXGEVIqG4peVYtK9eGLWZ4nulCBo0cqNwFGZE3xR+wBIPL4LXaf5WAfXVWi6uic/y2x&#10;3nn0SJHBhtG5bSzgnwAMVTVE7u2PTepbE7u0hupwjwyhHxTv5Kqhn3cjfLgXSJNBM0TTHu7o0Aa6&#10;ksNw46wG/Pmn92hPhCUtZx1NWsn9j61AxZn5ZonKn4vpNI5mEqazTxMS8KVm/VJjt+0VEB0K2itO&#10;pmu0D+Z41QjtMy2FZYxKKmElxS65DHgUrkK/AWitSLVcJjMaRyfCjX10MoLHrkZePu2fBbqBwYG4&#10;fwvHqRTzVxzubaOnheU2gG4SwU99HfpNo5yIM6yduCteysnqtBwXvwAAAP//AwBQSwMEFAAGAAgA&#10;AAAhAEnIWcThAAAACwEAAA8AAABkcnMvZG93bnJldi54bWxMj8FOhDAQhu8mvkMzJt52C8WqIGVj&#10;TLwZE9HE3VuhXUDplNDuLvr0jie9zWS+/PP95WZxIzvaOQweFaTrBJjF1psBOwVvr4+rW2AhajR6&#10;9GgVfNkAm+r8rNSF8Sd8scc6doxCMBRaQR/jVHAe2t46HdZ+ski3vZ+djrTOHTezPlG4G7lIkmvu&#10;9ID0odeTfeht+1kfnIK8/th9dzdPJn9+10I0ezlkW6nU5cVyfwcs2iX+wfCrT+pQkVPjD2gCGxWs&#10;MimviKUpFVSCEJFnElijQKYJ8Krk/ztUPwAAAP//AwBQSwECLQAUAAYACAAAACEAtoM4kv4AAADh&#10;AQAAEwAAAAAAAAAAAAAAAAAAAAAAW0NvbnRlbnRfVHlwZXNdLnhtbFBLAQItABQABgAIAAAAIQA4&#10;/SH/1gAAAJQBAAALAAAAAAAAAAAAAAAAAC8BAABfcmVscy8ucmVsc1BLAQItABQABgAIAAAAIQDK&#10;PnxiggIAAGQFAAAOAAAAAAAAAAAAAAAAAC4CAABkcnMvZTJvRG9jLnhtbFBLAQItABQABgAIAAAA&#10;IQBJyFnE4QAAAAsBAAAPAAAAAAAAAAAAAAAAANwEAABkcnMvZG93bnJldi54bWxQSwUGAAAAAAQA&#10;BADzAAAA6gUAAAAA&#10;" fillcolor="#fff0bd" stroked="f" strokeweight="1pt">
                <v:stroke joinstyle="miter"/>
              </v:roundrect>
            </w:pict>
          </mc:Fallback>
        </mc:AlternateContent>
      </w:r>
      <w:r w:rsidR="00B305FE" w:rsidRPr="00345AB3">
        <w:rPr>
          <w:rFonts w:cs="Poppins"/>
        </w:rPr>
        <w:t xml:space="preserve">Preparing </w:t>
      </w:r>
      <w:r w:rsidR="00462FB7" w:rsidRPr="00345AB3">
        <w:rPr>
          <w:rFonts w:cs="Poppins"/>
        </w:rPr>
        <w:t>y</w:t>
      </w:r>
      <w:r w:rsidR="00B305FE" w:rsidRPr="00345AB3">
        <w:rPr>
          <w:rFonts w:cs="Poppins"/>
        </w:rPr>
        <w:t xml:space="preserve">our </w:t>
      </w:r>
      <w:r w:rsidR="00462FB7" w:rsidRPr="00345AB3">
        <w:rPr>
          <w:rFonts w:cs="Poppins"/>
        </w:rPr>
        <w:t>c</w:t>
      </w:r>
      <w:r w:rsidR="00B305FE" w:rsidRPr="00345AB3">
        <w:rPr>
          <w:rFonts w:cs="Poppins"/>
        </w:rPr>
        <w:t>ourse</w:t>
      </w:r>
      <w:bookmarkEnd w:id="19"/>
    </w:p>
    <w:p w14:paraId="0D576DB7" w14:textId="1F6C7B28" w:rsidR="00B305FE" w:rsidRPr="00345AB3" w:rsidRDefault="00B305FE" w:rsidP="00462FB7">
      <w:pPr>
        <w:pStyle w:val="BodyBold"/>
        <w:rPr>
          <w:rFonts w:cs="Poppins"/>
        </w:rPr>
      </w:pPr>
      <w:r w:rsidRPr="00345AB3">
        <w:rPr>
          <w:rFonts w:cs="Poppins"/>
        </w:rPr>
        <w:t>Students rely on faculty to provide clear direction and organized learning experiences from the start of the semester.</w:t>
      </w:r>
    </w:p>
    <w:p w14:paraId="0288CAD5" w14:textId="6EC4A25F" w:rsidR="005B3FF4" w:rsidRPr="00345AB3" w:rsidRDefault="005B3FF4" w:rsidP="00462FB7">
      <w:pPr>
        <w:pStyle w:val="BodyText"/>
        <w:rPr>
          <w:rFonts w:cs="Poppins"/>
        </w:rPr>
      </w:pPr>
      <w:r w:rsidRPr="00345AB3">
        <w:rPr>
          <w:rFonts w:cs="Poppins"/>
        </w:rPr>
        <w:t>Before teaching begins, review:</w:t>
      </w:r>
    </w:p>
    <w:p w14:paraId="11D87B7C" w14:textId="368AEF1E" w:rsidR="001341AF" w:rsidRPr="00345AB3" w:rsidRDefault="001341AF" w:rsidP="00462FB7">
      <w:pPr>
        <w:pStyle w:val="BodyText"/>
        <w:rPr>
          <w:rFonts w:cs="Poppins"/>
        </w:rPr>
      </w:pPr>
      <w:r w:rsidRPr="00345AB3">
        <w:rPr>
          <w:rFonts w:cs="Poppins"/>
          <w:noProof/>
        </w:rPr>
        <w:drawing>
          <wp:inline distT="0" distB="0" distL="0" distR="0" wp14:anchorId="0B0425AC" wp14:editId="7FAF9BC4">
            <wp:extent cx="6324600" cy="2201333"/>
            <wp:effectExtent l="0" t="0" r="0" b="0"/>
            <wp:docPr id="1539072770" name="Diagram 126" descr="Sequence showing Before Teaching: Course outlines; Learning outcomes; Weekly topics; Assessments; Required resources; Accreditation or regulatory expectations, if applicable."/>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04" r:lo="rId105" r:qs="rId106" r:cs="rId107"/>
              </a:graphicData>
            </a:graphic>
          </wp:inline>
        </w:drawing>
      </w:r>
    </w:p>
    <w:p w14:paraId="3873014F" w14:textId="5B17C7A6" w:rsidR="00B305FE" w:rsidRPr="00345AB3" w:rsidRDefault="00CE4E86" w:rsidP="00462FB7">
      <w:pPr>
        <w:pStyle w:val="BodyText"/>
        <w:rPr>
          <w:rFonts w:cs="Poppins"/>
        </w:rPr>
      </w:pPr>
      <w:r w:rsidRPr="00345AB3">
        <w:rPr>
          <w:rFonts w:cs="Poppins"/>
          <w:noProof/>
        </w:rPr>
        <mc:AlternateContent>
          <mc:Choice Requires="wps">
            <w:drawing>
              <wp:anchor distT="0" distB="0" distL="114300" distR="114300" simplePos="0" relativeHeight="251765771" behindDoc="1" locked="0" layoutInCell="1" allowOverlap="1" wp14:anchorId="6854030C" wp14:editId="787CB0D5">
                <wp:simplePos x="0" y="0"/>
                <wp:positionH relativeFrom="column">
                  <wp:posOffset>-788785</wp:posOffset>
                </wp:positionH>
                <wp:positionV relativeFrom="paragraph">
                  <wp:posOffset>708025</wp:posOffset>
                </wp:positionV>
                <wp:extent cx="1701478" cy="405114"/>
                <wp:effectExtent l="0" t="0" r="635" b="1905"/>
                <wp:wrapNone/>
                <wp:docPr id="343727609" name="Rounded Rectangle 24"/>
                <wp:cNvGraphicFramePr/>
                <a:graphic xmlns:a="http://schemas.openxmlformats.org/drawingml/2006/main">
                  <a:graphicData uri="http://schemas.microsoft.com/office/word/2010/wordprocessingShape">
                    <wps:wsp>
                      <wps:cNvSpPr/>
                      <wps:spPr>
                        <a:xfrm>
                          <a:off x="0" y="0"/>
                          <a:ext cx="1701478"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79FD2981" id="Rounded Rectangle 24" o:spid="_x0000_s1026" style="position:absolute;margin-left:-62.1pt;margin-top:55.75pt;width:133.95pt;height:31.9pt;z-index:-25155070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ARcQggIAAGQFAAAOAAAAZHJzL2Uyb0RvYy54bWysVE1v2zAMvQ/YfxB0X20H6boGdYqsRYYB&#10;RVu0HXpWZCk2IIsapcTJfv0o2XG6tthh2EUWRfLxw4+8uNy1hm0V+gZsyYuTnDNlJVSNXZf8x9Py&#10;0xfOfBC2EgasKvleeX45//jhonMzNYEaTKWQEYj1s86VvA7BzbLMy1q1wp+AU5aUGrAVgURcZxWK&#10;jtBbk03y/HPWAVYOQSrv6fW6V/J5wtdayXCntVeBmZJTbiGdmM5VPLP5hZitUbi6kUMa4h+yaEVj&#10;KegIdS2CYBts3kC1jUTwoMOJhDYDrRupUg1UTZG/quaxFk6lWqg53o1t8v8PVt5uH909Uhs652ee&#10;rrGKncY2fik/tkvN2o/NUrvAJD0WZ3kxPaPfK0k3zU+LYhq7mR29HfrwTUHL4qXkCBtbPdAfSY0S&#10;2xsfevuDXYzowTTVsjEmCbheXRlkW0F/b7lc5l+vhxB/mBkbjS1Etx4xvmTHgtIt7I2KdsY+KM2a&#10;ikqYpEwS19QYR0ipbCh6VS0q1YcvTvM80YUKHD1SuQkwImuKP2IPAJHHb7H7LAf76KoSVUfn/G+J&#10;9c6jR4oMNozObWMB3wMwVNUQubc/NKlvTezSCqr9PTKEflC8k8uGft6N8OFeIE0GzRBNe7ijQxvo&#10;Sg7DjbMa8Nd779GeCEtazjqatJL7nxuBijPz3RKVz4vpNI5mEqanZxMS8KVm9VJjN+0VEB0K2itO&#10;pmu0D+Zw1QjtMy2FRYxKKmElxS65DHgQrkK/AWitSLVYJDMaRyfCjX10MoLHrkZePu2eBbqBwYG4&#10;fwuHqRSzVxzubaOnhcUmgG4SwY99HfpNo5yIM6yduCteysnquBznvwEAAP//AwBQSwMEFAAGAAgA&#10;AAAhADSHnDbiAAAADAEAAA8AAABkcnMvZG93bnJldi54bWxMj8FOwzAMhu9IvENkJG5b2nSlrDSd&#10;EBI3hESHBNzSxmsLjVM12Vb29MtOcLP1f/r9udjMZmAHnFxvSUK8jIAhNVb31Ep43z4v7oE5r0ir&#10;wRJK+EUHm/L6qlC5tkd6w0PlWxZKyOVKQuf9mHPumg6Ncks7IoVsZyejfFinlutJHUO5GbiIojtu&#10;VE/hQqdGfOqw+an2RsK6+v46tdmLXr9+KCHqXdonn6mUtzfz4wMwj7P/g+GiH9ShDE613ZN2bJCw&#10;iMVKBDYkcZwCuyCrJANWhyFLE+Blwf8/UZ4BAAD//wMAUEsBAi0AFAAGAAgAAAAhALaDOJL+AAAA&#10;4QEAABMAAAAAAAAAAAAAAAAAAAAAAFtDb250ZW50X1R5cGVzXS54bWxQSwECLQAUAAYACAAAACEA&#10;OP0h/9YAAACUAQAACwAAAAAAAAAAAAAAAAAvAQAAX3JlbHMvLnJlbHNQSwECLQAUAAYACAAAACEA&#10;OQEXEIICAABkBQAADgAAAAAAAAAAAAAAAAAuAgAAZHJzL2Uyb0RvYy54bWxQSwECLQAUAAYACAAA&#10;ACEANIecNuIAAAAMAQAADwAAAAAAAAAAAAAAAADcBAAAZHJzL2Rvd25yZXYueG1sUEsFBgAAAAAE&#10;AAQA8wAAAOsFAAAAAA==&#10;" fillcolor="#fff0bd" stroked="f" strokeweight="1pt">
                <v:stroke joinstyle="miter"/>
              </v:roundrect>
            </w:pict>
          </mc:Fallback>
        </mc:AlternateContent>
      </w:r>
      <w:hyperlink r:id="rId109" w:history="1">
        <w:r w:rsidR="005B3FF4" w:rsidRPr="00345AB3">
          <w:rPr>
            <w:rStyle w:val="Hyperlink"/>
            <w:rFonts w:cs="Poppins"/>
          </w:rPr>
          <w:t>Course outlines</w:t>
        </w:r>
      </w:hyperlink>
      <w:r w:rsidR="005B3FF4" w:rsidRPr="00345AB3">
        <w:rPr>
          <w:rFonts w:cs="Poppins"/>
        </w:rPr>
        <w:t xml:space="preserve"> identify the approved learning outcomes and assessment framework for the course. These documents should guide your</w:t>
      </w:r>
      <w:r w:rsidR="00B305FE" w:rsidRPr="00345AB3">
        <w:rPr>
          <w:rFonts w:cs="Poppins"/>
        </w:rPr>
        <w:t xml:space="preserve"> course</w:t>
      </w:r>
      <w:r w:rsidR="005B3FF4" w:rsidRPr="00345AB3">
        <w:rPr>
          <w:rFonts w:cs="Poppins"/>
        </w:rPr>
        <w:t xml:space="preserve"> planning and instructional decisions throughout the semester.</w:t>
      </w:r>
    </w:p>
    <w:p w14:paraId="28127E37" w14:textId="65DC309D" w:rsidR="00BA0A6E" w:rsidRPr="00345AB3" w:rsidRDefault="00BA0A6E" w:rsidP="00001ECE">
      <w:pPr>
        <w:pStyle w:val="Heading3"/>
        <w:rPr>
          <w:rFonts w:ascii="Poppins" w:hAnsi="Poppins" w:cs="Poppins"/>
        </w:rPr>
      </w:pPr>
      <w:r w:rsidRPr="00345AB3">
        <w:rPr>
          <w:rFonts w:ascii="Poppins" w:hAnsi="Poppins" w:cs="Poppins"/>
        </w:rPr>
        <w:t xml:space="preserve">In </w:t>
      </w:r>
      <w:r w:rsidR="00DD68E7" w:rsidRPr="00345AB3">
        <w:rPr>
          <w:rFonts w:ascii="Poppins" w:hAnsi="Poppins" w:cs="Poppins"/>
        </w:rPr>
        <w:t>p</w:t>
      </w:r>
      <w:r w:rsidRPr="00345AB3">
        <w:rPr>
          <w:rFonts w:ascii="Poppins" w:hAnsi="Poppins" w:cs="Poppins"/>
        </w:rPr>
        <w:t>ractice</w:t>
      </w:r>
    </w:p>
    <w:p w14:paraId="1AA3050A" w14:textId="5CF46D50" w:rsidR="00FE0007" w:rsidRPr="00345AB3" w:rsidRDefault="00FE0007" w:rsidP="00462FB7">
      <w:pPr>
        <w:pStyle w:val="BodyText"/>
        <w:rPr>
          <w:rFonts w:cs="Poppins"/>
        </w:rPr>
      </w:pPr>
      <w:r w:rsidRPr="00345AB3">
        <w:rPr>
          <w:rFonts w:cs="Poppins"/>
        </w:rPr>
        <w:t>When planning your course, begin with the learning outcomes. Consider:</w:t>
      </w:r>
    </w:p>
    <w:p w14:paraId="19EBBA65" w14:textId="0900341E" w:rsidR="00FE0007" w:rsidRPr="00345AB3" w:rsidRDefault="00FE0007">
      <w:pPr>
        <w:pStyle w:val="BodyText"/>
        <w:numPr>
          <w:ilvl w:val="0"/>
          <w:numId w:val="19"/>
        </w:numPr>
        <w:rPr>
          <w:rFonts w:cs="Poppins"/>
        </w:rPr>
      </w:pPr>
      <w:r w:rsidRPr="00345AB3">
        <w:rPr>
          <w:rFonts w:cs="Poppins"/>
        </w:rPr>
        <w:t>What students need to learn (e.g., learning outcomes in the course outline)</w:t>
      </w:r>
    </w:p>
    <w:p w14:paraId="5BF093D8" w14:textId="29C5DD9C" w:rsidR="00FE0007" w:rsidRPr="00345AB3" w:rsidRDefault="00FE0007">
      <w:pPr>
        <w:pStyle w:val="BodyText"/>
        <w:numPr>
          <w:ilvl w:val="0"/>
          <w:numId w:val="19"/>
        </w:numPr>
        <w:rPr>
          <w:rFonts w:cs="Poppins"/>
        </w:rPr>
      </w:pPr>
      <w:r w:rsidRPr="00345AB3">
        <w:rPr>
          <w:rFonts w:cs="Poppins"/>
        </w:rPr>
        <w:t xml:space="preserve">How they will demonstrate learning (e.g., through </w:t>
      </w:r>
      <w:r w:rsidR="008D7958" w:rsidRPr="00345AB3">
        <w:rPr>
          <w:rFonts w:cs="Poppins"/>
        </w:rPr>
        <w:t xml:space="preserve">ungraded and </w:t>
      </w:r>
      <w:r w:rsidRPr="00345AB3">
        <w:rPr>
          <w:rFonts w:cs="Poppins"/>
        </w:rPr>
        <w:t>graded assessments)</w:t>
      </w:r>
    </w:p>
    <w:p w14:paraId="7AFE5BA8" w14:textId="611E10D9" w:rsidR="00FE0007" w:rsidRPr="00345AB3" w:rsidRDefault="00FE0007">
      <w:pPr>
        <w:pStyle w:val="BodyText"/>
        <w:numPr>
          <w:ilvl w:val="0"/>
          <w:numId w:val="19"/>
        </w:numPr>
        <w:rPr>
          <w:rFonts w:cs="Poppins"/>
        </w:rPr>
      </w:pPr>
      <w:r w:rsidRPr="00345AB3">
        <w:rPr>
          <w:rFonts w:cs="Poppins"/>
        </w:rPr>
        <w:t>What activities will support success</w:t>
      </w:r>
      <w:r w:rsidR="008D7958" w:rsidRPr="00345AB3">
        <w:rPr>
          <w:rFonts w:cs="Poppins"/>
        </w:rPr>
        <w:t xml:space="preserve"> (e.g., through in-class activities)</w:t>
      </w:r>
    </w:p>
    <w:p w14:paraId="141D3182" w14:textId="658D1461" w:rsidR="00B305FE" w:rsidRPr="00345AB3" w:rsidRDefault="00CE4E86" w:rsidP="00DD68E7">
      <w:pPr>
        <w:pStyle w:val="BodyText"/>
        <w:rPr>
          <w:rFonts w:cs="Poppins"/>
        </w:rPr>
      </w:pPr>
      <w:r w:rsidRPr="00345AB3">
        <w:rPr>
          <w:rFonts w:cs="Poppins"/>
          <w:noProof/>
        </w:rPr>
        <mc:AlternateContent>
          <mc:Choice Requires="wps">
            <w:drawing>
              <wp:anchor distT="0" distB="0" distL="114300" distR="114300" simplePos="0" relativeHeight="251767819" behindDoc="1" locked="0" layoutInCell="1" allowOverlap="1" wp14:anchorId="5F329685" wp14:editId="2DDA2E89">
                <wp:simplePos x="0" y="0"/>
                <wp:positionH relativeFrom="column">
                  <wp:posOffset>-971665</wp:posOffset>
                </wp:positionH>
                <wp:positionV relativeFrom="paragraph">
                  <wp:posOffset>487045</wp:posOffset>
                </wp:positionV>
                <wp:extent cx="2419109" cy="405114"/>
                <wp:effectExtent l="0" t="0" r="0" b="1905"/>
                <wp:wrapNone/>
                <wp:docPr id="938624891" name="Rounded Rectangle 24"/>
                <wp:cNvGraphicFramePr/>
                <a:graphic xmlns:a="http://schemas.openxmlformats.org/drawingml/2006/main">
                  <a:graphicData uri="http://schemas.microsoft.com/office/word/2010/wordprocessingShape">
                    <wps:wsp>
                      <wps:cNvSpPr/>
                      <wps:spPr>
                        <a:xfrm>
                          <a:off x="0" y="0"/>
                          <a:ext cx="2419109"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6028DBC7" id="Rounded Rectangle 24" o:spid="_x0000_s1026" style="position:absolute;margin-left:-76.5pt;margin-top:38.35pt;width:190.5pt;height:31.9pt;z-index:-25154866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rLgxgQIAAGQFAAAOAAAAZHJzL2Uyb0RvYy54bWysVEtv2zAMvg/YfxB0X20H6bYGdYqsRYYB&#10;RVu0HXpWZCk2IIsapcTJfv0o2XH6wg7DLrIokh8f/sjzi11r2Fahb8CWvDjJOVNWQtXYdcl/Pi4/&#10;feXMB2ErYcCqku+V5xfzjx/OOzdTE6jBVAoZgVg/61zJ6xDcLMu8rFUr/Ak4ZUmpAVsRSMR1VqHo&#10;CL012STPP2cdYOUQpPKeXq96JZ8nfK2VDLdaexWYKTnlFtKJ6VzFM5ufi9kahasbOaQh/iGLVjSW&#10;go5QVyIItsHmDVTbSAQPOpxIaDPQupEq1UDVFPmrah5q4VSqhZrj3dgm//9g5c32wd0htaFzfubp&#10;GqvYaWzjl/Jju9Ss/dgstQtM0uNkWpwV+RlnknTT/LQoprGb2dHboQ/fFbQsXkqOsLHVPf2R1Cix&#10;vfahtz/YxYgeTFMtG2OSgOvVpUG2FfT3lstl/u1qCPHCzNhobCG69YjxJTsWlG5hb1S0M/ZeadZU&#10;sYSUSeKaGuMIKZUNRa+qRaX68MVpnie6UIGjRyo3AUZkTfFH7AEg8vgtdp/lYB9dVaLq6Jz/LbHe&#10;efRIkcGG0bltLOB7AIaqGiL39ocm9a2JXVpBtb9DhtAPindy2dDPuxY+3AmkyaAZomkPt3RoA13J&#10;YbhxVgP+fu892hNhSctZR5NWcv9rI1BxZn5YovJZMZ3G0UzC9PTLhAR8rlk919hNewlEh4L2ipPp&#10;Gu2DOVw1QvtES2ERo5JKWEmxSy4DHoTL0G8AWitSLRbJjMbRiXBtH5yM4LGrkZePuyeBbmBwIO7f&#10;wGEqxewVh3vb6GlhsQmgm0TwY1+HftMoJ+IMayfuiudysjoux/kfAAAA//8DAFBLAwQUAAYACAAA&#10;ACEAbk6myeIAAAALAQAADwAAAGRycy9kb3ducmV2LnhtbEyPwU7DMAyG70i8Q2Qkblu6jq5baToh&#10;JG4IiYLEdksbry00TtVkW+Hp8U5wtP3p9/fn28n24oSj7xwpWMwjEEi1Mx01Ct7fnmZrED5oMrp3&#10;hAq+0cO2uL7KdWbcmV7xVIZGcAj5TCtoQxgyKX3dotV+7gYkvh3caHXgcWykGfWZw20v4yhaSas7&#10;4g+tHvCxxfqrPFoFm/Jz/9Okz2bz8qHjuDok3XKXKHV7Mz3cgwg4hT8YLvqsDgU7Ve5IxotewWyR&#10;LLlMUJCuUhBMxPGaFxWjd1ECssjl/w7FLwAAAP//AwBQSwECLQAUAAYACAAAACEAtoM4kv4AAADh&#10;AQAAEwAAAAAAAAAAAAAAAAAAAAAAW0NvbnRlbnRfVHlwZXNdLnhtbFBLAQItABQABgAIAAAAIQA4&#10;/SH/1gAAAJQBAAALAAAAAAAAAAAAAAAAAC8BAABfcmVscy8ucmVsc1BLAQItABQABgAIAAAAIQBi&#10;rLgxgQIAAGQFAAAOAAAAAAAAAAAAAAAAAC4CAABkcnMvZTJvRG9jLnhtbFBLAQItABQABgAIAAAA&#10;IQBuTqbJ4gAAAAsBAAAPAAAAAAAAAAAAAAAAANsEAABkcnMvZG93bnJldi54bWxQSwUGAAAAAAQA&#10;BADzAAAA6gUAAAAA&#10;" fillcolor="#fff0bd" stroked="f" strokeweight="1pt">
                <v:stroke joinstyle="miter"/>
              </v:roundrect>
            </w:pict>
          </mc:Fallback>
        </mc:AlternateContent>
      </w:r>
      <w:r w:rsidR="00FE0007" w:rsidRPr="00345AB3">
        <w:rPr>
          <w:rFonts w:cs="Poppins"/>
        </w:rPr>
        <w:t>Starting with outcomes helps create alignment between instruction, assessment, and learning activities.</w:t>
      </w:r>
    </w:p>
    <w:p w14:paraId="5380E031" w14:textId="5D03602A" w:rsidR="00D7462F" w:rsidRPr="00345AB3" w:rsidRDefault="00D7462F" w:rsidP="00001ECE">
      <w:pPr>
        <w:pStyle w:val="Heading3"/>
        <w:rPr>
          <w:rFonts w:ascii="Poppins" w:hAnsi="Poppins" w:cs="Poppins"/>
        </w:rPr>
      </w:pPr>
      <w:r w:rsidRPr="00345AB3">
        <w:rPr>
          <w:rFonts w:ascii="Poppins" w:hAnsi="Poppins" w:cs="Poppins"/>
        </w:rPr>
        <w:t xml:space="preserve">Where to </w:t>
      </w:r>
      <w:r w:rsidR="00DD68E7" w:rsidRPr="00345AB3">
        <w:rPr>
          <w:rFonts w:ascii="Poppins" w:hAnsi="Poppins" w:cs="Poppins"/>
        </w:rPr>
        <w:t>g</w:t>
      </w:r>
      <w:r w:rsidRPr="00345AB3">
        <w:rPr>
          <w:rFonts w:ascii="Poppins" w:hAnsi="Poppins" w:cs="Poppins"/>
        </w:rPr>
        <w:t xml:space="preserve">et </w:t>
      </w:r>
      <w:r w:rsidR="00DD68E7" w:rsidRPr="00345AB3">
        <w:rPr>
          <w:rFonts w:ascii="Poppins" w:hAnsi="Poppins" w:cs="Poppins"/>
        </w:rPr>
        <w:t>h</w:t>
      </w:r>
      <w:r w:rsidRPr="00345AB3">
        <w:rPr>
          <w:rFonts w:ascii="Poppins" w:hAnsi="Poppins" w:cs="Poppins"/>
        </w:rPr>
        <w:t>elp</w:t>
      </w:r>
    </w:p>
    <w:p w14:paraId="2AE0D8F1" w14:textId="483E1FF1" w:rsidR="00D7462F" w:rsidRPr="00345AB3" w:rsidRDefault="00D7462F" w:rsidP="00DD68E7">
      <w:pPr>
        <w:pStyle w:val="BodyText"/>
        <w:rPr>
          <w:rFonts w:cs="Poppins"/>
        </w:rPr>
      </w:pPr>
      <w:r w:rsidRPr="00345AB3">
        <w:rPr>
          <w:rFonts w:cs="Poppins"/>
        </w:rPr>
        <w:t xml:space="preserve">The </w:t>
      </w:r>
      <w:hyperlink r:id="rId110" w:history="1">
        <w:r w:rsidRPr="00345AB3">
          <w:rPr>
            <w:rStyle w:val="Hyperlink"/>
            <w:rFonts w:cs="Poppins"/>
          </w:rPr>
          <w:t>Teaching and Learning Innovation Hub</w:t>
        </w:r>
      </w:hyperlink>
      <w:r w:rsidRPr="00345AB3">
        <w:rPr>
          <w:rFonts w:cs="Poppins"/>
        </w:rPr>
        <w:t xml:space="preserve"> can assist with course planning, assessment design, and instructional strategies.</w:t>
      </w:r>
    </w:p>
    <w:bookmarkStart w:id="20" w:name="_Toc239181292"/>
    <w:p w14:paraId="70580277" w14:textId="55709551" w:rsidR="007B44FA" w:rsidRPr="00345AB3" w:rsidRDefault="00CE4E86" w:rsidP="00DD68E7">
      <w:pPr>
        <w:pStyle w:val="Heading2"/>
        <w:rPr>
          <w:rFonts w:cs="Poppins"/>
          <w:bCs/>
        </w:rPr>
      </w:pPr>
      <w:r w:rsidRPr="00345AB3">
        <w:rPr>
          <w:rFonts w:cs="Poppins"/>
          <w:noProof/>
        </w:rPr>
        <w:lastRenderedPageBreak/>
        <mc:AlternateContent>
          <mc:Choice Requires="wps">
            <w:drawing>
              <wp:anchor distT="0" distB="0" distL="114300" distR="114300" simplePos="0" relativeHeight="251769867" behindDoc="1" locked="0" layoutInCell="1" allowOverlap="1" wp14:anchorId="568611F2" wp14:editId="353377FA">
                <wp:simplePos x="0" y="0"/>
                <wp:positionH relativeFrom="column">
                  <wp:posOffset>-2143776</wp:posOffset>
                </wp:positionH>
                <wp:positionV relativeFrom="paragraph">
                  <wp:posOffset>-79938</wp:posOffset>
                </wp:positionV>
                <wp:extent cx="4178461" cy="405114"/>
                <wp:effectExtent l="0" t="0" r="0" b="1905"/>
                <wp:wrapNone/>
                <wp:docPr id="520169013" name="Rounded Rectangle 24"/>
                <wp:cNvGraphicFramePr/>
                <a:graphic xmlns:a="http://schemas.openxmlformats.org/drawingml/2006/main">
                  <a:graphicData uri="http://schemas.microsoft.com/office/word/2010/wordprocessingShape">
                    <wps:wsp>
                      <wps:cNvSpPr/>
                      <wps:spPr>
                        <a:xfrm>
                          <a:off x="0" y="0"/>
                          <a:ext cx="4178461"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76E5ABD5" id="Rounded Rectangle 24" o:spid="_x0000_s1026" style="position:absolute;margin-left:-168.8pt;margin-top:-6.3pt;width:329pt;height:31.9pt;z-index:-25154661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ZEgJggIAAGQFAAAOAAAAZHJzL2Uyb0RvYy54bWysVMFu2zAMvQ/YPwi6r7aDtN2COkXWIsOA&#10;oi3aDj0rshQbkEWNUuJkXz9KdpyuLXYYdpElkXwknx91cblrDdsq9A3YkhcnOWfKSqgauy75j6fl&#10;p8+c+SBsJQxYVfK98vxy/vHDRedmagI1mEohIxDrZ50reR2Cm2WZl7VqhT8BpywZNWArAh1xnVUo&#10;OkJvTTbJ87OsA6wcglTe0+11b+TzhK+1kuFOa68CMyWn2kJaMa2ruGbzCzFbo3B1I4cyxD9U0YrG&#10;UtIR6loEwTbYvIFqG4ngQYcTCW0GWjdSpR6omyJ/1c1jLZxKvRA53o00+f8HK2+3j+4eiYbO+Zmn&#10;bexip7GNX6qP7RJZ+5EstQtM0uW0OP88PSs4k2Sb5qdFMY1sZsdohz58U9CyuCk5wsZWD/RHElFi&#10;e+ND73/wixk9mKZaNsakA65XVwbZVtDfWy6X+dfrIcUfbsZGZwsxrEeMN9mxobQLe6Oin7EPSrOm&#10;ohYmqZKkNTXmEVIqG4reVItK9emL0zxPcqEGx4jUbgKMyJryj9gDQNTxW+y+ysE/hqok1TE4/1th&#10;ffAYkTKDDWNw21jA9wAMdTVk7v0PJPXURJZWUO3vkSH0g+KdXDb0826ED/cCaTJohmjawx0t2kBX&#10;chh2nNWAv967j/4kWLJy1tGkldz/3AhUnJnvlqT8pZhO42imw/T0fEIHfGlZvbTYTXsFJAcSHlWX&#10;ttE/mMNWI7TP9CgsYlYyCSspd8llwMPhKvQvAD0rUi0WyY3G0YlwYx+djOCR1ajLp92zQDcoOJD2&#10;b+EwlWL2SsO9b4y0sNgE0E0S+JHXgW8a5SSc4dmJb8XLc/I6Po7z3wAAAP//AwBQSwMEFAAGAAgA&#10;AAAhACqFwp3hAAAACwEAAA8AAABkcnMvZG93bnJldi54bWxMj8FOwzAMhu9IvENkJG5b2pRurDSd&#10;EBI3hERBAm5uk7WFxpmabCs8PeYEt9/yp9+fy+3sRnG0Uxg8aUiXCQhLrTcDdRpenu8X1yBCRDI4&#10;erIavmyAbXV+VmJh/Ime7LGOneASCgVq6GPcF1KGtrcOw9LvLfFu5yeHkcepk2bCE5e7UaokWUmH&#10;A/GFHvf2rrftZ31wGjb1x/t3t34wm8dXVKrZ5UP2lmt9eTHf3oCIdo5/MPzqszpU7NT4A5kgRg2L&#10;LFuvmOWUKg6MZCq5AtFoyFMFsirl/x+qHwAAAP//AwBQSwECLQAUAAYACAAAACEAtoM4kv4AAADh&#10;AQAAEwAAAAAAAAAAAAAAAAAAAAAAW0NvbnRlbnRfVHlwZXNdLnhtbFBLAQItABQABgAIAAAAIQA4&#10;/SH/1gAAAJQBAAALAAAAAAAAAAAAAAAAAC8BAABfcmVscy8ucmVsc1BLAQItABQABgAIAAAAIQAP&#10;ZEgJggIAAGQFAAAOAAAAAAAAAAAAAAAAAC4CAABkcnMvZTJvRG9jLnhtbFBLAQItABQABgAIAAAA&#10;IQAqhcKd4QAAAAsBAAAPAAAAAAAAAAAAAAAAANwEAABkcnMvZG93bnJldi54bWxQSwUGAAAAAAQA&#10;BADzAAAA6gUAAAAA&#10;" fillcolor="#fff0bd" stroked="f" strokeweight="1pt">
                <v:stroke joinstyle="miter"/>
              </v:roundrect>
            </w:pict>
          </mc:Fallback>
        </mc:AlternateContent>
      </w:r>
      <w:r w:rsidR="007B44FA" w:rsidRPr="00345AB3">
        <w:rPr>
          <w:rFonts w:cs="Poppins"/>
        </w:rPr>
        <w:t xml:space="preserve">Set </w:t>
      </w:r>
      <w:r w:rsidR="00DD68E7" w:rsidRPr="00345AB3">
        <w:rPr>
          <w:rFonts w:cs="Poppins"/>
        </w:rPr>
        <w:t>u</w:t>
      </w:r>
      <w:r w:rsidR="007B44FA" w:rsidRPr="00345AB3">
        <w:rPr>
          <w:rFonts w:cs="Poppins"/>
        </w:rPr>
        <w:t xml:space="preserve">p </w:t>
      </w:r>
      <w:r w:rsidR="00DD68E7" w:rsidRPr="00345AB3">
        <w:rPr>
          <w:rFonts w:cs="Poppins"/>
        </w:rPr>
        <w:t>y</w:t>
      </w:r>
      <w:r w:rsidR="007B44FA" w:rsidRPr="00345AB3">
        <w:rPr>
          <w:rFonts w:cs="Poppins"/>
        </w:rPr>
        <w:t xml:space="preserve">our Moodle </w:t>
      </w:r>
      <w:r w:rsidR="00DD68E7" w:rsidRPr="00345AB3">
        <w:rPr>
          <w:rFonts w:cs="Poppins"/>
        </w:rPr>
        <w:t>s</w:t>
      </w:r>
      <w:r w:rsidR="007B44FA" w:rsidRPr="00345AB3">
        <w:rPr>
          <w:rFonts w:cs="Poppins"/>
        </w:rPr>
        <w:t>hell</w:t>
      </w:r>
      <w:bookmarkEnd w:id="20"/>
    </w:p>
    <w:p w14:paraId="1CB95345" w14:textId="1CF018B7" w:rsidR="00AD0B60" w:rsidRPr="00345AB3" w:rsidRDefault="00AD0B60" w:rsidP="00DD68E7">
      <w:pPr>
        <w:pStyle w:val="BodyBold"/>
        <w:rPr>
          <w:rFonts w:cs="Poppins"/>
        </w:rPr>
      </w:pPr>
      <w:r w:rsidRPr="00345AB3">
        <w:rPr>
          <w:rFonts w:cs="Poppins"/>
        </w:rPr>
        <w:t>For many students, Moodle serves as the primary online home for the course.</w:t>
      </w:r>
    </w:p>
    <w:p w14:paraId="0E645BD7" w14:textId="4B2D8DB1" w:rsidR="00233A4C" w:rsidRPr="00345AB3" w:rsidRDefault="007B44FA" w:rsidP="00DD68E7">
      <w:pPr>
        <w:pStyle w:val="BodyText"/>
        <w:rPr>
          <w:rFonts w:cs="Poppins"/>
        </w:rPr>
      </w:pPr>
      <w:r w:rsidRPr="00345AB3">
        <w:rPr>
          <w:rFonts w:cs="Poppins"/>
        </w:rPr>
        <w:t xml:space="preserve">Moodle is </w:t>
      </w:r>
      <w:r w:rsidR="00BC1DA4" w:rsidRPr="00345AB3">
        <w:rPr>
          <w:rFonts w:cs="Poppins"/>
        </w:rPr>
        <w:t xml:space="preserve">a </w:t>
      </w:r>
      <w:r w:rsidR="00402158" w:rsidRPr="00345AB3">
        <w:rPr>
          <w:rFonts w:cs="Poppins"/>
        </w:rPr>
        <w:t xml:space="preserve">Learning Management System (LMS), which is used to support, organize, deliver, and manage teaching and learning activities </w:t>
      </w:r>
      <w:r w:rsidR="00F05081" w:rsidRPr="00345AB3">
        <w:rPr>
          <w:rFonts w:cs="Poppins"/>
        </w:rPr>
        <w:t>for your courses</w:t>
      </w:r>
      <w:r w:rsidR="00402158" w:rsidRPr="00345AB3">
        <w:rPr>
          <w:rFonts w:cs="Poppins"/>
        </w:rPr>
        <w:t>.</w:t>
      </w:r>
      <w:r w:rsidR="002D0750" w:rsidRPr="00345AB3">
        <w:rPr>
          <w:rFonts w:cs="Poppins"/>
        </w:rPr>
        <w:t xml:space="preserve"> </w:t>
      </w:r>
    </w:p>
    <w:p w14:paraId="6F3F8D10" w14:textId="685C519A" w:rsidR="00233A4C" w:rsidRPr="00345AB3" w:rsidRDefault="00233A4C" w:rsidP="00DD68E7">
      <w:pPr>
        <w:pStyle w:val="BodyText"/>
        <w:rPr>
          <w:rFonts w:cs="Poppins"/>
        </w:rPr>
      </w:pPr>
      <w:r w:rsidRPr="00345AB3">
        <w:rPr>
          <w:rFonts w:cs="Poppins"/>
        </w:rPr>
        <w:t>Students use Moodle to:</w:t>
      </w:r>
    </w:p>
    <w:p w14:paraId="5AA0E8CC" w14:textId="5F10C2CE" w:rsidR="001341AF" w:rsidRPr="00345AB3" w:rsidRDefault="00547887" w:rsidP="00DD68E7">
      <w:pPr>
        <w:pStyle w:val="BodyText"/>
        <w:rPr>
          <w:rFonts w:cs="Poppins"/>
        </w:rPr>
      </w:pPr>
      <w:r w:rsidRPr="00345AB3">
        <w:rPr>
          <w:rFonts w:cs="Poppins"/>
          <w:noProof/>
        </w:rPr>
        <w:drawing>
          <wp:inline distT="0" distB="0" distL="0" distR="0" wp14:anchorId="210E3B72" wp14:editId="78823DE6">
            <wp:extent cx="6330950" cy="1592494"/>
            <wp:effectExtent l="0" t="25400" r="6350" b="33655"/>
            <wp:docPr id="1532562936" name="Diagram 125" descr="SmartArt summarizing Students use Moodle to: Access course materials; Submit assignments; View assignment feedback; Receive announcements; Participate in online learning activities; And more!."/>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11" r:lo="rId112" r:qs="rId113" r:cs="rId114"/>
              </a:graphicData>
            </a:graphic>
          </wp:inline>
        </w:drawing>
      </w:r>
    </w:p>
    <w:p w14:paraId="31DF10F9" w14:textId="3CF701E8" w:rsidR="007B44FA" w:rsidRPr="00345AB3" w:rsidRDefault="007B44FA" w:rsidP="00DD68E7">
      <w:pPr>
        <w:pStyle w:val="BodyText"/>
        <w:rPr>
          <w:rFonts w:cs="Poppins"/>
        </w:rPr>
      </w:pPr>
      <w:r w:rsidRPr="00345AB3">
        <w:rPr>
          <w:rFonts w:cs="Poppins"/>
        </w:rPr>
        <w:t>At minimum, students should be able to locate:</w:t>
      </w:r>
    </w:p>
    <w:p w14:paraId="1C5C6C4D" w14:textId="20B398FF" w:rsidR="00547887" w:rsidRPr="00345AB3" w:rsidRDefault="00547887" w:rsidP="00DD68E7">
      <w:pPr>
        <w:pStyle w:val="BodyText"/>
        <w:rPr>
          <w:rFonts w:cs="Poppins"/>
        </w:rPr>
      </w:pPr>
      <w:r w:rsidRPr="00345AB3">
        <w:rPr>
          <w:rFonts w:cs="Poppins"/>
          <w:noProof/>
        </w:rPr>
        <w:drawing>
          <wp:inline distT="0" distB="0" distL="0" distR="0" wp14:anchorId="25012C01" wp14:editId="36703EC5">
            <wp:extent cx="6330950" cy="1592494"/>
            <wp:effectExtent l="0" t="25400" r="0" b="20955"/>
            <wp:docPr id="460338785" name="Diagram 125" descr="Sequence showing At minimum, students should be able to locate: The course syllabus (i.e., a weekly learning schedule); Faculty contact information; Weekly learning materials; Assessment descriptions and rubrics; Important announcement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16" r:lo="rId117" r:qs="rId118" r:cs="rId119"/>
              </a:graphicData>
            </a:graphic>
          </wp:inline>
        </w:drawing>
      </w:r>
    </w:p>
    <w:p w14:paraId="259E0C27" w14:textId="17562060" w:rsidR="007B44FA" w:rsidRPr="00345AB3" w:rsidRDefault="00CE4E86" w:rsidP="00547887">
      <w:pPr>
        <w:pStyle w:val="BodyText"/>
        <w:rPr>
          <w:rFonts w:cs="Poppins"/>
        </w:rPr>
      </w:pPr>
      <w:r w:rsidRPr="00345AB3">
        <w:rPr>
          <w:rFonts w:cs="Poppins"/>
          <w:noProof/>
        </w:rPr>
        <mc:AlternateContent>
          <mc:Choice Requires="wps">
            <w:drawing>
              <wp:anchor distT="0" distB="0" distL="114300" distR="114300" simplePos="0" relativeHeight="251771915" behindDoc="1" locked="0" layoutInCell="1" allowOverlap="1" wp14:anchorId="00A20ECE" wp14:editId="510F192D">
                <wp:simplePos x="0" y="0"/>
                <wp:positionH relativeFrom="column">
                  <wp:posOffset>-858635</wp:posOffset>
                </wp:positionH>
                <wp:positionV relativeFrom="paragraph">
                  <wp:posOffset>290195</wp:posOffset>
                </wp:positionV>
                <wp:extent cx="1794076" cy="405114"/>
                <wp:effectExtent l="0" t="0" r="0" b="1905"/>
                <wp:wrapNone/>
                <wp:docPr id="1072613517" name="Rounded Rectangle 24"/>
                <wp:cNvGraphicFramePr/>
                <a:graphic xmlns:a="http://schemas.openxmlformats.org/drawingml/2006/main">
                  <a:graphicData uri="http://schemas.microsoft.com/office/word/2010/wordprocessingShape">
                    <wps:wsp>
                      <wps:cNvSpPr/>
                      <wps:spPr>
                        <a:xfrm>
                          <a:off x="0" y="0"/>
                          <a:ext cx="1794076"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146CDF8E" id="Rounded Rectangle 24" o:spid="_x0000_s1026" style="position:absolute;margin-left:-67.6pt;margin-top:22.85pt;width:141.25pt;height:31.9pt;z-index:-25154456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hTqXggIAAGQFAAAOAAAAZHJzL2Uyb0RvYy54bWysVE1v2zAMvQ/YfxB0X20HabsGdYqsRYYB&#10;RVe0HXpWZCk2IIsapcTJfv0o2XG6tthh2EUWRfLxw4+8vNq1hm0V+gZsyYuTnDNlJVSNXZf8x9Py&#10;02fOfBC2EgasKvleeX41//jhsnMzNYEaTKWQEYj1s86VvA7BzbLMy1q1wp+AU5aUGrAVgURcZxWK&#10;jtBbk03y/CzrACuHIJX39HrTK/k84WutZPiutVeBmZJTbiGdmM5VPLP5pZitUbi6kUMa4h+yaEVj&#10;KegIdSOCYBts3kC1jUTwoMOJhDYDrRupUg1UTZG/quaxFk6lWqg53o1t8v8PVt5tH909Uhs652ee&#10;rrGKncY2fik/tkvN2o/NUrvAJD0W5xfT/PyMM0m6aX5aFNPYzezo7dCHrwpaFi8lR9jY6oH+SGqU&#10;2N760Nsf7GJED6aplo0xScD16tog2wr6e8vlMv9yM4T4w8zYaGwhuvWI8SU7FpRuYW9UtDP2QWnW&#10;VFTCJGWSuKbGOEJKZUPRq2pRqT58cZrniS5U4OiRyk2AEVlT/BF7AIg8fovdZznYR1eVqDo6539L&#10;rHcePVJksGF0bhsL+B6AoaqGyL39oUl9a2KXVlDt75Eh9IPinVw29PNuhQ/3AmkyaIZo2sN3OrSB&#10;ruQw3DirAX+99x7tibCk5ayjSSu5/7kRqDgz3yxR+aKYTuNoJmF6ej4hAV9qVi81dtNeA9GhoL3i&#10;ZLpG+2AOV43QPtNSWMSopBJWUuySy4AH4Tr0G4DWilSLRTKjcXQi3NpHJyN47Grk5dPuWaAbGByI&#10;+3dwmEoxe8Xh3jZ6WlhsAugmEfzY16HfNMqJOMPaibvipZysjstx/hsAAP//AwBQSwMEFAAGAAgA&#10;AAAhACs3YJLiAAAACwEAAA8AAABkcnMvZG93bnJldi54bWxMj8FOwzAMhu9IvENkJG5bunahtDSd&#10;EBI3hESHBNzcxmsLTVI12Vb29MtOcLPlT7+/v9jMemAHmlxvjYTVMgJGprGqN62E9+3z4h6Y82gU&#10;DtaQhF9ysCmvrwrMlT2aNzpUvmUhxLgcJXTejznnrulIo1vakUy47eyk0Yd1arma8BjC9cDjKLrj&#10;GnsTPnQ40lNHzU+11xKy6vvr1KYvKnv9wDiud6JPPoWUtzfz4wMwT7P/g+GiH9ShDE613Rvl2CBh&#10;sUpEHFgJa5ECuxDrNAFWhyHKBPCy4P87lGcAAAD//wMAUEsBAi0AFAAGAAgAAAAhALaDOJL+AAAA&#10;4QEAABMAAAAAAAAAAAAAAAAAAAAAAFtDb250ZW50X1R5cGVzXS54bWxQSwECLQAUAAYACAAAACEA&#10;OP0h/9YAAACUAQAACwAAAAAAAAAAAAAAAAAvAQAAX3JlbHMvLnJlbHNQSwECLQAUAAYACAAAACEA&#10;O4U6l4ICAABkBQAADgAAAAAAAAAAAAAAAAAuAgAAZHJzL2Uyb0RvYy54bWxQSwECLQAUAAYACAAA&#10;ACEAKzdgkuIAAAALAQAADwAAAAAAAAAAAAAAAADcBAAAZHJzL2Rvd25yZXYueG1sUEsFBgAAAAAE&#10;AAQA8wAAAOsFAAAAAA==&#10;" fillcolor="#fff0bd" stroked="f" strokeweight="1pt">
                <v:stroke joinstyle="miter"/>
              </v:roundrect>
            </w:pict>
          </mc:Fallback>
        </mc:AlternateContent>
      </w:r>
    </w:p>
    <w:p w14:paraId="7BD8D8B7" w14:textId="5A5E82A5" w:rsidR="0069026A" w:rsidRPr="00345AB3" w:rsidRDefault="0069026A" w:rsidP="00001ECE">
      <w:pPr>
        <w:pStyle w:val="Heading3"/>
        <w:rPr>
          <w:rFonts w:ascii="Poppins" w:hAnsi="Poppins" w:cs="Poppins"/>
        </w:rPr>
      </w:pPr>
      <w:r w:rsidRPr="00345AB3">
        <w:rPr>
          <w:rFonts w:ascii="Poppins" w:hAnsi="Poppins" w:cs="Poppins"/>
        </w:rPr>
        <w:t xml:space="preserve">In </w:t>
      </w:r>
      <w:r w:rsidR="00DD68E7" w:rsidRPr="00345AB3">
        <w:rPr>
          <w:rFonts w:ascii="Poppins" w:hAnsi="Poppins" w:cs="Poppins"/>
        </w:rPr>
        <w:t>p</w:t>
      </w:r>
      <w:r w:rsidRPr="00345AB3">
        <w:rPr>
          <w:rFonts w:ascii="Poppins" w:hAnsi="Poppins" w:cs="Poppins"/>
        </w:rPr>
        <w:t>ractice</w:t>
      </w:r>
    </w:p>
    <w:p w14:paraId="67F471E9" w14:textId="7B32ADF4" w:rsidR="00A74FF4" w:rsidRPr="00345AB3" w:rsidRDefault="00A74FF4" w:rsidP="00DD68E7">
      <w:pPr>
        <w:pStyle w:val="BodyText"/>
        <w:rPr>
          <w:rFonts w:cs="Poppins"/>
        </w:rPr>
      </w:pPr>
      <w:r w:rsidRPr="00345AB3">
        <w:rPr>
          <w:rFonts w:cs="Poppins"/>
          <w:noProof/>
        </w:rPr>
        <w:drawing>
          <wp:inline distT="0" distB="0" distL="0" distR="0" wp14:anchorId="62485B4E" wp14:editId="509B3BFD">
            <wp:extent cx="6635692" cy="1544151"/>
            <wp:effectExtent l="0" t="241300" r="0" b="234315"/>
            <wp:docPr id="1062841014" name="Diagram 130" descr="SmartArt summarizing Before the first day of class: Review contents in the Moodle shell (if provided) and ensure course resources are visible to students and tests, quizzes, or exams are hidden until the test date; Organize materials clearly, in sequential order; Remove outdated content; Verify that all links work properly; Post a welcome announcement or video and introduce yourself."/>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21" r:lo="rId122" r:qs="rId123" r:cs="rId124"/>
              </a:graphicData>
            </a:graphic>
          </wp:inline>
        </w:drawing>
      </w:r>
    </w:p>
    <w:p w14:paraId="72913E17" w14:textId="7A72F208" w:rsidR="003741D3" w:rsidRPr="00345AB3" w:rsidRDefault="003741D3" w:rsidP="00A74FF4">
      <w:pPr>
        <w:pStyle w:val="BodyText"/>
        <w:spacing w:before="360"/>
        <w:rPr>
          <w:rFonts w:cs="Poppins"/>
        </w:rPr>
      </w:pPr>
      <w:r w:rsidRPr="00345AB3">
        <w:rPr>
          <w:rFonts w:cs="Poppins"/>
        </w:rPr>
        <w:lastRenderedPageBreak/>
        <w:t>Students value consistency and organization. A clear Moodle course often reduces confusion and unnecessary emails.</w:t>
      </w:r>
    </w:p>
    <w:p w14:paraId="40670B97" w14:textId="57D53611" w:rsidR="007B44FA" w:rsidRPr="00345AB3" w:rsidRDefault="00CE4E86" w:rsidP="00DD68E7">
      <w:pPr>
        <w:pStyle w:val="BodyText"/>
        <w:rPr>
          <w:rFonts w:cs="Poppins"/>
        </w:rPr>
      </w:pPr>
      <w:r w:rsidRPr="00345AB3">
        <w:rPr>
          <w:rFonts w:cs="Poppins"/>
          <w:noProof/>
        </w:rPr>
        <mc:AlternateContent>
          <mc:Choice Requires="wps">
            <w:drawing>
              <wp:anchor distT="0" distB="0" distL="114300" distR="114300" simplePos="0" relativeHeight="251773963" behindDoc="1" locked="0" layoutInCell="1" allowOverlap="1" wp14:anchorId="37B26BDD" wp14:editId="308C9188">
                <wp:simplePos x="0" y="0"/>
                <wp:positionH relativeFrom="column">
                  <wp:posOffset>-1134319</wp:posOffset>
                </wp:positionH>
                <wp:positionV relativeFrom="paragraph">
                  <wp:posOffset>302027</wp:posOffset>
                </wp:positionV>
                <wp:extent cx="4120588" cy="405114"/>
                <wp:effectExtent l="0" t="0" r="0" b="1905"/>
                <wp:wrapNone/>
                <wp:docPr id="1112500493" name="Rounded Rectangle 24"/>
                <wp:cNvGraphicFramePr/>
                <a:graphic xmlns:a="http://schemas.openxmlformats.org/drawingml/2006/main">
                  <a:graphicData uri="http://schemas.microsoft.com/office/word/2010/wordprocessingShape">
                    <wps:wsp>
                      <wps:cNvSpPr/>
                      <wps:spPr>
                        <a:xfrm>
                          <a:off x="0" y="0"/>
                          <a:ext cx="4120588"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4AAC0B22" id="Rounded Rectangle 24" o:spid="_x0000_s1026" style="position:absolute;margin-left:-89.3pt;margin-top:23.8pt;width:324.45pt;height:31.9pt;z-index:-25154251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PnxiggIAAGQFAAAOAAAAZHJzL2Uyb0RvYy54bWysVE1v2zAMvQ/YfxB0X20HydYFdYqsRYYB&#10;RVu0HXpWZCk2IIsapcTJfv0o2XG6dthh2EUWRfLxw4+8uNy3hu0U+gZsyYuznDNlJVSN3ZT8+9Pq&#10;wzlnPghbCQNWlfygPL9cvH930bm5mkANplLICMT6eedKXofg5lnmZa1a4c/AKUtKDdiKQCJusgpF&#10;R+itySZ5/jHrACuHIJX39HrdK/ki4WutZLjT2qvATMkpt5BOTOc6ntniQsw3KFzdyCEN8Q9ZtKKx&#10;FHSEuhZBsC02b6DaRiJ40OFMQpuB1o1UqQaqpshfVfNYC6dSLdQc78Y2+f8HK293j+4eqQ2d83NP&#10;11jFXmMbv5Qf26dmHcZmqX1gkh6nxSSfndPvlaSb5rOimMZuZidvhz58VdCyeCk5wtZWD/RHUqPE&#10;7saH3v5oFyN6ME21aoxJAm7WVwbZTtDfW61W+ZfrIcRvZsZGYwvRrUeML9mpoHQLB6OinbEPSrOm&#10;ohImKZPENTXGEVIqG4peVYtK9eGLWZ4nulCBo0cqNwFGZE3xR+wBIPL4LXaf5WAfXVWi6uic/y2x&#10;3nn0SJHBhtG5bSzgnwAMVTVE7u2PTepbE7u0hupwjwyhHxTv5Kqhn3cjfLgXSJNBM0TTHu7o0Aa6&#10;ksNw46wG/Pmn92hPhCUtZx1NWsn9j61AxZn5ZonKn4vpNI5mEqazTxMS8KVm/VJjt+0VEB0K2itO&#10;pmu0D+Z41QjtMy2FZYxKKmElxS65DHgUrkK/AWitSLVcJjMaRyfCjX10MoLHrkZePu2fBbqBwYG4&#10;fwvHqRTzVxzubaOnheU2gG4SwU99HfpNo5yIM6yduCteysnqtBwXvwAAAP//AwBQSwMEFAAGAAgA&#10;AAAhAFfMwgriAAAACwEAAA8AAABkcnMvZG93bnJldi54bWxMj8FOg0AQhu8mvsNmTLy1C5SWFlka&#10;Y+LNmIgm6m1hp4Cys4TdtujTO570NJnMl3++v9jPdhAnnHzvSEG8jEAgNc701Cp4eb5fbEH4oMno&#10;wREq+EIP+/LyotC5cWd6wlMVWsEh5HOtoAthzKX0TYdW+6Ubkfh2cJPVgdeplWbSZw63g0yiaCOt&#10;7ok/dHrEuw6bz+poFeyqj/fvNnswu8dXnST1Yd2v3tZKXV/NtzcgAs7hD4ZffVaHkp1qdyTjxaBg&#10;EWfbDbMK0ownE2kWrUDUjMZxCrIs5P8O5Q8AAAD//wMAUEsBAi0AFAAGAAgAAAAhALaDOJL+AAAA&#10;4QEAABMAAAAAAAAAAAAAAAAAAAAAAFtDb250ZW50X1R5cGVzXS54bWxQSwECLQAUAAYACAAAACEA&#10;OP0h/9YAAACUAQAACwAAAAAAAAAAAAAAAAAvAQAAX3JlbHMvLnJlbHNQSwECLQAUAAYACAAAACEA&#10;yj58YoICAABkBQAADgAAAAAAAAAAAAAAAAAuAgAAZHJzL2Uyb0RvYy54bWxQSwECLQAUAAYACAAA&#10;ACEAV8zCCuIAAAALAQAADwAAAAAAAAAAAAAAAADcBAAAZHJzL2Rvd25yZXYueG1sUEsFBgAAAAAE&#10;AAQA8wAAAOsFAAAAAA==&#10;" fillcolor="#fff0bd" stroked="f" strokeweight="1pt">
                <v:stroke joinstyle="miter"/>
              </v:roundrect>
            </w:pict>
          </mc:Fallback>
        </mc:AlternateContent>
      </w:r>
      <w:r w:rsidR="00B11AEF" w:rsidRPr="00345AB3">
        <w:rPr>
          <w:rFonts w:cs="Poppins"/>
        </w:rPr>
        <w:t xml:space="preserve">Learn </w:t>
      </w:r>
      <w:r w:rsidR="007F4F4D" w:rsidRPr="00345AB3">
        <w:rPr>
          <w:rFonts w:cs="Poppins"/>
        </w:rPr>
        <w:t xml:space="preserve">how to use </w:t>
      </w:r>
      <w:hyperlink r:id="rId126" w:history="1">
        <w:r w:rsidR="007F4F4D" w:rsidRPr="00345AB3">
          <w:rPr>
            <w:rStyle w:val="Hyperlink"/>
            <w:rFonts w:cs="Poppins"/>
          </w:rPr>
          <w:t>Moodle on the Hub’s website</w:t>
        </w:r>
      </w:hyperlink>
      <w:r w:rsidR="003741D3" w:rsidRPr="00345AB3">
        <w:rPr>
          <w:rFonts w:cs="Poppins"/>
        </w:rPr>
        <w:t xml:space="preserve"> or reach out the Hub team directly.</w:t>
      </w:r>
    </w:p>
    <w:p w14:paraId="6CE6AA05" w14:textId="3DFE176B" w:rsidR="007B44FA" w:rsidRPr="00345AB3" w:rsidRDefault="007B44FA" w:rsidP="00DD68E7">
      <w:pPr>
        <w:pStyle w:val="Heading2"/>
        <w:rPr>
          <w:rFonts w:cs="Poppins"/>
        </w:rPr>
      </w:pPr>
      <w:bookmarkStart w:id="21" w:name="_Toc239181293"/>
      <w:r w:rsidRPr="00345AB3">
        <w:rPr>
          <w:rFonts w:cs="Poppins"/>
        </w:rPr>
        <w:t xml:space="preserve">Review </w:t>
      </w:r>
      <w:r w:rsidR="00DD68E7" w:rsidRPr="00345AB3">
        <w:rPr>
          <w:rFonts w:cs="Poppins"/>
        </w:rPr>
        <w:t>a</w:t>
      </w:r>
      <w:r w:rsidRPr="00345AB3">
        <w:rPr>
          <w:rFonts w:cs="Poppins"/>
        </w:rPr>
        <w:t xml:space="preserve">ccommodation </w:t>
      </w:r>
      <w:r w:rsidR="00DD68E7" w:rsidRPr="00345AB3">
        <w:rPr>
          <w:rFonts w:cs="Poppins"/>
        </w:rPr>
        <w:t>i</w:t>
      </w:r>
      <w:r w:rsidRPr="00345AB3">
        <w:rPr>
          <w:rFonts w:cs="Poppins"/>
        </w:rPr>
        <w:t>nformation</w:t>
      </w:r>
      <w:bookmarkEnd w:id="21"/>
    </w:p>
    <w:p w14:paraId="41FC8645" w14:textId="58D4A5AA" w:rsidR="00953044" w:rsidRPr="00345AB3" w:rsidRDefault="00953044" w:rsidP="00DD68E7">
      <w:pPr>
        <w:pStyle w:val="BodyBold"/>
        <w:rPr>
          <w:rFonts w:cs="Poppins"/>
        </w:rPr>
      </w:pPr>
      <w:r w:rsidRPr="00345AB3">
        <w:rPr>
          <w:rFonts w:cs="Poppins"/>
        </w:rPr>
        <w:t>Some students require accommodations to ensure equitable access to learning.</w:t>
      </w:r>
    </w:p>
    <w:p w14:paraId="12A9EFBB" w14:textId="0F58D833" w:rsidR="00267C3A" w:rsidRPr="00345AB3" w:rsidRDefault="0010755F" w:rsidP="00DD68E7">
      <w:pPr>
        <w:pStyle w:val="BodyText"/>
        <w:rPr>
          <w:rFonts w:cs="Poppins"/>
        </w:rPr>
      </w:pPr>
      <w:r w:rsidRPr="00345AB3">
        <w:rPr>
          <w:rFonts w:cs="Poppins"/>
        </w:rPr>
        <w:t>A</w:t>
      </w:r>
      <w:r w:rsidR="007B44FA" w:rsidRPr="00345AB3">
        <w:rPr>
          <w:rFonts w:cs="Poppins"/>
        </w:rPr>
        <w:t xml:space="preserve">pproved academic accommodations through the </w:t>
      </w:r>
      <w:hyperlink r:id="rId127" w:history="1">
        <w:r w:rsidR="007B44FA" w:rsidRPr="00345AB3">
          <w:rPr>
            <w:rStyle w:val="Hyperlink"/>
            <w:rFonts w:cs="Poppins"/>
          </w:rPr>
          <w:t>Glenn Crombie Centre for Accessibility, Counselling, and Wellness</w:t>
        </w:r>
      </w:hyperlink>
      <w:r w:rsidR="00267C3A" w:rsidRPr="00345AB3">
        <w:rPr>
          <w:rFonts w:cs="Poppins"/>
        </w:rPr>
        <w:t xml:space="preserve"> (GCC)</w:t>
      </w:r>
      <w:r w:rsidR="007B44FA" w:rsidRPr="00345AB3">
        <w:rPr>
          <w:rFonts w:cs="Poppins"/>
        </w:rPr>
        <w:t>.</w:t>
      </w:r>
    </w:p>
    <w:p w14:paraId="49FC3611" w14:textId="4B9CCE72" w:rsidR="007B44FA" w:rsidRPr="00345AB3" w:rsidRDefault="007B44FA" w:rsidP="00DD68E7">
      <w:pPr>
        <w:pStyle w:val="BodyText"/>
        <w:rPr>
          <w:rFonts w:cs="Poppins"/>
        </w:rPr>
      </w:pPr>
      <w:r w:rsidRPr="00345AB3">
        <w:rPr>
          <w:rFonts w:cs="Poppins"/>
        </w:rPr>
        <w:t>Accommodation letters provide information about approved supports that help reduce barriers to learning and assessment.</w:t>
      </w:r>
      <w:r w:rsidR="00267C3A" w:rsidRPr="00345AB3">
        <w:rPr>
          <w:rFonts w:cs="Poppins"/>
        </w:rPr>
        <w:t xml:space="preserve"> </w:t>
      </w:r>
      <w:r w:rsidRPr="00345AB3">
        <w:rPr>
          <w:rFonts w:cs="Poppins"/>
        </w:rPr>
        <w:t>Common accommodations may include:</w:t>
      </w:r>
    </w:p>
    <w:p w14:paraId="262A45F5" w14:textId="04659EB8" w:rsidR="00A8439A" w:rsidRPr="00345AB3" w:rsidRDefault="00A8439A" w:rsidP="00DD68E7">
      <w:pPr>
        <w:pStyle w:val="BodyText"/>
        <w:rPr>
          <w:rFonts w:cs="Poppins"/>
        </w:rPr>
      </w:pPr>
      <w:r w:rsidRPr="00345AB3">
        <w:rPr>
          <w:rFonts w:cs="Poppins"/>
          <w:noProof/>
        </w:rPr>
        <w:drawing>
          <wp:inline distT="0" distB="0" distL="0" distR="0" wp14:anchorId="49869F6E" wp14:editId="35341706">
            <wp:extent cx="6330950" cy="1592494"/>
            <wp:effectExtent l="0" t="25400" r="6350" b="20955"/>
            <wp:docPr id="1652891056" name="Diagram 125" descr="SmartArt summarizing Accommodation letters provide information about approved supports that help reduce barriers to learning and assessment. Common accommodations may include:: Reduced distraction testing environments; Note-taking supports; Assistive technology; Impacts; Flexibility related to disability-related impacts; Extended testing time."/>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28" r:lo="rId129" r:qs="rId130" r:cs="rId131"/>
              </a:graphicData>
            </a:graphic>
          </wp:inline>
        </w:drawing>
      </w:r>
    </w:p>
    <w:p w14:paraId="3368F225" w14:textId="181A04E2" w:rsidR="007B44FA" w:rsidRPr="00345AB3" w:rsidRDefault="00CE4E86" w:rsidP="0025407D">
      <w:pPr>
        <w:pStyle w:val="BodyText"/>
        <w:rPr>
          <w:rFonts w:cs="Poppins"/>
        </w:rPr>
      </w:pPr>
      <w:r w:rsidRPr="00345AB3">
        <w:rPr>
          <w:rFonts w:cs="Poppins"/>
          <w:noProof/>
        </w:rPr>
        <mc:AlternateContent>
          <mc:Choice Requires="wps">
            <w:drawing>
              <wp:anchor distT="0" distB="0" distL="114300" distR="114300" simplePos="0" relativeHeight="251776011" behindDoc="1" locked="0" layoutInCell="1" allowOverlap="1" wp14:anchorId="638D2DEC" wp14:editId="2C2F1D40">
                <wp:simplePos x="0" y="0"/>
                <wp:positionH relativeFrom="column">
                  <wp:posOffset>-846570</wp:posOffset>
                </wp:positionH>
                <wp:positionV relativeFrom="paragraph">
                  <wp:posOffset>278130</wp:posOffset>
                </wp:positionV>
                <wp:extent cx="1770927" cy="405114"/>
                <wp:effectExtent l="0" t="0" r="0" b="1905"/>
                <wp:wrapNone/>
                <wp:docPr id="694465042" name="Rounded Rectangle 24"/>
                <wp:cNvGraphicFramePr/>
                <a:graphic xmlns:a="http://schemas.openxmlformats.org/drawingml/2006/main">
                  <a:graphicData uri="http://schemas.microsoft.com/office/word/2010/wordprocessingShape">
                    <wps:wsp>
                      <wps:cNvSpPr/>
                      <wps:spPr>
                        <a:xfrm>
                          <a:off x="0" y="0"/>
                          <a:ext cx="1770927"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076EFBAF" id="Rounded Rectangle 24" o:spid="_x0000_s1026" style="position:absolute;margin-left:-66.65pt;margin-top:21.9pt;width:139.45pt;height:31.9pt;z-index:-25154046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gdC9ggIAAGQFAAAOAAAAZHJzL2Uyb0RvYy54bWysVE1v2zAMvQ/YfxB0X20H6bIGdYqsRYYB&#10;RRu0HXpWZCkxIIsapcTJfv0o2XG6tthh2EUWRfLxw4+8vNo3hu0U+hpsyYuznDNlJVS1XZf8x9Pi&#10;0xfOfBC2EgasKvlBeX41+/jhsnVTNYINmEohIxDrp60r+SYEN80yLzeqEf4MnLKk1ICNCCTiOqtQ&#10;tITemGyU55+zFrByCFJ5T683nZLPEr7WSoZ7rb0KzJSccgvpxHSu4pnNLsV0jcJtatmnIf4hi0bU&#10;loIOUDciCLbF+g1UU0sEDzqcSWgy0LqWKtVA1RT5q2oeN8KpVAs1x7uhTf7/wcq73aNbIrWhdX7q&#10;6Rqr2Gts4pfyY/vUrMPQLLUPTNJjMZnkF6MJZ5J04/y8KMaxm9nJ26EP3xQ0LF5KjrC11QP9kdQo&#10;sbv1obM/2sWIHkxdLWpjkoDr1bVBthP09xaLRf71pg/xh5mx0dhCdOsQ40t2KijdwsGoaGfsg9Ks&#10;rqiEUcokcU0NcYSUyoaiU21EpbrwxXmeJ7pQgYNHKjcBRmRN8QfsHiDy+C12l2VvH11VourgnP8t&#10;sc558EiRwYbBuakt4HsAhqrqI3f2xyZ1rYldWkF1WCJD6AbFO7mo6efdCh+WAmkyaIZo2sM9HdpA&#10;W3Lob5xtAH+99x7tibCk5aylSSu5/7kVqDgz3y1R+aIYj+NoJmF8PhmRgC81q5cau22ugehQ0F5x&#10;Ml2jfTDHq0ZonmkpzGNUUgkrKXbJZcCjcB26DUBrRar5PJnRODoRbu2jkxE8djXy8mn/LND1DA7E&#10;/Ts4TqWYvuJwZxs9Lcy3AXSdCH7qa99vGuVEnH7txF3xUk5Wp+U4+w0AAP//AwBQSwMEFAAGAAgA&#10;AAAhAMzyteLhAAAACwEAAA8AAABkcnMvZG93bnJldi54bWxMj8FOg0AQhu8mvsNmTLy1S6FQiyyN&#10;MfFmTEQT9bawU0DZWcJuW/TpnZ70NpP58s/3F7vZDuKIk+8dKVgtIxBIjTM9tQpeXx4WNyB80GT0&#10;4AgVfKOHXXl5UejcuBM947EKreAQ8rlW0IUw5lL6pkOr/dKNSHzbu8nqwOvUSjPpE4fbQcZRlEmr&#10;e+IPnR7xvsPmqzpYBdvq8+On3Tya7dObjuN6n/bJe6rU9dV8dwsi4Bz+YDjrszqU7FS7AxkvBgWL&#10;VZIkzCpYJ9zhTKzTDETNQ7TJQJaF/N+h/AUAAP//AwBQSwECLQAUAAYACAAAACEAtoM4kv4AAADh&#10;AQAAEwAAAAAAAAAAAAAAAAAAAAAAW0NvbnRlbnRfVHlwZXNdLnhtbFBLAQItABQABgAIAAAAIQA4&#10;/SH/1gAAAJQBAAALAAAAAAAAAAAAAAAAAC8BAABfcmVscy8ucmVsc1BLAQItABQABgAIAAAAIQAx&#10;gdC9ggIAAGQFAAAOAAAAAAAAAAAAAAAAAC4CAABkcnMvZTJvRG9jLnhtbFBLAQItABQABgAIAAAA&#10;IQDM8rXi4QAAAAsBAAAPAAAAAAAAAAAAAAAAANwEAABkcnMvZG93bnJldi54bWxQSwUGAAAAAAQA&#10;BADzAAAA6gUAAAAA&#10;" fillcolor="#fff0bd" stroked="f" strokeweight="1pt">
                <v:stroke joinstyle="miter"/>
              </v:roundrect>
            </w:pict>
          </mc:Fallback>
        </mc:AlternateContent>
      </w:r>
    </w:p>
    <w:p w14:paraId="079572A8" w14:textId="62223C89" w:rsidR="00AF34FC" w:rsidRPr="00345AB3" w:rsidRDefault="00AF34FC" w:rsidP="00001ECE">
      <w:pPr>
        <w:pStyle w:val="Heading3"/>
        <w:rPr>
          <w:rFonts w:ascii="Poppins" w:hAnsi="Poppins" w:cs="Poppins"/>
        </w:rPr>
      </w:pPr>
      <w:r w:rsidRPr="00345AB3">
        <w:rPr>
          <w:rFonts w:ascii="Poppins" w:hAnsi="Poppins" w:cs="Poppins"/>
        </w:rPr>
        <w:t xml:space="preserve">In </w:t>
      </w:r>
      <w:r w:rsidR="00DD68E7" w:rsidRPr="00345AB3">
        <w:rPr>
          <w:rFonts w:ascii="Poppins" w:hAnsi="Poppins" w:cs="Poppins"/>
        </w:rPr>
        <w:t>p</w:t>
      </w:r>
      <w:r w:rsidRPr="00345AB3">
        <w:rPr>
          <w:rFonts w:ascii="Poppins" w:hAnsi="Poppins" w:cs="Poppins"/>
        </w:rPr>
        <w:t>ractice</w:t>
      </w:r>
    </w:p>
    <w:p w14:paraId="403F1052" w14:textId="77777777" w:rsidR="00CE549D" w:rsidRPr="00345AB3" w:rsidRDefault="007B44FA" w:rsidP="00CE549D">
      <w:pPr>
        <w:pStyle w:val="BodyBold"/>
        <w:rPr>
          <w:rFonts w:cs="Poppins"/>
        </w:rPr>
      </w:pPr>
      <w:r w:rsidRPr="00345AB3">
        <w:rPr>
          <w:rFonts w:cs="Poppins"/>
          <w:u w:val="single"/>
        </w:rPr>
        <w:t>Faculty</w:t>
      </w:r>
      <w:r w:rsidRPr="00345AB3">
        <w:rPr>
          <w:rFonts w:cs="Poppins"/>
        </w:rPr>
        <w:t xml:space="preserve"> are responsible for reviewing and implementing </w:t>
      </w:r>
      <w:r w:rsidR="00D26756" w:rsidRPr="00345AB3">
        <w:rPr>
          <w:rFonts w:cs="Poppins"/>
        </w:rPr>
        <w:t xml:space="preserve">all </w:t>
      </w:r>
      <w:r w:rsidRPr="00345AB3">
        <w:rPr>
          <w:rFonts w:cs="Poppins"/>
        </w:rPr>
        <w:t>approved accommodations.</w:t>
      </w:r>
    </w:p>
    <w:p w14:paraId="02231333" w14:textId="1CFAAED1" w:rsidR="000D5CC4" w:rsidRPr="00345AB3" w:rsidRDefault="0089601E" w:rsidP="00CE549D">
      <w:pPr>
        <w:pStyle w:val="BodyText"/>
        <w:rPr>
          <w:rFonts w:cs="Poppins"/>
        </w:rPr>
      </w:pPr>
      <w:r w:rsidRPr="00345AB3">
        <w:rPr>
          <w:rFonts w:cs="Poppins"/>
        </w:rPr>
        <w:t xml:space="preserve">Faculty typically receive an email indicating that a student in one of their courses has been identified with an accommodation. </w:t>
      </w:r>
      <w:r w:rsidR="00D26756" w:rsidRPr="00345AB3">
        <w:rPr>
          <w:rFonts w:cs="Poppins"/>
        </w:rPr>
        <w:t>Faculty must log into myCambrian and go to the Faculty Dashboard to view the letter within the Clockwork platform. In Clockwork, faculty must acknowledge receipt of the accommodation letter.</w:t>
      </w:r>
    </w:p>
    <w:p w14:paraId="0FE5DBA2" w14:textId="77777777" w:rsidR="00F44C8A" w:rsidRPr="00345AB3" w:rsidRDefault="00F44C8A">
      <w:pPr>
        <w:rPr>
          <w:rFonts w:ascii="Poppins" w:hAnsi="Poppins" w:cs="Poppins"/>
          <w:iCs/>
          <w:lang w:val="en-US"/>
        </w:rPr>
      </w:pPr>
      <w:r w:rsidRPr="00345AB3">
        <w:rPr>
          <w:rFonts w:ascii="Poppins" w:hAnsi="Poppins" w:cs="Poppins"/>
        </w:rPr>
        <w:br w:type="page"/>
      </w:r>
    </w:p>
    <w:p w14:paraId="41B84561" w14:textId="3A57F375" w:rsidR="000D5CC4" w:rsidRPr="00345AB3" w:rsidRDefault="000D5CC4">
      <w:pPr>
        <w:pStyle w:val="BodyText"/>
        <w:numPr>
          <w:ilvl w:val="0"/>
          <w:numId w:val="24"/>
        </w:numPr>
        <w:rPr>
          <w:rFonts w:cs="Poppins"/>
        </w:rPr>
      </w:pPr>
      <w:r w:rsidRPr="00345AB3">
        <w:rPr>
          <w:rFonts w:cs="Poppins"/>
        </w:rPr>
        <w:lastRenderedPageBreak/>
        <w:t xml:space="preserve">Click “Working here” </w:t>
      </w:r>
      <w:r w:rsidR="005935AF" w:rsidRPr="00345AB3">
        <w:rPr>
          <w:rFonts w:eastAsia="Wingdings" w:cs="Poppins"/>
        </w:rPr>
        <w:sym w:font="Symbol" w:char="F0DE"/>
      </w:r>
      <w:r w:rsidR="005935AF" w:rsidRPr="00345AB3">
        <w:rPr>
          <w:rFonts w:eastAsia="Wingdings" w:cs="Poppins"/>
        </w:rPr>
        <w:t xml:space="preserve"> </w:t>
      </w:r>
      <w:r w:rsidRPr="00345AB3">
        <w:rPr>
          <w:rFonts w:cs="Poppins"/>
        </w:rPr>
        <w:t>“Faculty Dashboard”</w:t>
      </w:r>
    </w:p>
    <w:p w14:paraId="20F0477C" w14:textId="0DFFD68C" w:rsidR="001C2740" w:rsidRPr="00345AB3" w:rsidRDefault="003C6861" w:rsidP="001C2740">
      <w:pPr>
        <w:rPr>
          <w:rFonts w:ascii="Poppins" w:hAnsi="Poppins" w:cs="Poppins"/>
        </w:rPr>
      </w:pPr>
      <w:r w:rsidRPr="00345AB3">
        <w:rPr>
          <w:rFonts w:ascii="Poppins" w:hAnsi="Poppins" w:cs="Poppins"/>
          <w:noProof/>
        </w:rPr>
        <w:drawing>
          <wp:inline distT="0" distB="0" distL="0" distR="0" wp14:anchorId="2AD66D89" wp14:editId="5307A3C8">
            <wp:extent cx="6332220" cy="2055495"/>
            <wp:effectExtent l="0" t="0" r="0" b="1905"/>
            <wp:docPr id="1992851891" name="Picture 1" descr="Screenshot of myCambrian menu with Faculty Dashboard highlighted with red bo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2851891" name="Picture 1" descr="Screenshot of myCambrian menu with Faculty Dashboard highlighted with red box."/>
                    <pic:cNvPicPr/>
                  </pic:nvPicPr>
                  <pic:blipFill>
                    <a:blip r:embed="rId133"/>
                    <a:stretch>
                      <a:fillRect/>
                    </a:stretch>
                  </pic:blipFill>
                  <pic:spPr>
                    <a:xfrm>
                      <a:off x="0" y="0"/>
                      <a:ext cx="6332220" cy="2055495"/>
                    </a:xfrm>
                    <a:prstGeom prst="rect">
                      <a:avLst/>
                    </a:prstGeom>
                  </pic:spPr>
                </pic:pic>
              </a:graphicData>
            </a:graphic>
          </wp:inline>
        </w:drawing>
      </w:r>
    </w:p>
    <w:p w14:paraId="128966AF" w14:textId="73415046" w:rsidR="007B44FA" w:rsidRPr="00345AB3" w:rsidRDefault="000D5CC4">
      <w:pPr>
        <w:pStyle w:val="BodyText"/>
        <w:numPr>
          <w:ilvl w:val="0"/>
          <w:numId w:val="24"/>
        </w:numPr>
        <w:rPr>
          <w:rFonts w:cs="Poppins"/>
        </w:rPr>
      </w:pPr>
      <w:r w:rsidRPr="00345AB3">
        <w:rPr>
          <w:rFonts w:cs="Poppins"/>
        </w:rPr>
        <w:t>Click “Clockwork: accommodations”</w:t>
      </w:r>
      <w:r w:rsidR="001C2740" w:rsidRPr="00345AB3">
        <w:rPr>
          <w:rFonts w:cs="Poppins"/>
        </w:rPr>
        <w:t xml:space="preserve"> in the left-hand menu.</w:t>
      </w:r>
    </w:p>
    <w:p w14:paraId="6293DB0A" w14:textId="2E952393" w:rsidR="00967B67" w:rsidRPr="00345AB3" w:rsidRDefault="00967B67" w:rsidP="00F44C8A">
      <w:pPr>
        <w:keepNext/>
        <w:rPr>
          <w:rFonts w:ascii="Poppins" w:hAnsi="Poppins" w:cs="Poppins"/>
        </w:rPr>
      </w:pPr>
      <w:r w:rsidRPr="00345AB3">
        <w:rPr>
          <w:rFonts w:ascii="Poppins" w:hAnsi="Poppins" w:cs="Poppins"/>
          <w:noProof/>
        </w:rPr>
        <w:drawing>
          <wp:inline distT="0" distB="0" distL="0" distR="0" wp14:anchorId="53CBC990" wp14:editId="7B0A8D4E">
            <wp:extent cx="6332220" cy="3179445"/>
            <wp:effectExtent l="0" t="0" r="0" b="1905"/>
            <wp:docPr id="659691897" name="Picture 1" descr="Screenshot of Faculty Dashboard in myCambrian with &quot;Clockwork Accommodations&quot; tab in left hand column encased by a red rectang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59691897" name="Picture 1" descr="Screenshot of Faculty Dashboard in myCambrian with &quot;Clockwork Accommodations&quot; tab in left hand column encased by a red rectangle."/>
                    <pic:cNvPicPr/>
                  </pic:nvPicPr>
                  <pic:blipFill>
                    <a:blip r:embed="rId134"/>
                    <a:stretch>
                      <a:fillRect/>
                    </a:stretch>
                  </pic:blipFill>
                  <pic:spPr>
                    <a:xfrm>
                      <a:off x="0" y="0"/>
                      <a:ext cx="6332220" cy="3179445"/>
                    </a:xfrm>
                    <a:prstGeom prst="rect">
                      <a:avLst/>
                    </a:prstGeom>
                  </pic:spPr>
                </pic:pic>
              </a:graphicData>
            </a:graphic>
          </wp:inline>
        </w:drawing>
      </w:r>
    </w:p>
    <w:p w14:paraId="091917FC" w14:textId="7E133AA9" w:rsidR="003C6861" w:rsidRPr="00345AB3" w:rsidRDefault="00CB5E81" w:rsidP="00F44C8A">
      <w:pPr>
        <w:pStyle w:val="BodyText"/>
        <w:rPr>
          <w:rFonts w:cs="Poppins"/>
        </w:rPr>
      </w:pPr>
      <w:r w:rsidRPr="00345AB3">
        <w:rPr>
          <w:rFonts w:cs="Poppins"/>
          <w:noProof/>
        </w:rPr>
        <mc:AlternateContent>
          <mc:Choice Requires="wps">
            <w:drawing>
              <wp:anchor distT="0" distB="0" distL="114300" distR="114300" simplePos="0" relativeHeight="251778059" behindDoc="1" locked="0" layoutInCell="1" allowOverlap="1" wp14:anchorId="703464F6" wp14:editId="739DA7A5">
                <wp:simplePos x="0" y="0"/>
                <wp:positionH relativeFrom="column">
                  <wp:posOffset>-787823</wp:posOffset>
                </wp:positionH>
                <wp:positionV relativeFrom="paragraph">
                  <wp:posOffset>849136</wp:posOffset>
                </wp:positionV>
                <wp:extent cx="2269066" cy="405114"/>
                <wp:effectExtent l="0" t="0" r="4445" b="1905"/>
                <wp:wrapNone/>
                <wp:docPr id="1701514111" name="Rounded Rectangle 24"/>
                <wp:cNvGraphicFramePr/>
                <a:graphic xmlns:a="http://schemas.openxmlformats.org/drawingml/2006/main">
                  <a:graphicData uri="http://schemas.microsoft.com/office/word/2010/wordprocessingShape">
                    <wps:wsp>
                      <wps:cNvSpPr/>
                      <wps:spPr>
                        <a:xfrm>
                          <a:off x="0" y="0"/>
                          <a:ext cx="2269066"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5AB4DEE7" id="Rounded Rectangle 24" o:spid="_x0000_s1026" style="position:absolute;margin-left:-62.05pt;margin-top:66.85pt;width:178.65pt;height:31.9pt;z-index:-25153842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9sfDZggIAAGQFAAAOAAAAZHJzL2Uyb0RvYy54bWysVE1v2zAMvQ/YfxB0X20HabYGdYqsRYYB&#13;&#10;RRu0HXpWZCkxIIsapcTJfv0o2XG6tthh2EUWRfLxw4+8vNo3hu0U+hpsyYuznDNlJVS1XZf8x9Pi&#13;&#10;0xfOfBC2EgasKvlBeX41+/jhsnVTNYINmEohIxDrp60r+SYEN80yLzeqEf4MnLKk1ICNCCTiOqtQ&#13;&#10;tITemGyU55OsBawcglTe0+tNp+SzhK+1kuFea68CMyWn3EI6MZ2reGazSzFdo3CbWvZpiH/IohG1&#13;&#10;paAD1I0Igm2xfgPV1BLBgw5nEpoMtK6lSjVQNUX+qprHjXAq1ULN8W5ok/9/sPJu9+iWSG1onZ96&#13;&#10;usYq9hqb+KX82D416zA0S+0Dk/Q4Gk0u8smEM0m6cX5eFOPYzezk7dCHbwoaFi8lR9ja6oH+SGqU&#13;&#10;2N360Nkf7WJED6auFrUxScD16tog2wn6e4vFIv9604f4w8zYaGwhunWI8SU7FZRu4WBUtDP2QWlW&#13;&#10;V7GElEnimhriCCmVDUWn2ohKdeGL8zxPdKECB49UbgKMyJriD9g9QOTxW+wuy94+uqpE1cE5/1ti&#13;&#10;nfPgkSKDDYNzU1vA9wAMVdVH7uyPTepaE7u0guqwRIbQDYp3clHTz7sVPiwF0mTQDNG0h3s6tIG2&#13;&#10;5NDfONsA/nrvPdoTYUnLWUuTVnL/cytQcWa+W6LyRTEex9FMwvj884gEfKlZvdTYbXMNRIeC9oqT&#13;&#10;6RrtgzleNULzTEthHqOSSlhJsUsuAx6F69BtAForUs3nyYzG0Ylwax+djOCxq5GXT/tnga5ncCDu&#13;&#10;38FxKsX0FYc72+hpYb4NoOtE8FNf+37TKCfi9Gsn7oqXcrI6LcfZbwAAAP//AwBQSwMEFAAGAAgA&#13;&#10;AAAhAPXGrvLkAAAAEQEAAA8AAABkcnMvZG93bnJldi54bWxMT01PhDAQvZv4H5ox8bZbKCLCUjZG&#13;&#10;482YLJqot0K7gNIpod1d9Nc7nvQyycx78z7K7WJHdjSzHxxKiNcRMIOt0wN2El6eH1Y3wHxQqNXo&#13;&#10;0Ej4Mh621flZqQrtTrgzxzp0jETQF0pCH8JUcO7b3ljl124ySNjezVYFWueO61mdSNyOXETRNbdq&#13;&#10;QHLo1WTuetN+1gcrIa8/3r+77FHnT69KiGafDslbKuXlxXK/oXG7ARbMEv4+4LcD5YeKgjXugNqz&#13;&#10;UcIqFlcxcQlJkgwYUUSSCGANXfIsBV6V/H+T6gcAAP//AwBQSwECLQAUAAYACAAAACEAtoM4kv4A&#13;&#10;AADhAQAAEwAAAAAAAAAAAAAAAAAAAAAAW0NvbnRlbnRfVHlwZXNdLnhtbFBLAQItABQABgAIAAAA&#13;&#10;IQA4/SH/1gAAAJQBAAALAAAAAAAAAAAAAAAAAC8BAABfcmVscy8ucmVsc1BLAQItABQABgAIAAAA&#13;&#10;IQB9sfDZggIAAGQFAAAOAAAAAAAAAAAAAAAAAC4CAABkcnMvZTJvRG9jLnhtbFBLAQItABQABgAI&#13;&#10;AAAAIQD1xq7y5AAAABEBAAAPAAAAAAAAAAAAAAAAANwEAABkcnMvZG93bnJldi54bWxQSwUGAAAA&#13;&#10;AAQABADzAAAA7QUAAAAA&#13;&#10;" fillcolor="#fff0bd" stroked="f" strokeweight="1pt">
                <v:stroke joinstyle="miter"/>
              </v:roundrect>
            </w:pict>
          </mc:Fallback>
        </mc:AlternateContent>
      </w:r>
      <w:r w:rsidR="007B44FA" w:rsidRPr="00345AB3">
        <w:rPr>
          <w:rFonts w:cs="Poppins"/>
        </w:rPr>
        <w:t>If you have questions about accommodations or how to implement them, connect with the Glenn Crombie Centre for guidance.</w:t>
      </w:r>
      <w:r w:rsidR="0072162A" w:rsidRPr="00345AB3">
        <w:rPr>
          <w:rFonts w:cs="Poppins"/>
        </w:rPr>
        <w:t xml:space="preserve"> You can also learn more about </w:t>
      </w:r>
      <w:hyperlink r:id="rId135" w:history="1">
        <w:r w:rsidR="0072162A" w:rsidRPr="00345AB3">
          <w:rPr>
            <w:rStyle w:val="Hyperlink"/>
            <w:rFonts w:cs="Poppins"/>
          </w:rPr>
          <w:t xml:space="preserve">Student Accommodations </w:t>
        </w:r>
      </w:hyperlink>
      <w:r w:rsidR="0072162A" w:rsidRPr="00345AB3">
        <w:rPr>
          <w:rFonts w:cs="Poppins"/>
        </w:rPr>
        <w:t>on the Hub website.</w:t>
      </w:r>
    </w:p>
    <w:p w14:paraId="574A79AC" w14:textId="67DF56D6" w:rsidR="007A448D" w:rsidRPr="00345AB3" w:rsidRDefault="007A448D" w:rsidP="00001ECE">
      <w:pPr>
        <w:pStyle w:val="Heading3"/>
        <w:rPr>
          <w:rFonts w:ascii="Poppins" w:hAnsi="Poppins" w:cs="Poppins"/>
        </w:rPr>
      </w:pPr>
      <w:r w:rsidRPr="00345AB3">
        <w:rPr>
          <w:rFonts w:ascii="Poppins" w:hAnsi="Poppins" w:cs="Poppins"/>
        </w:rPr>
        <w:t xml:space="preserve">Where to </w:t>
      </w:r>
      <w:r w:rsidR="00F44C8A" w:rsidRPr="00345AB3">
        <w:rPr>
          <w:rFonts w:ascii="Poppins" w:hAnsi="Poppins" w:cs="Poppins"/>
        </w:rPr>
        <w:t>g</w:t>
      </w:r>
      <w:r w:rsidRPr="00345AB3">
        <w:rPr>
          <w:rFonts w:ascii="Poppins" w:hAnsi="Poppins" w:cs="Poppins"/>
        </w:rPr>
        <w:t xml:space="preserve">et </w:t>
      </w:r>
      <w:r w:rsidR="00F44C8A" w:rsidRPr="00345AB3">
        <w:rPr>
          <w:rFonts w:ascii="Poppins" w:hAnsi="Poppins" w:cs="Poppins"/>
        </w:rPr>
        <w:t>h</w:t>
      </w:r>
      <w:r w:rsidRPr="00345AB3">
        <w:rPr>
          <w:rFonts w:ascii="Poppins" w:hAnsi="Poppins" w:cs="Poppins"/>
        </w:rPr>
        <w:t>elp</w:t>
      </w:r>
    </w:p>
    <w:p w14:paraId="5F2A9AF1" w14:textId="44AB4F83" w:rsidR="007A448D" w:rsidRPr="00345AB3" w:rsidRDefault="007A448D" w:rsidP="007A448D">
      <w:pPr>
        <w:pStyle w:val="BodyText"/>
        <w:rPr>
          <w:rFonts w:cs="Poppins"/>
        </w:rPr>
      </w:pPr>
      <w:r w:rsidRPr="00345AB3">
        <w:rPr>
          <w:rFonts w:cs="Poppins"/>
        </w:rPr>
        <w:t xml:space="preserve">Contact the </w:t>
      </w:r>
      <w:hyperlink r:id="rId136" w:history="1">
        <w:r w:rsidR="00A776BA" w:rsidRPr="00345AB3">
          <w:rPr>
            <w:rStyle w:val="Hyperlink"/>
            <w:rFonts w:cs="Poppins"/>
          </w:rPr>
          <w:t>Glenn Crombie Center for Accessibility, Counselling and Wellness (GCC)</w:t>
        </w:r>
      </w:hyperlink>
      <w:r w:rsidRPr="00345AB3">
        <w:rPr>
          <w:rFonts w:cs="Poppins"/>
        </w:rPr>
        <w:t xml:space="preserve"> if you have questions about implementing accommodations.</w:t>
      </w:r>
      <w:r w:rsidR="006B4E3C" w:rsidRPr="00345AB3">
        <w:rPr>
          <w:rFonts w:cs="Poppins"/>
        </w:rPr>
        <w:t xml:space="preserve"> You can also view the </w:t>
      </w:r>
      <w:hyperlink r:id="rId137" w:history="1">
        <w:r w:rsidR="006B4E3C" w:rsidRPr="00345AB3">
          <w:rPr>
            <w:rStyle w:val="Hyperlink"/>
            <w:rFonts w:cs="Poppins"/>
          </w:rPr>
          <w:t>Student Accommodations</w:t>
        </w:r>
      </w:hyperlink>
      <w:r w:rsidR="006B4E3C" w:rsidRPr="00345AB3">
        <w:rPr>
          <w:rFonts w:cs="Poppins"/>
        </w:rPr>
        <w:t xml:space="preserve"> page on the Hub’s website for general information.</w:t>
      </w:r>
    </w:p>
    <w:bookmarkStart w:id="22" w:name="_Toc239181294"/>
    <w:p w14:paraId="78A40863" w14:textId="11ED455E" w:rsidR="007B44FA" w:rsidRPr="00345AB3" w:rsidRDefault="00CB5E81" w:rsidP="00757065">
      <w:pPr>
        <w:pStyle w:val="Heading2"/>
        <w:rPr>
          <w:rFonts w:cs="Poppins"/>
        </w:rPr>
      </w:pPr>
      <w:r w:rsidRPr="00345AB3">
        <w:rPr>
          <w:rFonts w:cs="Poppins"/>
          <w:noProof/>
        </w:rPr>
        <w:lastRenderedPageBreak/>
        <mc:AlternateContent>
          <mc:Choice Requires="wps">
            <w:drawing>
              <wp:anchor distT="0" distB="0" distL="114300" distR="114300" simplePos="0" relativeHeight="251780107" behindDoc="1" locked="0" layoutInCell="1" allowOverlap="1" wp14:anchorId="2A4EEB3A" wp14:editId="05C22858">
                <wp:simplePos x="0" y="0"/>
                <wp:positionH relativeFrom="column">
                  <wp:posOffset>-893710</wp:posOffset>
                </wp:positionH>
                <wp:positionV relativeFrom="paragraph">
                  <wp:posOffset>-79938</wp:posOffset>
                </wp:positionV>
                <wp:extent cx="3148314" cy="405114"/>
                <wp:effectExtent l="0" t="0" r="1905" b="1905"/>
                <wp:wrapNone/>
                <wp:docPr id="1514927042" name="Rounded Rectangle 24"/>
                <wp:cNvGraphicFramePr/>
                <a:graphic xmlns:a="http://schemas.openxmlformats.org/drawingml/2006/main">
                  <a:graphicData uri="http://schemas.microsoft.com/office/word/2010/wordprocessingShape">
                    <wps:wsp>
                      <wps:cNvSpPr/>
                      <wps:spPr>
                        <a:xfrm>
                          <a:off x="0" y="0"/>
                          <a:ext cx="3148314"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73B69747" id="Rounded Rectangle 24" o:spid="_x0000_s1026" style="position:absolute;margin-left:-70.35pt;margin-top:-6.3pt;width:247.9pt;height:31.9pt;z-index:-25153637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o1xbgQIAAGQFAAAOAAAAZHJzL2Uyb0RvYy54bWysVE1v2zAMvQ/YfxB0X21n6dYFdYqsRYYB&#10;RVu0HXpWZCk2IIsapcTJfv0o2XG6tthh2CEKJZKPH37k+cWuNWyr0DdgS16c5JwpK6Fq7LrkPx6X&#10;H84480HYShiwquR75fnF/P27887N1ARqMJVCRiDWzzpX8joEN8syL2vVCn8CTllSasBWBLriOqtQ&#10;dITemmyS55+yDrByCFJ5T69XvZLPE77WSoZbrb0KzJSccgvpxHSu4pnNz8VsjcLVjRzSEP+QRSsa&#10;S0FHqCsRBNtg8wqqbSSCBx1OJLQZaN1IlWqgaor8RTUPtXAq1ULN8W5sk/9/sPJm++DukNrQOT/z&#10;JMYqdhrb+E/5sV1q1n5sltoFJunxYzE9ox9nknTT/LQgmWCyo7dDH74paFkUSo6wsdU9fZHUKLG9&#10;9qG3P9jFiB5MUy0bY9IF16tLg2wr6Ostl8v869UQ4g8zY6OxhejWI8aX7FhQksLeqGhn7L3SrKmo&#10;hEnKJHFNjXGElMqGolfVolJ9+OI0zxNdqMDRI5WbACOypvgj9gAQefwau89ysI+uKlF1dM7/lljv&#10;PHqkyGDD6Nw2FvAtAENVDZF7+0OT+tbELq2g2t8hQ+gHxTu5bOjjXQsf7gTSZNAM0bSHWzq0ga7k&#10;MEic1YC/3nqP9kRY0nLW0aSV3P/cCFScme+WqPylmE7jaKbL9PTzhC74XLN6rrGb9hKIDgXtFSeT&#10;GO2DOYgaoX2ipbCIUUklrKTYJZcBD5fL0G8AWitSLRbJjMbRiXBtH5yM4LGrkZePuyeBbmBwIO7f&#10;wGEqxewFh3vb6GlhsQmgm0TwY1+HftMoJ+IMayfuiuf3ZHVcjvPfAAAA//8DAFBLAwQUAAYACAAA&#10;ACEAzPbt3uIAAAALAQAADwAAAGRycy9kb3ducmV2LnhtbEyPwU7DMAyG70i8Q2QkblvajGysNJ0Q&#10;Ejc0iYIE3NzGawtNUjXZVvb0ZCd2s+VPv78/30ymZwcafeesgnSeACNbO93ZRsH72/PsHpgPaDX2&#10;zpKCX/KwKa6vcsy0O9pXOpShYTHE+gwVtCEMGee+bsmgn7uBbLzt3GgwxHVsuB7xGMNNz0WSLLnB&#10;zsYPLQ701FL9U+6NgnX5/XVqVi96vf1AIaqd7BafUqnbm+nxAVigKfzDcNaP6lBEp8rtrfasVzBL&#10;75JVZM+TWAKLyELKFFilQKYCeJHzyw7FHwAAAP//AwBQSwECLQAUAAYACAAAACEAtoM4kv4AAADh&#10;AQAAEwAAAAAAAAAAAAAAAAAAAAAAW0NvbnRlbnRfVHlwZXNdLnhtbFBLAQItABQABgAIAAAAIQA4&#10;/SH/1gAAAJQBAAALAAAAAAAAAAAAAAAAAC8BAABfcmVscy8ucmVsc1BLAQItABQABgAIAAAAIQCv&#10;o1xbgQIAAGQFAAAOAAAAAAAAAAAAAAAAAC4CAABkcnMvZTJvRG9jLnhtbFBLAQItABQABgAIAAAA&#10;IQDM9u3e4gAAAAsBAAAPAAAAAAAAAAAAAAAAANsEAABkcnMvZG93bnJldi54bWxQSwUGAAAAAAQA&#10;BADzAAAA6gUAAAAA&#10;" fillcolor="#fff0bd" stroked="f" strokeweight="1pt">
                <v:stroke joinstyle="miter"/>
              </v:roundrect>
            </w:pict>
          </mc:Fallback>
        </mc:AlternateContent>
      </w:r>
      <w:r w:rsidR="007B44FA" w:rsidRPr="00345AB3">
        <w:rPr>
          <w:rFonts w:cs="Poppins"/>
        </w:rPr>
        <w:t xml:space="preserve">Complete </w:t>
      </w:r>
      <w:r w:rsidR="00757065" w:rsidRPr="00345AB3">
        <w:rPr>
          <w:rFonts w:cs="Poppins"/>
        </w:rPr>
        <w:t>r</w:t>
      </w:r>
      <w:r w:rsidR="007B44FA" w:rsidRPr="00345AB3">
        <w:rPr>
          <w:rFonts w:cs="Poppins"/>
        </w:rPr>
        <w:t xml:space="preserve">equired </w:t>
      </w:r>
      <w:r w:rsidR="00757065" w:rsidRPr="00345AB3">
        <w:rPr>
          <w:rFonts w:cs="Poppins"/>
        </w:rPr>
        <w:t>t</w:t>
      </w:r>
      <w:r w:rsidR="007B44FA" w:rsidRPr="00345AB3">
        <w:rPr>
          <w:rFonts w:cs="Poppins"/>
        </w:rPr>
        <w:t>raining</w:t>
      </w:r>
      <w:bookmarkEnd w:id="22"/>
    </w:p>
    <w:p w14:paraId="51B28ECD" w14:textId="58AC7811" w:rsidR="007B44FA" w:rsidRPr="00345AB3" w:rsidRDefault="007B44FA" w:rsidP="00757065">
      <w:pPr>
        <w:pStyle w:val="BodyText"/>
        <w:rPr>
          <w:rFonts w:cs="Poppins"/>
        </w:rPr>
      </w:pPr>
      <w:r w:rsidRPr="00345AB3">
        <w:rPr>
          <w:rFonts w:cs="Poppins"/>
        </w:rPr>
        <w:t>New faculty are required to complete several institutional training modules during onboarding.</w:t>
      </w:r>
    </w:p>
    <w:p w14:paraId="60898AA9" w14:textId="68BDBAC2" w:rsidR="007B44FA" w:rsidRPr="00345AB3" w:rsidRDefault="007B44FA" w:rsidP="00757065">
      <w:pPr>
        <w:pStyle w:val="BodyText"/>
        <w:rPr>
          <w:rFonts w:cs="Poppins"/>
        </w:rPr>
      </w:pPr>
      <w:r w:rsidRPr="00345AB3">
        <w:rPr>
          <w:rFonts w:cs="Poppins"/>
        </w:rPr>
        <w:t xml:space="preserve">These </w:t>
      </w:r>
      <w:r w:rsidRPr="00345AB3">
        <w:rPr>
          <w:rFonts w:cs="Poppins"/>
          <w:i/>
          <w:iCs/>
        </w:rPr>
        <w:t>may</w:t>
      </w:r>
      <w:r w:rsidRPr="00345AB3">
        <w:rPr>
          <w:rFonts w:cs="Poppins"/>
        </w:rPr>
        <w:t xml:space="preserve"> include:</w:t>
      </w:r>
    </w:p>
    <w:p w14:paraId="20CD1EA8" w14:textId="781DC588" w:rsidR="00BA4B48" w:rsidRPr="00345AB3" w:rsidRDefault="00BA4B48" w:rsidP="00757065">
      <w:pPr>
        <w:pStyle w:val="BodyText"/>
        <w:rPr>
          <w:rFonts w:cs="Poppins"/>
        </w:rPr>
      </w:pPr>
      <w:r w:rsidRPr="00345AB3">
        <w:rPr>
          <w:rFonts w:cs="Poppins"/>
          <w:noProof/>
        </w:rPr>
        <w:drawing>
          <wp:inline distT="0" distB="0" distL="0" distR="0" wp14:anchorId="292FDC95" wp14:editId="2AA5D7AF">
            <wp:extent cx="6330950" cy="1916289"/>
            <wp:effectExtent l="0" t="25400" r="6350" b="40005"/>
            <wp:docPr id="1669203208" name="Diagram 125" descr="SmartArt summarizing These may include: Workplace health and safety training; Cybersecurity awareness; Sexual violence prevention; Workplace violence prevention; Equity and diversity training; AODA training; Copyright literacy."/>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38" r:lo="rId139" r:qs="rId140" r:cs="rId141"/>
              </a:graphicData>
            </a:graphic>
          </wp:inline>
        </w:drawing>
      </w:r>
    </w:p>
    <w:p w14:paraId="78A23A76" w14:textId="1D20A9DE" w:rsidR="0035587F" w:rsidRPr="00345AB3" w:rsidRDefault="008D30B2" w:rsidP="00757065">
      <w:pPr>
        <w:pStyle w:val="BodyText"/>
        <w:rPr>
          <w:rFonts w:cs="Poppins"/>
        </w:rPr>
      </w:pPr>
      <w:r w:rsidRPr="00345AB3">
        <w:rPr>
          <w:rFonts w:cs="Poppins"/>
        </w:rPr>
        <w:t>You can find your required HR trainings in myCambrian</w:t>
      </w:r>
      <w:r w:rsidR="008876C1" w:rsidRPr="00345AB3">
        <w:rPr>
          <w:rFonts w:cs="Poppins"/>
        </w:rPr>
        <w:t>.</w:t>
      </w:r>
    </w:p>
    <w:p w14:paraId="11CCADDD" w14:textId="78BC3C75" w:rsidR="007B44FA" w:rsidRPr="00345AB3" w:rsidRDefault="0035587F">
      <w:pPr>
        <w:pStyle w:val="BodyText"/>
        <w:numPr>
          <w:ilvl w:val="0"/>
          <w:numId w:val="26"/>
        </w:numPr>
        <w:rPr>
          <w:rFonts w:cs="Poppins"/>
        </w:rPr>
      </w:pPr>
      <w:r w:rsidRPr="00345AB3">
        <w:rPr>
          <w:rFonts w:cs="Poppins"/>
        </w:rPr>
        <w:t xml:space="preserve">Click “Working here” </w:t>
      </w:r>
      <w:r w:rsidR="005935AF" w:rsidRPr="00345AB3">
        <w:rPr>
          <w:rFonts w:eastAsia="Wingdings" w:cs="Poppins"/>
        </w:rPr>
        <w:sym w:font="Symbol" w:char="F0DE"/>
      </w:r>
      <w:r w:rsidR="005935AF" w:rsidRPr="00345AB3">
        <w:rPr>
          <w:rFonts w:eastAsia="Wingdings" w:cs="Poppins"/>
        </w:rPr>
        <w:t xml:space="preserve"> </w:t>
      </w:r>
      <w:r w:rsidRPr="00345AB3">
        <w:rPr>
          <w:rFonts w:cs="Poppins"/>
        </w:rPr>
        <w:t>“Human Resources”</w:t>
      </w:r>
    </w:p>
    <w:p w14:paraId="17DFFBD7" w14:textId="77E1D892" w:rsidR="0035587F" w:rsidRPr="00345AB3" w:rsidRDefault="0035587F" w:rsidP="007B44FA">
      <w:pPr>
        <w:rPr>
          <w:rFonts w:ascii="Poppins" w:hAnsi="Poppins" w:cs="Poppins"/>
        </w:rPr>
      </w:pPr>
      <w:r w:rsidRPr="00345AB3">
        <w:rPr>
          <w:rFonts w:ascii="Poppins" w:hAnsi="Poppins" w:cs="Poppins"/>
          <w:noProof/>
        </w:rPr>
        <w:drawing>
          <wp:inline distT="0" distB="0" distL="0" distR="0" wp14:anchorId="1D49AC42" wp14:editId="1F8479CE">
            <wp:extent cx="6332220" cy="2024380"/>
            <wp:effectExtent l="0" t="0" r="0" b="0"/>
            <wp:docPr id="1193733488" name="Picture 1" descr="Screenshot of myCambrian with a red rectangle around the menu items &quot;Working here&quot; and &quot;Human Resources&quot; to demonstrate the path to finding Mandatory Training.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3733488" name="Picture 1" descr="Screenshot of myCambrian with a red rectangle around the menu items &quot;Working here&quot; and &quot;Human Resources&quot; to demonstrate the path to finding Mandatory Training. "/>
                    <pic:cNvPicPr/>
                  </pic:nvPicPr>
                  <pic:blipFill>
                    <a:blip r:embed="rId143"/>
                    <a:stretch>
                      <a:fillRect/>
                    </a:stretch>
                  </pic:blipFill>
                  <pic:spPr>
                    <a:xfrm>
                      <a:off x="0" y="0"/>
                      <a:ext cx="6332220" cy="2024380"/>
                    </a:xfrm>
                    <a:prstGeom prst="rect">
                      <a:avLst/>
                    </a:prstGeom>
                  </pic:spPr>
                </pic:pic>
              </a:graphicData>
            </a:graphic>
          </wp:inline>
        </w:drawing>
      </w:r>
    </w:p>
    <w:p w14:paraId="510E52BB" w14:textId="77777777" w:rsidR="00757065" w:rsidRPr="00345AB3" w:rsidRDefault="00757065">
      <w:pPr>
        <w:rPr>
          <w:rFonts w:ascii="Poppins" w:hAnsi="Poppins" w:cs="Poppins"/>
        </w:rPr>
      </w:pPr>
      <w:r w:rsidRPr="00345AB3">
        <w:rPr>
          <w:rFonts w:ascii="Poppins" w:hAnsi="Poppins" w:cs="Poppins"/>
        </w:rPr>
        <w:br w:type="page"/>
      </w:r>
    </w:p>
    <w:p w14:paraId="08AF1335" w14:textId="10E75C0E" w:rsidR="0035587F" w:rsidRPr="00345AB3" w:rsidRDefault="00552246">
      <w:pPr>
        <w:pStyle w:val="BodyText"/>
        <w:numPr>
          <w:ilvl w:val="0"/>
          <w:numId w:val="26"/>
        </w:numPr>
        <w:rPr>
          <w:rFonts w:cs="Poppins"/>
        </w:rPr>
      </w:pPr>
      <w:r w:rsidRPr="00345AB3">
        <w:rPr>
          <w:rFonts w:cs="Poppins"/>
        </w:rPr>
        <w:lastRenderedPageBreak/>
        <w:t>Then, select “Mandatory training”</w:t>
      </w:r>
    </w:p>
    <w:p w14:paraId="3C4C98FE" w14:textId="55D6A5A5" w:rsidR="00552246" w:rsidRPr="00345AB3" w:rsidRDefault="00552246" w:rsidP="007B44FA">
      <w:pPr>
        <w:rPr>
          <w:rFonts w:ascii="Poppins" w:hAnsi="Poppins" w:cs="Poppins"/>
        </w:rPr>
      </w:pPr>
      <w:r w:rsidRPr="00345AB3">
        <w:rPr>
          <w:rFonts w:ascii="Poppins" w:hAnsi="Poppins" w:cs="Poppins"/>
          <w:noProof/>
        </w:rPr>
        <w:drawing>
          <wp:inline distT="0" distB="0" distL="0" distR="0" wp14:anchorId="3DFDA5FA" wp14:editId="64431A30">
            <wp:extent cx="6332220" cy="2663190"/>
            <wp:effectExtent l="0" t="0" r="0" b="3810"/>
            <wp:docPr id="533307397" name="Picture 1" descr="Location of “mandatory training” in the left-hand menu of myCambrian under Quicklinks   on the Human Resources landing p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3307397" name="Picture 1" descr="Location of “mandatory training” in the left-hand menu of myCambrian under Quicklinks   on the Human Resources landing page."/>
                    <pic:cNvPicPr/>
                  </pic:nvPicPr>
                  <pic:blipFill>
                    <a:blip r:embed="rId144"/>
                    <a:stretch>
                      <a:fillRect/>
                    </a:stretch>
                  </pic:blipFill>
                  <pic:spPr>
                    <a:xfrm>
                      <a:off x="0" y="0"/>
                      <a:ext cx="6332220" cy="2663190"/>
                    </a:xfrm>
                    <a:prstGeom prst="rect">
                      <a:avLst/>
                    </a:prstGeom>
                  </pic:spPr>
                </pic:pic>
              </a:graphicData>
            </a:graphic>
          </wp:inline>
        </w:drawing>
      </w:r>
    </w:p>
    <w:p w14:paraId="6EFFB3C7" w14:textId="627BA894" w:rsidR="005556A3" w:rsidRPr="00345AB3" w:rsidRDefault="008775C6" w:rsidP="008775C6">
      <w:pPr>
        <w:pStyle w:val="Heading3"/>
        <w:spacing w:before="480"/>
        <w:rPr>
          <w:rFonts w:ascii="Poppins" w:hAnsi="Poppins" w:cs="Poppins"/>
        </w:rPr>
      </w:pPr>
      <w:r w:rsidRPr="00345AB3">
        <w:rPr>
          <w:rFonts w:ascii="Poppins" w:hAnsi="Poppins" w:cs="Poppins"/>
          <w:noProof/>
        </w:rPr>
        <mc:AlternateContent>
          <mc:Choice Requires="wps">
            <w:drawing>
              <wp:anchor distT="0" distB="0" distL="114300" distR="114300" simplePos="0" relativeHeight="251782155" behindDoc="1" locked="0" layoutInCell="1" allowOverlap="1" wp14:anchorId="006D2360" wp14:editId="255901AF">
                <wp:simplePos x="0" y="0"/>
                <wp:positionH relativeFrom="column">
                  <wp:posOffset>-946670</wp:posOffset>
                </wp:positionH>
                <wp:positionV relativeFrom="paragraph">
                  <wp:posOffset>231775</wp:posOffset>
                </wp:positionV>
                <wp:extent cx="2395959" cy="405114"/>
                <wp:effectExtent l="0" t="0" r="4445" b="1905"/>
                <wp:wrapNone/>
                <wp:docPr id="1315863165" name="Rounded Rectangle 24"/>
                <wp:cNvGraphicFramePr/>
                <a:graphic xmlns:a="http://schemas.openxmlformats.org/drawingml/2006/main">
                  <a:graphicData uri="http://schemas.microsoft.com/office/word/2010/wordprocessingShape">
                    <wps:wsp>
                      <wps:cNvSpPr/>
                      <wps:spPr>
                        <a:xfrm>
                          <a:off x="0" y="0"/>
                          <a:ext cx="2395959"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0B8DE4CC" id="Rounded Rectangle 24" o:spid="_x0000_s1026" style="position:absolute;margin-left:-74.55pt;margin-top:18.25pt;width:188.65pt;height:31.9pt;z-index:-25153432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fpDIgQIAAGQFAAAOAAAAZHJzL2Uyb0RvYy54bWysVE1v2zAMvQ/YfxB0X21nybYGdYqsRYYB&#10;RRu0HXpWZCkxIIsapcTJfv0o2XG6tthhGAIolEg+fviRF5f7xrCdQl+DLXlxlnOmrISqtuuS/3hc&#10;fPjCmQ/CVsKAVSU/KM8vZ+/fXbRuqkawAVMpZARi/bR1Jd+E4KZZ5uVGNcKfgVOWlBqwEYGuuM4q&#10;FC2hNyYb5fmnrAWsHIJU3tPrdafks4SvtZLhTmuvAjMlp9xCOjGdq3hmswsxXaNwm1r2aYh/yKIR&#10;taWgA9S1CIJtsX4F1dQSwYMOZxKaDLSupUo1UDVF/qKah41wKtVCzfFuaJP/f7DydvfglkhtaJ2f&#10;ehJjFXuNTfyn/Ng+NeswNEvtA5P0OPp4PqEfZ5J043xSFOPYzezk7dCHbwoaFoWSI2xtdU9fJDVK&#10;7G586OyPdjGiB1NXi9qYdMH16sog2wn6eovFIv963Yf4w8zYaGwhunWI8SU7FZSkcDAq2hl7rzSr&#10;q1hCyiRxTQ1xhJTKhqJTbUSluvDFJM8TXajAwSOVmwAjsqb4A3YPEHn8GrvLsrePripRdXDO/5ZY&#10;5zx4pMhgw+Dc1BbwLQBDVfWRO/tjk7rWxC6toDoskSF0g+KdXNT08W6ED0uBNBk0QzTt4Y4ObaAt&#10;OfQSZxvAX2+9R3siLGk5a2nSSu5/bgUqzsx3S1Q+L8bjOJrpMp58HtEFn2tWzzV221wB0aGgveJk&#10;EqN9MEdRIzRPtBTmMSqphJUUu+Qy4PFyFboNQGtFqvk8mdE4OhFu7IOTETx2NfLycf8k0PUMDsT9&#10;WzhOpZi+4HBnGz0tzLcBdJ0Ifupr328a5UScfu3EXfH8nqxOy3H2GwAA//8DAFBLAwQUAAYACAAA&#10;ACEAc3/+A+EAAAALAQAADwAAAGRycy9kb3ducmV2LnhtbEyPQU+EMBCF7yb+h2ZMvO22FFkXpGyM&#10;iTdjIpqot0JnAaVTQru76K+3nvQ4eV/e+6bcLXZkR5z94EhBshbAkFpnBuoUvDzfr7bAfNBk9OgI&#10;FXyhh111flbqwrgTPeGxDh2LJeQLraAPYSo4922PVvu1m5Bitnez1SGec8fNrE+x3I5cCrHhVg8U&#10;F3o94V2P7Wd9sAry+uP9u7t+MPnjq5ay2WdD+pYpdXmx3N4AC7iEPxh+9aM6VNGpcQcyno0KVslV&#10;nkRWQbrJgEVCyq0E1kRUiBR4VfL/P1Q/AAAA//8DAFBLAQItABQABgAIAAAAIQC2gziS/gAAAOEB&#10;AAATAAAAAAAAAAAAAAAAAAAAAABbQ29udGVudF9UeXBlc10ueG1sUEsBAi0AFAAGAAgAAAAhADj9&#10;If/WAAAAlAEAAAsAAAAAAAAAAAAAAAAALwEAAF9yZWxzLy5yZWxzUEsBAi0AFAAGAAgAAAAhAJR+&#10;kMiBAgAAZAUAAA4AAAAAAAAAAAAAAAAALgIAAGRycy9lMm9Eb2MueG1sUEsBAi0AFAAGAAgAAAAh&#10;AHN//gPhAAAACwEAAA8AAAAAAAAAAAAAAAAA2wQAAGRycy9kb3ducmV2LnhtbFBLBQYAAAAABAAE&#10;APMAAADpBQAAAAA=&#10;" fillcolor="#fff0bd" stroked="f" strokeweight="1pt">
                <v:stroke joinstyle="miter"/>
              </v:roundrect>
            </w:pict>
          </mc:Fallback>
        </mc:AlternateContent>
      </w:r>
      <w:r w:rsidR="005556A3" w:rsidRPr="00345AB3">
        <w:rPr>
          <w:rFonts w:ascii="Poppins" w:hAnsi="Poppins" w:cs="Poppins"/>
        </w:rPr>
        <w:t xml:space="preserve">Where to </w:t>
      </w:r>
      <w:r w:rsidR="00757065" w:rsidRPr="00345AB3">
        <w:rPr>
          <w:rFonts w:ascii="Poppins" w:hAnsi="Poppins" w:cs="Poppins"/>
        </w:rPr>
        <w:t>g</w:t>
      </w:r>
      <w:r w:rsidR="005556A3" w:rsidRPr="00345AB3">
        <w:rPr>
          <w:rFonts w:ascii="Poppins" w:hAnsi="Poppins" w:cs="Poppins"/>
        </w:rPr>
        <w:t xml:space="preserve">et </w:t>
      </w:r>
      <w:r w:rsidR="00757065" w:rsidRPr="00345AB3">
        <w:rPr>
          <w:rFonts w:ascii="Poppins" w:hAnsi="Poppins" w:cs="Poppins"/>
        </w:rPr>
        <w:t>h</w:t>
      </w:r>
      <w:r w:rsidR="005556A3" w:rsidRPr="00345AB3">
        <w:rPr>
          <w:rFonts w:ascii="Poppins" w:hAnsi="Poppins" w:cs="Poppins"/>
        </w:rPr>
        <w:t>elp</w:t>
      </w:r>
    </w:p>
    <w:p w14:paraId="545235BA" w14:textId="59E11C35" w:rsidR="000A78D8" w:rsidRPr="00345AB3" w:rsidRDefault="00CB5E81" w:rsidP="005951EF">
      <w:pPr>
        <w:pStyle w:val="BodyText"/>
        <w:rPr>
          <w:rFonts w:cs="Poppins"/>
        </w:rPr>
      </w:pPr>
      <w:r w:rsidRPr="00345AB3">
        <w:rPr>
          <w:rFonts w:cs="Poppins"/>
          <w:noProof/>
        </w:rPr>
        <mc:AlternateContent>
          <mc:Choice Requires="wps">
            <w:drawing>
              <wp:anchor distT="0" distB="0" distL="114300" distR="114300" simplePos="0" relativeHeight="251784203" behindDoc="1" locked="0" layoutInCell="1" allowOverlap="1" wp14:anchorId="79FF8255" wp14:editId="0DF5E75B">
                <wp:simplePos x="0" y="0"/>
                <wp:positionH relativeFrom="column">
                  <wp:posOffset>-1124585</wp:posOffset>
                </wp:positionH>
                <wp:positionV relativeFrom="paragraph">
                  <wp:posOffset>501791</wp:posOffset>
                </wp:positionV>
                <wp:extent cx="4074289" cy="405114"/>
                <wp:effectExtent l="0" t="0" r="2540" b="1905"/>
                <wp:wrapNone/>
                <wp:docPr id="1594058450" name="Rounded Rectangle 24"/>
                <wp:cNvGraphicFramePr/>
                <a:graphic xmlns:a="http://schemas.openxmlformats.org/drawingml/2006/main">
                  <a:graphicData uri="http://schemas.microsoft.com/office/word/2010/wordprocessingShape">
                    <wps:wsp>
                      <wps:cNvSpPr/>
                      <wps:spPr>
                        <a:xfrm>
                          <a:off x="0" y="0"/>
                          <a:ext cx="4074289"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69D8A90E" id="Rounded Rectangle 24" o:spid="_x0000_s1026" style="position:absolute;margin-left:-88.55pt;margin-top:39.5pt;width:320.8pt;height:31.9pt;z-index:-25153227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7OteggIAAGQFAAAOAAAAZHJzL2Uyb0RvYy54bWysVE1v2zAMvQ/YfxB0X20H6boGdYqsRYYB&#10;RVu0HXpWZCk2IIsapcTJfv0o2XG6tthh2EUWRfLxw4+8uNy1hm0V+gZsyYuTnDNlJVSNXZf8x9Py&#10;0xfOfBC2EgasKvleeX45//jhonMzNYEaTKWQEYj1s86VvA7BzbLMy1q1wp+AU5aUGrAVgURcZxWK&#10;jtBbk03y/HPWAVYOQSrv6fW6V/J5wtdayXCntVeBmZJTbiGdmM5VPLP5hZitUbi6kUMa4h+yaEVj&#10;KegIdS2CYBts3kC1jUTwoMOJhDYDrRupUg1UTZG/quaxFk6lWqg53o1t8v8PVt5uH909Uhs652ee&#10;rrGKncY2fik/tkvN2o/NUrvAJD1O87Pp5Ms5Z5J00/y0KKaxm9nR26EP3xS0LF5KjrCx1QP9kdQo&#10;sb3xobc/2MWIHkxTLRtjkoDr1ZVBthX095bLZf71egjxh5mx0dhCdOsR40t2LCjdwt6oaGfsg9Ks&#10;qaiEScokcU2NcYSUyoaiV9WiUn344jTPE12owNEjlZsAI7Km+CP2ABB5/Ba7z3Kwj64qUXV0zv+W&#10;WO88eqTIYMPo3DYW8D0AQ1UNkXv7Q5P61sQuraDa3yND6AfFO7ls6OfdCB/uBdJk0AzRtIc7OrSB&#10;ruQw3DirAX+99x7tibCk5ayjSSu5/7kRqDgz3y1R+byYTuNoJmF6ejYhAV9qVi81dtNeAdGhoL3i&#10;ZLpG+2AOV43QPtNSWMSopBJWUuySy4AH4Sr0G4DWilSLRTKjcXQi3NhHJyN47Grk5dPuWaAbGByI&#10;+7dwmEoxe8Xh3jZ6WlhsAugmEfzY16HfNMqJOMPaibvipZysjstx/hsAAP//AwBQSwMEFAAGAAgA&#10;AAAhAO/AeN3iAAAACwEAAA8AAABkcnMvZG93bnJldi54bWxMj0FPg0AQhe8m/Q+baeKtXUAoBVma&#10;xsSbMRFN1NvAbgHL7hJ226K/3ulJj5P58t73it2sB3ZWk+utERCuA2DKNFb2phXw9vq42gJzHo3E&#10;wRol4Fs52JWLmwJzaS/mRZ0r3zIKMS5HAZ33Y865azql0a3tqAz9DnbS6OmcWi4nvFC4HngUBBuu&#10;sTfU0OGoHjrVHKuTFpBVX58/bfoks+d3jKL6kPR3H4kQt8t5fw/Mq9n/wXDVJ3Uoyam2JyMdGwSs&#10;wjQNiRWQZjSKiHgTJ8BqQuNoC7ws+P8N5S8AAAD//wMAUEsBAi0AFAAGAAgAAAAhALaDOJL+AAAA&#10;4QEAABMAAAAAAAAAAAAAAAAAAAAAAFtDb250ZW50X1R5cGVzXS54bWxQSwECLQAUAAYACAAAACEA&#10;OP0h/9YAAACUAQAACwAAAAAAAAAAAAAAAAAvAQAAX3JlbHMvLnJlbHNQSwECLQAUAAYACAAAACEA&#10;SuzrXoICAABkBQAADgAAAAAAAAAAAAAAAAAuAgAAZHJzL2Uyb0RvYy54bWxQSwECLQAUAAYACAAA&#10;ACEA78B43eIAAAALAQAADwAAAAAAAAAAAAAAAADcBAAAZHJzL2Rvd25yZXYueG1sUEsFBgAAAAAE&#10;AAQA8wAAAOsFAAAAAA==&#10;" fillcolor="#fff0bd" stroked="f" strokeweight="1pt">
                <v:stroke joinstyle="miter"/>
              </v:roundrect>
            </w:pict>
          </mc:Fallback>
        </mc:AlternateContent>
      </w:r>
      <w:hyperlink r:id="rId145" w:history="1">
        <w:r w:rsidR="005951EF" w:rsidRPr="00345AB3">
          <w:rPr>
            <w:rStyle w:val="Hyperlink"/>
            <w:rFonts w:cs="Poppins"/>
          </w:rPr>
          <w:t>Human Resources</w:t>
        </w:r>
      </w:hyperlink>
      <w:r w:rsidR="005951EF" w:rsidRPr="00345AB3">
        <w:rPr>
          <w:rFonts w:cs="Poppins"/>
        </w:rPr>
        <w:t xml:space="preserve"> can provide information regarding current training requirements and deadlines.</w:t>
      </w:r>
    </w:p>
    <w:p w14:paraId="186FDA78" w14:textId="1CB29680" w:rsidR="000A78D8" w:rsidRPr="00345AB3" w:rsidRDefault="000A78D8" w:rsidP="00757065">
      <w:pPr>
        <w:pStyle w:val="Heading2"/>
        <w:rPr>
          <w:rFonts w:cs="Poppins"/>
        </w:rPr>
      </w:pPr>
      <w:bookmarkStart w:id="23" w:name="_Toc239181295"/>
      <w:r w:rsidRPr="00345AB3">
        <w:rPr>
          <w:rFonts w:cs="Poppins"/>
        </w:rPr>
        <w:t xml:space="preserve">Common </w:t>
      </w:r>
      <w:r w:rsidR="00757065" w:rsidRPr="00345AB3">
        <w:rPr>
          <w:rFonts w:cs="Poppins"/>
        </w:rPr>
        <w:t>f</w:t>
      </w:r>
      <w:r w:rsidRPr="00345AB3">
        <w:rPr>
          <w:rFonts w:cs="Poppins"/>
        </w:rPr>
        <w:t xml:space="preserve">irst </w:t>
      </w:r>
      <w:r w:rsidR="00757065" w:rsidRPr="00345AB3">
        <w:rPr>
          <w:rFonts w:cs="Poppins"/>
        </w:rPr>
        <w:t>s</w:t>
      </w:r>
      <w:r w:rsidRPr="00345AB3">
        <w:rPr>
          <w:rFonts w:cs="Poppins"/>
        </w:rPr>
        <w:t xml:space="preserve">emester </w:t>
      </w:r>
      <w:r w:rsidR="00757065" w:rsidRPr="00345AB3">
        <w:rPr>
          <w:rFonts w:cs="Poppins"/>
        </w:rPr>
        <w:t>e</w:t>
      </w:r>
      <w:r w:rsidRPr="00345AB3">
        <w:rPr>
          <w:rFonts w:cs="Poppins"/>
        </w:rPr>
        <w:t>xperiences</w:t>
      </w:r>
      <w:bookmarkEnd w:id="23"/>
    </w:p>
    <w:p w14:paraId="15B68D15" w14:textId="2DC626D4" w:rsidR="0018437D" w:rsidRPr="00345AB3" w:rsidRDefault="0018437D" w:rsidP="0018437D">
      <w:pPr>
        <w:rPr>
          <w:rFonts w:ascii="Poppins" w:hAnsi="Poppins" w:cs="Poppins"/>
        </w:rPr>
      </w:pPr>
    </w:p>
    <w:p w14:paraId="1D156CFD" w14:textId="509E20BC" w:rsidR="0018437D" w:rsidRPr="00345AB3" w:rsidRDefault="0018437D" w:rsidP="000A78D8">
      <w:pPr>
        <w:pStyle w:val="BodyText"/>
        <w:rPr>
          <w:rFonts w:cs="Poppins"/>
        </w:rPr>
      </w:pPr>
      <w:r w:rsidRPr="00345AB3">
        <w:rPr>
          <w:rFonts w:cs="Poppins"/>
          <w:noProof/>
        </w:rPr>
        <w:drawing>
          <wp:inline distT="0" distB="0" distL="0" distR="0" wp14:anchorId="0FDE275A" wp14:editId="0A9A5D7C">
            <wp:extent cx="6490970" cy="1568803"/>
            <wp:effectExtent l="0" t="38100" r="0" b="57150"/>
            <wp:docPr id="1049559576" name="Diagram 132" descr="SmartArt summarizing You may experience: Teaching anxiety; Imposter syndrome; Technology frustrations; Time management challenges; Concerns about student engagement; Questions about grading and assessment."/>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46" r:lo="rId147" r:qs="rId148" r:cs="rId149"/>
              </a:graphicData>
            </a:graphic>
          </wp:inline>
        </w:drawing>
      </w:r>
    </w:p>
    <w:p w14:paraId="20C5EC1B" w14:textId="1D59884D" w:rsidR="00C05209" w:rsidRPr="00345AB3" w:rsidRDefault="000A78D8" w:rsidP="00F63197">
      <w:pPr>
        <w:pStyle w:val="BodyText"/>
        <w:spacing w:before="600"/>
        <w:rPr>
          <w:rFonts w:cs="Poppins"/>
        </w:rPr>
      </w:pPr>
      <w:r w:rsidRPr="00345AB3">
        <w:rPr>
          <w:rFonts w:cs="Poppins"/>
        </w:rPr>
        <w:t>These experiences are normal</w:t>
      </w:r>
      <w:r w:rsidR="00735F4F" w:rsidRPr="00345AB3">
        <w:rPr>
          <w:rFonts w:cs="Poppins"/>
        </w:rPr>
        <w:t xml:space="preserve">! </w:t>
      </w:r>
      <w:r w:rsidRPr="00345AB3">
        <w:rPr>
          <w:rFonts w:cs="Poppins"/>
        </w:rPr>
        <w:t>Teaching expertise develops gradually through experience, reflection, feedback, and professional learning.</w:t>
      </w:r>
    </w:p>
    <w:p w14:paraId="1F553523" w14:textId="4930BC4C" w:rsidR="0018437D" w:rsidRPr="00345AB3" w:rsidRDefault="0018437D">
      <w:pPr>
        <w:rPr>
          <w:rFonts w:ascii="Poppins" w:eastAsiaTheme="majorEastAsia" w:hAnsi="Poppins" w:cs="Poppins"/>
          <w:b/>
          <w:bCs/>
          <w:color w:val="000000" w:themeColor="text1"/>
        </w:rPr>
      </w:pPr>
      <w:r w:rsidRPr="00345AB3">
        <w:rPr>
          <w:rFonts w:ascii="Poppins" w:hAnsi="Poppins" w:cs="Poppins"/>
        </w:rPr>
        <w:br w:type="page"/>
      </w:r>
    </w:p>
    <w:p w14:paraId="2E5F3D1A" w14:textId="4A4A50F0" w:rsidR="000A78D8" w:rsidRPr="00345AB3" w:rsidRDefault="000A3D92" w:rsidP="00001ECE">
      <w:pPr>
        <w:pStyle w:val="Heading3"/>
        <w:rPr>
          <w:rFonts w:ascii="Poppins" w:hAnsi="Poppins" w:cs="Poppins"/>
        </w:rPr>
      </w:pPr>
      <w:r w:rsidRPr="00345AB3">
        <w:rPr>
          <w:rFonts w:ascii="Poppins" w:hAnsi="Poppins" w:cs="Poppins"/>
          <w:noProof/>
        </w:rPr>
        <w:lastRenderedPageBreak/>
        <mc:AlternateContent>
          <mc:Choice Requires="wps">
            <w:drawing>
              <wp:anchor distT="0" distB="0" distL="114300" distR="114300" simplePos="0" relativeHeight="251973643" behindDoc="1" locked="0" layoutInCell="1" allowOverlap="1" wp14:anchorId="44C7D843" wp14:editId="440BF230">
                <wp:simplePos x="0" y="0"/>
                <wp:positionH relativeFrom="column">
                  <wp:posOffset>-1013601</wp:posOffset>
                </wp:positionH>
                <wp:positionV relativeFrom="paragraph">
                  <wp:posOffset>-68792</wp:posOffset>
                </wp:positionV>
                <wp:extent cx="2494844" cy="405114"/>
                <wp:effectExtent l="0" t="0" r="0" b="1905"/>
                <wp:wrapNone/>
                <wp:docPr id="1607435342" name="Rounded Rectangle 24"/>
                <wp:cNvGraphicFramePr/>
                <a:graphic xmlns:a="http://schemas.openxmlformats.org/drawingml/2006/main">
                  <a:graphicData uri="http://schemas.microsoft.com/office/word/2010/wordprocessingShape">
                    <wps:wsp>
                      <wps:cNvSpPr/>
                      <wps:spPr>
                        <a:xfrm>
                          <a:off x="0" y="0"/>
                          <a:ext cx="2494844"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23290C89" id="Rounded Rectangle 24" o:spid="_x0000_s1026" style="position:absolute;margin-left:-79.8pt;margin-top:-5.4pt;width:196.45pt;height:31.9pt;z-index:-25134283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bYlCgQIAAGQFAAAOAAAAZHJzL2Uyb0RvYy54bWysVEtv2zAMvg/YfxB0X20H7tYGdYqsRYYB&#10;RVu0HXpWZCk2IIsapbz260fJjtO1xQ7DLrIokh8f/siLy11n2Eahb8FWvDjJOVNWQt3aVcV/PC0+&#10;nXHmg7C1MGBVxffK88vZxw8XWzdVE2jA1AoZgVg/3bqKNyG4aZZ52ahO+BNwypJSA3YikIirrEax&#10;JfTOZJM8/5xtAWuHIJX39HrdK/ks4WutZLjT2qvATMUpt5BOTOcyntnsQkxXKFzTyiEN8Q9ZdKK1&#10;FHSEuhZBsDW2b6C6ViJ40OFEQpeB1q1UqQaqpshfVfPYCKdSLdQc78Y2+f8HK283j+4eqQ1b56ee&#10;rrGKncYufik/tkvN2o/NUrvAJD1OyvPyrCw5k6Qr89OiKGM3s6O3Qx++KehYvFQcYW3rB/ojqVFi&#10;c+NDb3+wixE9mLZetMYkAVfLK4NsI+jvLRaL/Ov1EOIPM2OjsYXo1iPGl+xYULqFvVHRztgHpVlb&#10;xxJSJolraowjpFQ2FL2qEbXqwxeneZ7oQgWOHqncBBiRNcUfsQeAyOO32H2Wg310VYmqo3P+t8R6&#10;59EjRQYbRueutYDvARiqaojc2x+a1LcmdmkJ9f4eGUI/KN7JRUs/70b4cC+QJoNmiKY93NGhDWwr&#10;DsONswbw13vv0Z4IS1rOtjRpFfc/1wIVZ+a7JSqfF2UZRzMJ5emXCQn4UrN8qbHr7gqIDgXtFSfT&#10;NdoHc7hqhO6ZlsI8RiWVsJJiV1wGPAhXod8AtFakms+TGY2jE+HGPjoZwWNXIy+fds8C3cDgQNy/&#10;hcNUiukrDve20dPCfB1At4ngx74O/aZRTsQZ1k7cFS/lZHVcjrPfAAAA//8DAFBLAwQUAAYACAAA&#10;ACEA4YtLi+EAAAALAQAADwAAAGRycy9kb3ducmV2LnhtbEyPwU7DMAyG70i8Q2QkbluyRh1raToh&#10;JG4IiQ4JdnObrC00TtVkW+HpyU5ws+VPv7+/2M52YCcz+d6RgtVSADPUON1Tq+Bt97TYAPMBSePg&#10;yCj4Nh625fVVgbl2Z3o1pyq0LIaQz1FBF8KYc+6bzlj0SzcaireDmyyGuE4t1xOeY7gdeCLEmlvs&#10;KX7ocDSPnWm+qqNVkFWf+5/27llnL++YJPUh7eVHqtTtzfxwDyyYOfzBcNGP6lBGp9odSXs2KFis&#10;0mwd2cskYomIJFJKYLWCVArgZcH/dyh/AQAA//8DAFBLAQItABQABgAIAAAAIQC2gziS/gAAAOEB&#10;AAATAAAAAAAAAAAAAAAAAAAAAABbQ29udGVudF9UeXBlc10ueG1sUEsBAi0AFAAGAAgAAAAhADj9&#10;If/WAAAAlAEAAAsAAAAAAAAAAAAAAAAALwEAAF9yZWxzLy5yZWxzUEsBAi0AFAAGAAgAAAAhACpt&#10;iUKBAgAAZAUAAA4AAAAAAAAAAAAAAAAALgIAAGRycy9lMm9Eb2MueG1sUEsBAi0AFAAGAAgAAAAh&#10;AOGLS4vhAAAACwEAAA8AAAAAAAAAAAAAAAAA2wQAAGRycy9kb3ducmV2LnhtbFBLBQYAAAAABAAE&#10;APMAAADpBQAAAAA=&#10;" fillcolor="#fff0bd" stroked="f" strokeweight="1pt">
                <v:stroke joinstyle="miter"/>
              </v:roundrect>
            </w:pict>
          </mc:Fallback>
        </mc:AlternateContent>
      </w:r>
      <w:r w:rsidR="000A78D8" w:rsidRPr="00345AB3">
        <w:rPr>
          <w:rFonts w:ascii="Poppins" w:hAnsi="Poppins" w:cs="Poppins"/>
        </w:rPr>
        <w:t xml:space="preserve">Where to </w:t>
      </w:r>
      <w:r w:rsidR="00757065" w:rsidRPr="00345AB3">
        <w:rPr>
          <w:rFonts w:ascii="Poppins" w:hAnsi="Poppins" w:cs="Poppins"/>
        </w:rPr>
        <w:t>g</w:t>
      </w:r>
      <w:r w:rsidR="000A78D8" w:rsidRPr="00345AB3">
        <w:rPr>
          <w:rFonts w:ascii="Poppins" w:hAnsi="Poppins" w:cs="Poppins"/>
        </w:rPr>
        <w:t xml:space="preserve">et </w:t>
      </w:r>
      <w:r w:rsidR="00757065" w:rsidRPr="00345AB3">
        <w:rPr>
          <w:rFonts w:ascii="Poppins" w:hAnsi="Poppins" w:cs="Poppins"/>
        </w:rPr>
        <w:t>h</w:t>
      </w:r>
      <w:r w:rsidR="000A78D8" w:rsidRPr="00345AB3">
        <w:rPr>
          <w:rFonts w:ascii="Poppins" w:hAnsi="Poppins" w:cs="Poppins"/>
        </w:rPr>
        <w:t>elp</w:t>
      </w:r>
    </w:p>
    <w:p w14:paraId="16B7D08A" w14:textId="5E682042" w:rsidR="000A78D8" w:rsidRPr="00345AB3" w:rsidRDefault="000A78D8" w:rsidP="00757065">
      <w:pPr>
        <w:pStyle w:val="BodyText"/>
        <w:rPr>
          <w:rFonts w:cs="Poppins"/>
        </w:rPr>
      </w:pPr>
      <w:r w:rsidRPr="00345AB3">
        <w:rPr>
          <w:rFonts w:cs="Poppins"/>
        </w:rPr>
        <w:t>Support is available throughout your first semester</w:t>
      </w:r>
      <w:r w:rsidR="00735F4F" w:rsidRPr="00345AB3">
        <w:rPr>
          <w:rFonts w:cs="Poppins"/>
        </w:rPr>
        <w:t xml:space="preserve"> and </w:t>
      </w:r>
      <w:r w:rsidR="007D5807" w:rsidRPr="00345AB3">
        <w:rPr>
          <w:rFonts w:cs="Poppins"/>
        </w:rPr>
        <w:t>entire teaching journey</w:t>
      </w:r>
      <w:r w:rsidR="00735F4F" w:rsidRPr="00345AB3">
        <w:rPr>
          <w:rFonts w:cs="Poppins"/>
        </w:rPr>
        <w:t>.</w:t>
      </w:r>
    </w:p>
    <w:p w14:paraId="7AD17D85" w14:textId="4BE57DEB" w:rsidR="005C7F66" w:rsidRPr="00345AB3" w:rsidRDefault="005C7F66" w:rsidP="00757065">
      <w:pPr>
        <w:pStyle w:val="BodyText"/>
        <w:rPr>
          <w:rFonts w:cs="Poppins"/>
        </w:rPr>
      </w:pPr>
      <w:r w:rsidRPr="00345AB3">
        <w:rPr>
          <w:rFonts w:cs="Poppins"/>
          <w:noProof/>
        </w:rPr>
        <w:drawing>
          <wp:inline distT="0" distB="0" distL="0" distR="0" wp14:anchorId="10460227" wp14:editId="15A06F2A">
            <wp:extent cx="6321425" cy="2864555"/>
            <wp:effectExtent l="0" t="25400" r="0" b="5715"/>
            <wp:docPr id="1381081227" name="Diagram 134" descr="SmartArt summarizing Support is available throughout your first semester and entire teaching journey.: Program-specific questions; Chair; Teaching and learning support; Teaching and Learning Innovation Hub; Technology support; IT Service Desk (support); Accommodations and student wellbeing; Glenn Crombie Centre; Dean; Program Coordinator; Academic Integrity Office; Teaching and Learning Innovation Hub (training)."/>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51" r:lo="rId152" r:qs="rId153" r:cs="rId154"/>
              </a:graphicData>
            </a:graphic>
          </wp:inline>
        </w:drawing>
      </w:r>
    </w:p>
    <w:p w14:paraId="365302DE" w14:textId="3E1C7411" w:rsidR="00472BF3" w:rsidRPr="00345AB3" w:rsidRDefault="000A3D92" w:rsidP="009D06E5">
      <w:pPr>
        <w:pStyle w:val="BodyText"/>
        <w:spacing w:before="480" w:after="480"/>
        <w:rPr>
          <w:rFonts w:cs="Poppins"/>
        </w:rPr>
      </w:pPr>
      <w:r w:rsidRPr="00345AB3">
        <w:rPr>
          <w:rFonts w:cs="Poppins"/>
          <w:noProof/>
        </w:rPr>
        <mc:AlternateContent>
          <mc:Choice Requires="wps">
            <w:drawing>
              <wp:anchor distT="0" distB="0" distL="114300" distR="114300" simplePos="0" relativeHeight="251799563" behindDoc="0" locked="0" layoutInCell="1" allowOverlap="1" wp14:anchorId="4F18D0CB" wp14:editId="59090FDD">
                <wp:simplePos x="0" y="0"/>
                <wp:positionH relativeFrom="column">
                  <wp:posOffset>-307340</wp:posOffset>
                </wp:positionH>
                <wp:positionV relativeFrom="paragraph">
                  <wp:posOffset>819785</wp:posOffset>
                </wp:positionV>
                <wp:extent cx="6694805" cy="1750060"/>
                <wp:effectExtent l="0" t="0" r="0" b="2540"/>
                <wp:wrapSquare wrapText="bothSides"/>
                <wp:docPr id="823532193" name="Rounded Rectangle 27"/>
                <wp:cNvGraphicFramePr/>
                <a:graphic xmlns:a="http://schemas.openxmlformats.org/drawingml/2006/main">
                  <a:graphicData uri="http://schemas.microsoft.com/office/word/2010/wordprocessingShape">
                    <wps:wsp>
                      <wps:cNvSpPr/>
                      <wps:spPr>
                        <a:xfrm>
                          <a:off x="0" y="0"/>
                          <a:ext cx="6694805" cy="1750060"/>
                        </a:xfrm>
                        <a:prstGeom prst="roundRect">
                          <a:avLst/>
                        </a:prstGeom>
                        <a:solidFill>
                          <a:srgbClr val="915901"/>
                        </a:solidFill>
                        <a:ln>
                          <a:noFill/>
                        </a:ln>
                        <a:effectLst/>
                      </wps:spPr>
                      <wps:style>
                        <a:lnRef idx="2">
                          <a:schemeClr val="accent1">
                            <a:shade val="15000"/>
                          </a:schemeClr>
                        </a:lnRef>
                        <a:fillRef idx="1">
                          <a:schemeClr val="accent1"/>
                        </a:fillRef>
                        <a:effectRef idx="0">
                          <a:schemeClr val="accent1"/>
                        </a:effectRef>
                        <a:fontRef idx="minor">
                          <a:schemeClr val="lt1"/>
                        </a:fontRef>
                      </wps:style>
                      <wps:txbx>
                        <w:txbxContent>
                          <w:p w14:paraId="7BF908E2" w14:textId="77777777" w:rsidR="00FD2953" w:rsidRDefault="00F36EB1" w:rsidP="008775C6">
                            <w:pPr>
                              <w:rPr>
                                <w:rFonts w:ascii="Poppins" w:hAnsi="Poppins" w:cs="Poppins"/>
                                <w:b/>
                                <w:bCs/>
                                <w:color w:val="FFFFFF" w:themeColor="background1"/>
                                <w:lang w:val="en-US"/>
                              </w:rPr>
                            </w:pPr>
                            <w:r>
                              <w:rPr>
                                <w:rFonts w:ascii="Poppins" w:hAnsi="Poppins" w:cs="Poppins"/>
                                <w:b/>
                                <w:bCs/>
                                <w:noProof/>
                                <w:color w:val="FFFFFF" w:themeColor="background1"/>
                              </w:rPr>
                              <w:drawing>
                                <wp:inline distT="0" distB="0" distL="0" distR="0" wp14:anchorId="194C948D" wp14:editId="170F38F0">
                                  <wp:extent cx="474134" cy="474134"/>
                                  <wp:effectExtent l="0" t="0" r="0" b="0"/>
                                  <wp:docPr id="1696719541" name="Graphic 14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6719541" name="Graphic 146">
                                            <a:extLst>
                                              <a:ext uri="{C183D7F6-B498-43B3-948B-1728B52AA6E4}">
                                                <adec:decorative xmlns:adec="http://schemas.microsoft.com/office/drawing/2017/decorative" val="1"/>
                                              </a:ext>
                                            </a:extLst>
                                          </pic:cNvPr>
                                          <pic:cNvPicPr/>
                                        </pic:nvPicPr>
                                        <pic:blipFill>
                                          <a:blip r:embed="rId156">
                                            <a:extLst>
                                              <a:ext uri="{96DAC541-7B7A-43D3-8B79-37D633B846F1}">
                                                <asvg:svgBlip xmlns:asvg="http://schemas.microsoft.com/office/drawing/2016/SVG/main" r:embed="rId157"/>
                                              </a:ext>
                                            </a:extLst>
                                          </a:blip>
                                          <a:stretch>
                                            <a:fillRect/>
                                          </a:stretch>
                                        </pic:blipFill>
                                        <pic:spPr>
                                          <a:xfrm>
                                            <a:off x="0" y="0"/>
                                            <a:ext cx="486060" cy="486060"/>
                                          </a:xfrm>
                                          <a:prstGeom prst="rect">
                                            <a:avLst/>
                                          </a:prstGeom>
                                        </pic:spPr>
                                      </pic:pic>
                                    </a:graphicData>
                                  </a:graphic>
                                </wp:inline>
                              </w:drawing>
                            </w:r>
                          </w:p>
                          <w:p w14:paraId="6429A14F" w14:textId="17002786" w:rsidR="008775C6" w:rsidRPr="00F36EB1" w:rsidRDefault="00F36EB1" w:rsidP="008775C6">
                            <w:pPr>
                              <w:rPr>
                                <w:rFonts w:ascii="Poppins" w:hAnsi="Poppins" w:cs="Poppins"/>
                                <w:b/>
                                <w:bCs/>
                                <w:color w:val="FFFFFF" w:themeColor="background1"/>
                                <w:lang w:val="en-US"/>
                              </w:rPr>
                            </w:pPr>
                            <w:r w:rsidRPr="00F36EB1">
                              <w:rPr>
                                <w:rFonts w:ascii="Poppins" w:hAnsi="Poppins" w:cs="Poppins"/>
                                <w:b/>
                                <w:bCs/>
                                <w:color w:val="FFFFFF" w:themeColor="background1"/>
                                <w:lang w:val="en-US"/>
                              </w:rPr>
                              <w:t>NEW FACULTY TIP</w:t>
                            </w:r>
                          </w:p>
                          <w:p w14:paraId="1CE906A8" w14:textId="1C1A25E9" w:rsidR="008775C6" w:rsidRPr="008775C6" w:rsidRDefault="008775C6" w:rsidP="008775C6">
                            <w:pPr>
                              <w:pStyle w:val="BodyWhite"/>
                            </w:pPr>
                            <w:r w:rsidRPr="000A78D8">
                              <w:t>You are not expected to have every answer immediately. Seeking support, asking questions, and learning alongside colleagues are normal parts of becoming an effective educator.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oundrect w14:anchorId="4F18D0CB" id="_x0000_s1036" style="position:absolute;margin-left:-24.2pt;margin-top:64.55pt;width:527.15pt;height:137.8pt;z-index:25179956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H6GZNjgIAAIYFAAAOAAAAZHJzL2Uyb0RvYy54bWysVF9P2zAQf5+072D5fSSpWqAVKapATJMQ&#13;&#10;Q8DEs+vYjSXH59luk+7T7+ykaQdoD9Nekjvf3e/+39V112iyE84rMCUtznJKhOFQKbMp6Y+Xuy+X&#13;&#10;lPjATMU0GFHSvfD0evn501VrF2ICNehKOIIgxi9aW9I6BLvIMs9r0TB/BlYYFEpwDQvIuk1WOdYi&#13;&#10;eqOzSZ6fZy24yjrgwnt8ve2FdJnwpRQ8fJfSi0B0STG2kL4ufdfxmy2v2GLjmK0VH8Jg/xBFw5RB&#13;&#10;pyPULQuMbJ16B9Uo7sCDDGccmgykVFykHDCbIn+TzXPNrEi5YHG8Hcvk/x8sf9g920eHZWitX3gk&#13;&#10;YxaddE38Y3ykS8Xaj8USXSAcH8/P59PLfEYJR1lxMcNmpHJmR3PrfPgqoCGRKKmDramesCWpUmx3&#13;&#10;7wP6Rf2DXnTpQavqTmmdGLdZ32hHdgzbNy9m87yIHUOTP9S0icoGolkv7l9EGoDBzTG/RIW9FtFK&#13;&#10;mychiaowo0mKK42eGL0yzoUJRS+qWSX6YArM95DuaJEiS4ARWWI0I/YAEMf6PXYf86AfTfvAR+P8&#13;&#10;b4H1xqNF8gwmjMaNMuA+AtCY1eC518fwT0oTydCtO6wN9jflGp/WUO0fHXHQr5K3/E5hd++ZD4/M&#13;&#10;4e7gluE9CN/xIzW0JYWBoqQG9+uj96iPI41SSlrcxZL6n1vmBCX6m8FhnxfTaVzexExnFxNk3Klk&#13;&#10;fSox2+YGcF4KvDyWJzLqB30gpYPmFc/GKnpFETMcfZeUB3dgbkJ/I/DwcLFaJTVcWMvCvXm2PILH&#13;&#10;QsfBfelembPDiAfcjgc47C1bvBnyXjdaGlhtA0iVNuBY16EFuOxplobDFK/JKZ+0judz+RsAAP//&#13;&#10;AwBQSwMEFAAGAAgAAAAhAICpImXkAAAAEQEAAA8AAABkcnMvZG93bnJldi54bWxMT8tOwzAQvCPx&#13;&#10;D9ZW4tbaiQK0aZyqAnFBKqJNuW9jk6TEdojdJPw92xNcRlrN7DyyzWRaNujeN85KiBYCmLalU42t&#13;&#10;JByLl/kSmA9oFbbOagk/2sMmv73JMFVutHs9HELFyMT6FCXUIXQp576stUG/cJ22xH263mCgs6+4&#13;&#10;6nEkc9PyWIgHbrCxlFBjp59qXX4dLkZC/PoWuej7uHvfFrzA837cDR+VlHez6XlNsF0DC3oKfx9w&#13;&#10;3UD9IadiJ3exyrNWwjxZJiQlIl5FwK4KIe5XwE4SEpE8As8z/n9J/gsAAP//AwBQSwECLQAUAAYA&#13;&#10;CAAAACEAtoM4kv4AAADhAQAAEwAAAAAAAAAAAAAAAAAAAAAAW0NvbnRlbnRfVHlwZXNdLnhtbFBL&#13;&#10;AQItABQABgAIAAAAIQA4/SH/1gAAAJQBAAALAAAAAAAAAAAAAAAAAC8BAABfcmVscy8ucmVsc1BL&#13;&#10;AQItABQABgAIAAAAIQCH6GZNjgIAAIYFAAAOAAAAAAAAAAAAAAAAAC4CAABkcnMvZTJvRG9jLnht&#13;&#10;bFBLAQItABQABgAIAAAAIQCAqSJl5AAAABEBAAAPAAAAAAAAAAAAAAAAAOgEAABkcnMvZG93bnJl&#13;&#10;di54bWxQSwUGAAAAAAQABADzAAAA+QUAAAAA&#13;&#10;" fillcolor="#915901" stroked="f" strokeweight="1pt">
                <v:stroke joinstyle="miter"/>
                <v:textbox>
                  <w:txbxContent>
                    <w:p w14:paraId="7BF908E2" w14:textId="77777777" w:rsidR="00FD2953" w:rsidRDefault="00F36EB1" w:rsidP="008775C6">
                      <w:pPr>
                        <w:rPr>
                          <w:rFonts w:ascii="Poppins" w:hAnsi="Poppins" w:cs="Poppins"/>
                          <w:b/>
                          <w:bCs/>
                          <w:color w:val="FFFFFF" w:themeColor="background1"/>
                          <w:lang w:val="en-US"/>
                        </w:rPr>
                      </w:pPr>
                      <w:r>
                        <w:rPr>
                          <w:rFonts w:ascii="Poppins" w:hAnsi="Poppins" w:cs="Poppins"/>
                          <w:b/>
                          <w:bCs/>
                          <w:noProof/>
                          <w:color w:val="FFFFFF" w:themeColor="background1"/>
                        </w:rPr>
                        <w:drawing>
                          <wp:inline distT="0" distB="0" distL="0" distR="0" wp14:anchorId="194C948D" wp14:editId="170F38F0">
                            <wp:extent cx="474134" cy="474134"/>
                            <wp:effectExtent l="0" t="0" r="0" b="0"/>
                            <wp:docPr id="1696719541" name="Graphic 14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6719541" name="Graphic 146">
                                      <a:extLst>
                                        <a:ext uri="{C183D7F6-B498-43B3-948B-1728B52AA6E4}">
                                          <adec:decorative xmlns:adec="http://schemas.microsoft.com/office/drawing/2017/decorative" val="1"/>
                                        </a:ext>
                                      </a:extLst>
                                    </pic:cNvPr>
                                    <pic:cNvPicPr/>
                                  </pic:nvPicPr>
                                  <pic:blipFill>
                                    <a:blip r:embed="rId156">
                                      <a:extLst>
                                        <a:ext uri="{96DAC541-7B7A-43D3-8B79-37D633B846F1}">
                                          <asvg:svgBlip xmlns:asvg="http://schemas.microsoft.com/office/drawing/2016/SVG/main" r:embed="rId157"/>
                                        </a:ext>
                                      </a:extLst>
                                    </a:blip>
                                    <a:stretch>
                                      <a:fillRect/>
                                    </a:stretch>
                                  </pic:blipFill>
                                  <pic:spPr>
                                    <a:xfrm>
                                      <a:off x="0" y="0"/>
                                      <a:ext cx="486060" cy="486060"/>
                                    </a:xfrm>
                                    <a:prstGeom prst="rect">
                                      <a:avLst/>
                                    </a:prstGeom>
                                  </pic:spPr>
                                </pic:pic>
                              </a:graphicData>
                            </a:graphic>
                          </wp:inline>
                        </w:drawing>
                      </w:r>
                    </w:p>
                    <w:p w14:paraId="6429A14F" w14:textId="17002786" w:rsidR="008775C6" w:rsidRPr="00F36EB1" w:rsidRDefault="00F36EB1" w:rsidP="008775C6">
                      <w:pPr>
                        <w:rPr>
                          <w:rFonts w:ascii="Poppins" w:hAnsi="Poppins" w:cs="Poppins"/>
                          <w:b/>
                          <w:bCs/>
                          <w:color w:val="FFFFFF" w:themeColor="background1"/>
                          <w:lang w:val="en-US"/>
                        </w:rPr>
                      </w:pPr>
                      <w:r w:rsidRPr="00F36EB1">
                        <w:rPr>
                          <w:rFonts w:ascii="Poppins" w:hAnsi="Poppins" w:cs="Poppins"/>
                          <w:b/>
                          <w:bCs/>
                          <w:color w:val="FFFFFF" w:themeColor="background1"/>
                          <w:lang w:val="en-US"/>
                        </w:rPr>
                        <w:t>NEW FACULTY TIP</w:t>
                      </w:r>
                    </w:p>
                    <w:p w14:paraId="1CE906A8" w14:textId="1C1A25E9" w:rsidR="008775C6" w:rsidRPr="008775C6" w:rsidRDefault="008775C6" w:rsidP="008775C6">
                      <w:pPr>
                        <w:pStyle w:val="BodyWhite"/>
                      </w:pPr>
                      <w:r w:rsidRPr="000A78D8">
                        <w:t>You are not expected to have every answer immediately. Seeking support, asking questions, and learning alongside colleagues are normal parts of becoming an effective educator.</w:t>
                      </w:r>
                    </w:p>
                  </w:txbxContent>
                </v:textbox>
                <w10:wrap type="square"/>
              </v:roundrect>
            </w:pict>
          </mc:Fallback>
        </mc:AlternateContent>
      </w:r>
      <w:r w:rsidR="000A78D8" w:rsidRPr="00345AB3">
        <w:rPr>
          <w:rFonts w:cs="Poppins"/>
        </w:rPr>
        <w:t>Asking for help early often prevents larger challenges later in the semester.</w:t>
      </w:r>
    </w:p>
    <w:p w14:paraId="0EC1E7E4" w14:textId="40570C4A" w:rsidR="009D06E5" w:rsidRPr="00345AB3" w:rsidRDefault="009D06E5">
      <w:pPr>
        <w:rPr>
          <w:rFonts w:ascii="Poppins" w:eastAsiaTheme="majorEastAsia" w:hAnsi="Poppins" w:cs="Poppins"/>
          <w:b/>
          <w:color w:val="000000" w:themeColor="text1"/>
          <w:szCs w:val="26"/>
        </w:rPr>
      </w:pPr>
      <w:r w:rsidRPr="00345AB3">
        <w:rPr>
          <w:rFonts w:ascii="Poppins" w:hAnsi="Poppins" w:cs="Poppins"/>
        </w:rPr>
        <w:br w:type="page"/>
      </w:r>
    </w:p>
    <w:bookmarkStart w:id="24" w:name="_Toc239181296"/>
    <w:p w14:paraId="03962D3C" w14:textId="6C3AFAAF" w:rsidR="00E5096D" w:rsidRPr="00345AB3" w:rsidRDefault="009D06E5" w:rsidP="004D1289">
      <w:pPr>
        <w:pStyle w:val="Heading2"/>
        <w:rPr>
          <w:rFonts w:cs="Poppins"/>
        </w:rPr>
      </w:pPr>
      <w:r w:rsidRPr="00345AB3">
        <w:rPr>
          <w:rFonts w:cs="Poppins"/>
          <w:noProof/>
        </w:rPr>
        <w:lastRenderedPageBreak/>
        <mc:AlternateContent>
          <mc:Choice Requires="wps">
            <w:drawing>
              <wp:anchor distT="0" distB="0" distL="114300" distR="114300" simplePos="0" relativeHeight="251786251" behindDoc="1" locked="0" layoutInCell="1" allowOverlap="1" wp14:anchorId="4B2AC175" wp14:editId="221C63FA">
                <wp:simplePos x="0" y="0"/>
                <wp:positionH relativeFrom="column">
                  <wp:posOffset>-904875</wp:posOffset>
                </wp:positionH>
                <wp:positionV relativeFrom="paragraph">
                  <wp:posOffset>-74789</wp:posOffset>
                </wp:positionV>
                <wp:extent cx="2245489" cy="405114"/>
                <wp:effectExtent l="0" t="0" r="2540" b="1905"/>
                <wp:wrapNone/>
                <wp:docPr id="512505665" name="Rounded Rectangle 24"/>
                <wp:cNvGraphicFramePr/>
                <a:graphic xmlns:a="http://schemas.openxmlformats.org/drawingml/2006/main">
                  <a:graphicData uri="http://schemas.microsoft.com/office/word/2010/wordprocessingShape">
                    <wps:wsp>
                      <wps:cNvSpPr/>
                      <wps:spPr>
                        <a:xfrm>
                          <a:off x="0" y="0"/>
                          <a:ext cx="2245489" cy="405114"/>
                        </a:xfrm>
                        <a:prstGeom prst="roundRect">
                          <a:avLst/>
                        </a:prstGeom>
                        <a:solidFill>
                          <a:srgbClr val="FFF0B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6DC22CF8" id="Rounded Rectangle 24" o:spid="_x0000_s1026" style="position:absolute;margin-left:-71.25pt;margin-top:-5.9pt;width:176.8pt;height:31.9pt;z-index:-25153022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fF4ggIAAGQFAAAOAAAAZHJzL2Uyb0RvYy54bWysVE1v2zAMvQ/YfxB0X20HztYGdYqsRYYB&#10;RRu0HXpWZCkWIIuapMTJfv0o2XG6tthh2EUWRfLxw4+8vNq3muyE8wpMRYuznBJhONTKbCr642n5&#10;6ZwSH5ipmQYjKnoQnl7NP3647OxMTKABXQtHEMT4WWcr2oRgZ1nmeSNa5s/ACoNKCa5lAUW3yWrH&#10;OkRvdTbJ889ZB662DrjwHl9veiWdJ3wpBQ/3UnoRiK4o5hbS6dK5jmc2v2SzjWO2UXxIg/1DFi1T&#10;BoOOUDcsMLJ16g1Uq7gDDzKccWgzkFJxkWrAaor8VTWPDbMi1YLN8XZsk/9/sPxu92hXDtvQWT/z&#10;eI1V7KVr4xfzI/vUrMPYLLEPhOPjZFJOy/MLSjjqynxaFGXsZnbyts6HbwJaEi8VdbA19QP+kdQo&#10;trv1obc/2sWIHrSql0rrJLjN+lo7smP495bLZf71Zgjxh5k20dhAdOsR40t2KijdwkGLaKfNg5BE&#10;1bGElEnimhjjMM6FCUWvalgt+vDFNM8TXbDA0SOVmwAjssT4I/YAEHn8FrvPcrCPriJRdXTO/5ZY&#10;7zx6pMhgwujcKgPuPQCNVQ2Re/tjk/rWxC6toT6sHHHQD4q3fKnw590yH1bM4WTgDOG0h3s8pIau&#10;ojDcKGnA/XrvPdojYVFLSYeTVlH/c8ucoER/N0jli6Is42gmoZx+maDgXmrWLzVm214D0qHAvWJ5&#10;ukb7oI9X6aB9xqWwiFFRxQzH2BXlwR2F69BvAFwrXCwWyQzH0bJwax4tj+Cxq5GXT/tn5uzA4IDc&#10;v4PjVLLZKw73ttHTwGIbQKpE8FNfh37jKCfiDGsn7oqXcrI6Lcf5bwAAAP//AwBQSwMEFAAGAAgA&#10;AAAhABfQ5ujgAAAACwEAAA8AAABkcnMvZG93bnJldi54bWxMj8FOwzAMhu9IvENkJG5bmkCBlaYT&#10;QuKGkBhIwM1tvLbQJFWTbYWnxzvBzZY//f7+cj27Qexpin3wBtQyA0G+Cbb3rYHXl4fFDYiY0Fsc&#10;gicD3xRhXZ2elFjYcPDPtN+kVnCIjwUa6FIaCylj05HDuAwjeb5tw+Qw8Tq10k544HA3SJ1lV9Jh&#10;7/lDhyPdd9R8bXbOwGrz+fHTXj/a1dMbal1v8/7iPTfm/Gy+uwWRaE5/MBz1WR0qdqrDztsoBgML&#10;dalzZo+T4hKMaKUUiNpArjOQVSn/d6h+AQAA//8DAFBLAQItABQABgAIAAAAIQC2gziS/gAAAOEB&#10;AAATAAAAAAAAAAAAAAAAAAAAAABbQ29udGVudF9UeXBlc10ueG1sUEsBAi0AFAAGAAgAAAAhADj9&#10;If/WAAAAlAEAAAsAAAAAAAAAAAAAAAAALwEAAF9yZWxzLy5yZWxzUEsBAi0AFAAGAAgAAAAhAD81&#10;8XiCAgAAZAUAAA4AAAAAAAAAAAAAAAAALgIAAGRycy9lMm9Eb2MueG1sUEsBAi0AFAAGAAgAAAAh&#10;ABfQ5ujgAAAACwEAAA8AAAAAAAAAAAAAAAAA3AQAAGRycy9kb3ducmV2LnhtbFBLBQYAAAAABAAE&#10;APMAAADpBQAAAAA=&#10;" fillcolor="#fff0bd" stroked="f" strokeweight="1pt">
                <v:stroke joinstyle="miter"/>
              </v:roundrect>
            </w:pict>
          </mc:Fallback>
        </mc:AlternateContent>
      </w:r>
      <w:r w:rsidR="00E5096D" w:rsidRPr="00345AB3">
        <w:rPr>
          <w:rFonts w:cs="Poppins"/>
        </w:rPr>
        <w:t xml:space="preserve">Your </w:t>
      </w:r>
      <w:r w:rsidR="004D1289" w:rsidRPr="00345AB3">
        <w:rPr>
          <w:rFonts w:cs="Poppins"/>
        </w:rPr>
        <w:t>n</w:t>
      </w:r>
      <w:r w:rsidR="00E5096D" w:rsidRPr="00345AB3">
        <w:rPr>
          <w:rFonts w:cs="Poppins"/>
        </w:rPr>
        <w:t xml:space="preserve">ext </w:t>
      </w:r>
      <w:r w:rsidR="004D1289" w:rsidRPr="00345AB3">
        <w:rPr>
          <w:rFonts w:cs="Poppins"/>
        </w:rPr>
        <w:t>s</w:t>
      </w:r>
      <w:r w:rsidR="00E5096D" w:rsidRPr="00345AB3">
        <w:rPr>
          <w:rFonts w:cs="Poppins"/>
        </w:rPr>
        <w:t>tage</w:t>
      </w:r>
      <w:bookmarkEnd w:id="24"/>
    </w:p>
    <w:p w14:paraId="0FEDED94" w14:textId="524B4ADF" w:rsidR="009D06E5" w:rsidRPr="00345AB3" w:rsidRDefault="00E5096D" w:rsidP="009D06E5">
      <w:pPr>
        <w:pStyle w:val="BodyText"/>
        <w:rPr>
          <w:rFonts w:cs="Poppins"/>
        </w:rPr>
      </w:pPr>
      <w:r w:rsidRPr="00345AB3">
        <w:rPr>
          <w:rFonts w:cs="Poppins"/>
        </w:rPr>
        <w:t>Preparing your course is only the beginning. The next stage explores what effective teaching looks like at Cambrian College and introduces the principles that guide engaging, inclusive, and meaningful learning experiences.</w:t>
      </w:r>
    </w:p>
    <w:p w14:paraId="10501751" w14:textId="5225D1C9" w:rsidR="00E5096D" w:rsidRPr="00345AB3" w:rsidRDefault="00E5096D" w:rsidP="004D1289">
      <w:pPr>
        <w:pStyle w:val="BodyBold"/>
        <w:rPr>
          <w:rFonts w:cs="Poppins"/>
        </w:rPr>
      </w:pPr>
      <w:r w:rsidRPr="00345AB3">
        <w:rPr>
          <w:rFonts w:cs="Poppins"/>
        </w:rPr>
        <w:t xml:space="preserve">After </w:t>
      </w:r>
      <w:r w:rsidR="004D1289" w:rsidRPr="00345AB3">
        <w:rPr>
          <w:rFonts w:cs="Poppins"/>
        </w:rPr>
        <w:t>c</w:t>
      </w:r>
      <w:r w:rsidRPr="00345AB3">
        <w:rPr>
          <w:rFonts w:cs="Poppins"/>
        </w:rPr>
        <w:t xml:space="preserve">ompleting </w:t>
      </w:r>
      <w:r w:rsidR="004D1289" w:rsidRPr="00345AB3">
        <w:rPr>
          <w:rFonts w:cs="Poppins"/>
        </w:rPr>
        <w:t>t</w:t>
      </w:r>
      <w:r w:rsidRPr="00345AB3">
        <w:rPr>
          <w:rFonts w:cs="Poppins"/>
        </w:rPr>
        <w:t xml:space="preserve">his </w:t>
      </w:r>
      <w:r w:rsidR="004D1289" w:rsidRPr="00345AB3">
        <w:rPr>
          <w:rFonts w:cs="Poppins"/>
        </w:rPr>
        <w:t>s</w:t>
      </w:r>
      <w:r w:rsidRPr="00345AB3">
        <w:rPr>
          <w:rFonts w:cs="Poppins"/>
        </w:rPr>
        <w:t xml:space="preserve">tage, </w:t>
      </w:r>
      <w:r w:rsidR="004D1289" w:rsidRPr="00345AB3">
        <w:rPr>
          <w:rFonts w:cs="Poppins"/>
        </w:rPr>
        <w:t>y</w:t>
      </w:r>
      <w:r w:rsidRPr="00345AB3">
        <w:rPr>
          <w:rFonts w:cs="Poppins"/>
        </w:rPr>
        <w:t xml:space="preserve">ou </w:t>
      </w:r>
      <w:r w:rsidR="004D1289" w:rsidRPr="00345AB3">
        <w:rPr>
          <w:rFonts w:cs="Poppins"/>
        </w:rPr>
        <w:t>s</w:t>
      </w:r>
      <w:r w:rsidRPr="00345AB3">
        <w:rPr>
          <w:rFonts w:cs="Poppins"/>
        </w:rPr>
        <w:t xml:space="preserve">hould </w:t>
      </w:r>
      <w:r w:rsidR="004D1289" w:rsidRPr="00345AB3">
        <w:rPr>
          <w:rFonts w:cs="Poppins"/>
        </w:rPr>
        <w:t>b</w:t>
      </w:r>
      <w:r w:rsidRPr="00345AB3">
        <w:rPr>
          <w:rFonts w:cs="Poppins"/>
        </w:rPr>
        <w:t xml:space="preserve">e </w:t>
      </w:r>
      <w:r w:rsidR="004D1289" w:rsidRPr="00345AB3">
        <w:rPr>
          <w:rFonts w:cs="Poppins"/>
        </w:rPr>
        <w:t>a</w:t>
      </w:r>
      <w:r w:rsidRPr="00345AB3">
        <w:rPr>
          <w:rFonts w:cs="Poppins"/>
        </w:rPr>
        <w:t xml:space="preserve">ble </w:t>
      </w:r>
      <w:r w:rsidR="004D1289" w:rsidRPr="00345AB3">
        <w:rPr>
          <w:rFonts w:cs="Poppins"/>
        </w:rPr>
        <w:t>t</w:t>
      </w:r>
      <w:r w:rsidRPr="00345AB3">
        <w:rPr>
          <w:rFonts w:cs="Poppins"/>
        </w:rPr>
        <w:t>o...</w:t>
      </w:r>
    </w:p>
    <w:p w14:paraId="753B3D9D" w14:textId="2603B4BA" w:rsidR="000A78D8" w:rsidRPr="00345AB3" w:rsidRDefault="009D06E5" w:rsidP="009D06E5">
      <w:pPr>
        <w:pStyle w:val="BodyBold"/>
        <w:rPr>
          <w:rFonts w:cs="Poppins"/>
        </w:rPr>
      </w:pPr>
      <w:r w:rsidRPr="00345AB3">
        <w:rPr>
          <w:rFonts w:cs="Poppins"/>
          <w:noProof/>
        </w:rPr>
        <w:drawing>
          <wp:inline distT="0" distB="0" distL="0" distR="0" wp14:anchorId="1167F204" wp14:editId="01A5D477">
            <wp:extent cx="6524625" cy="3973689"/>
            <wp:effectExtent l="0" t="0" r="3175" b="0"/>
            <wp:docPr id="375056272" name="Diagram 135" descr="SmartArt summarizing After completing this stage, you should be able to...: Access the institutional systems required for teaching.; Navigate the campus and locate key teaching and student support spaces.; Understand your teaching assignment and course documentation.; Prepare your syllabus and Moodle course.; Plan an engaging first class, and support students during the critical first weeks of the semester.; Implement approved student accommodations.; Establish clear communication expectation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58" r:lo="rId159" r:qs="rId160" r:cs="rId161"/>
              </a:graphicData>
            </a:graphic>
          </wp:inline>
        </w:drawing>
      </w:r>
    </w:p>
    <w:p w14:paraId="67646724" w14:textId="6A952B8B" w:rsidR="0039418F" w:rsidRPr="00345AB3" w:rsidRDefault="0050635E" w:rsidP="004D1289">
      <w:pPr>
        <w:rPr>
          <w:rFonts w:ascii="Poppins" w:hAnsi="Poppins" w:cs="Poppins"/>
          <w:b/>
          <w:bCs/>
          <w:color w:val="591F30"/>
          <w:kern w:val="0"/>
          <w:sz w:val="32"/>
          <w:szCs w:val="32"/>
          <w:lang w:val="en-US"/>
        </w:rPr>
      </w:pPr>
      <w:r w:rsidRPr="00345AB3">
        <w:rPr>
          <w:rFonts w:ascii="Poppins" w:hAnsi="Poppins" w:cs="Poppins"/>
        </w:rPr>
        <w:br w:type="page"/>
      </w:r>
    </w:p>
    <w:bookmarkStart w:id="25" w:name="_Toc239181297"/>
    <w:p w14:paraId="6A518D11" w14:textId="198D3FB9" w:rsidR="005951EF" w:rsidRPr="00345AB3" w:rsidRDefault="00BB0BD9" w:rsidP="00E43B52">
      <w:pPr>
        <w:pStyle w:val="Heading1"/>
        <w:rPr>
          <w:rFonts w:ascii="Poppins" w:hAnsi="Poppins" w:cs="Poppins"/>
        </w:rPr>
      </w:pPr>
      <w:r w:rsidRPr="00345AB3">
        <w:rPr>
          <w:rFonts w:ascii="Poppins" w:hAnsi="Poppins" w:cs="Poppins"/>
          <w:noProof/>
        </w:rPr>
        <w:lastRenderedPageBreak/>
        <mc:AlternateContent>
          <mc:Choice Requires="wps">
            <w:drawing>
              <wp:anchor distT="0" distB="0" distL="114300" distR="114300" simplePos="0" relativeHeight="251801611" behindDoc="1" locked="0" layoutInCell="1" allowOverlap="1" wp14:anchorId="25A57763" wp14:editId="7EF630CE">
                <wp:simplePos x="0" y="0"/>
                <wp:positionH relativeFrom="column">
                  <wp:posOffset>-997882</wp:posOffset>
                </wp:positionH>
                <wp:positionV relativeFrom="paragraph">
                  <wp:posOffset>-33639</wp:posOffset>
                </wp:positionV>
                <wp:extent cx="4548850" cy="405114"/>
                <wp:effectExtent l="0" t="0" r="0" b="1905"/>
                <wp:wrapNone/>
                <wp:docPr id="1829147424" name="Rounded Rectangle 24"/>
                <wp:cNvGraphicFramePr/>
                <a:graphic xmlns:a="http://schemas.openxmlformats.org/drawingml/2006/main">
                  <a:graphicData uri="http://schemas.microsoft.com/office/word/2010/wordprocessingShape">
                    <wps:wsp>
                      <wps:cNvSpPr/>
                      <wps:spPr>
                        <a:xfrm>
                          <a:off x="0" y="0"/>
                          <a:ext cx="4548850" cy="405114"/>
                        </a:xfrm>
                        <a:prstGeom prst="roundRect">
                          <a:avLst/>
                        </a:prstGeom>
                        <a:solidFill>
                          <a:srgbClr val="DAEBC7"/>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326020ED" id="Rounded Rectangle 24" o:spid="_x0000_s1026" style="position:absolute;margin-left:-78.55pt;margin-top:-2.65pt;width:358.2pt;height:31.9pt;z-index:-25151486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VXR4gwIAAGQFAAAOAAAAZHJzL2Uyb0RvYy54bWysVMFu2zAMvQ/YPwi6r7YDZ22DOkWWrsOA&#10;oi3aDj0rshQLkEVNUuJkXz9KdpyuLXYYdpFFkXwkn0leXO5aTbbCeQWmosVJTokwHGpl1hX98XT9&#10;6YwSH5ipmQYjKroXnl7OP3646OxMTKABXQtHEMT4WWcr2oRgZ1nmeSNa5k/ACoNKCa5lAUW3zmrH&#10;OkRvdTbJ889ZB662DrjwHl+veiWdJ3wpBQ93UnoRiK4o5hbS6dK5imc2v2CztWO2UXxIg/1DFi1T&#10;BoOOUFcsMLJx6g1Uq7gDDzKccGgzkFJxkWrAaor8VTWPDbMi1YLkeDvS5P8fLL/dPtp7hzR01s88&#10;XmMVO+na+MX8yC6RtR/JErtAOD6W0/LsbIqcctSV+bQoyshmdvS2zodvAloSLxV1sDH1A/6RRBTb&#10;3vjQ2x/sYkQPWtXXSuskuPVqqR3ZMvx7V4uvX5anQ4g/zLSJxgaiW48YX7JjQekW9lpEO20ehCSq&#10;xhImKZPUa2KMwzgXJhS9qmG16MMX0zxP7YIFjh6p3AQYkSXGH7EHgNjHb7H7LAf76CpSq47O+d8S&#10;651HjxQZTBidW2XAvQegsaohcm9/IKmnJrK0gnp/74iDflC85dcKf94N8+GeOZwM/N847eEOD6mh&#10;qygMN0oacL/ee4/22LCopaTDSauo/7lhTlCivxts5fOiLONoJqGcnk5QcC81q5cas2mXgO1Q4F6x&#10;PF2jfdCHq3TQPuNSWMSoqGKGY+yK8uAOwjL0GwDXCheLRTLDcbQs3JhHyyN4ZDX25dPumTk7dHDA&#10;3r+Fw1Sy2ase7m2jp4HFJoBUqcGPvA584yinxhnWTtwVL+VkdVyO898AAAD//wMAUEsDBBQABgAI&#10;AAAAIQA65YnR3wAAAAoBAAAPAAAAZHJzL2Rvd25yZXYueG1sTI9NT8MwDIbvSPyHyEjctrSgjFGa&#10;TnyNy04bHNgta01TaJyqydb23+Od4PZYfvX6cb4aXStO2IfGk4Z0noBAKn3VUK3h4309W4II0VBl&#10;Wk+oYcIAq+LyIjdZ5Qfa4mkXa8ElFDKjwcbYZVKG0qIzYe47JN59+d6ZyGNfy6o3A5e7Vt4kyUI6&#10;0xBfsKbDZ4vlz+7oNIQhmdab6YkWm+Zt+5J+7r9f7V7r66vx8QFExDH+heGsz+pQsNPBH6kKotUw&#10;S9VdylkmdQuCE0rdMxwYlgpkkcv/LxS/AAAA//8DAFBLAQItABQABgAIAAAAIQC2gziS/gAAAOEB&#10;AAATAAAAAAAAAAAAAAAAAAAAAABbQ29udGVudF9UeXBlc10ueG1sUEsBAi0AFAAGAAgAAAAhADj9&#10;If/WAAAAlAEAAAsAAAAAAAAAAAAAAAAALwEAAF9yZWxzLy5yZWxzUEsBAi0AFAAGAAgAAAAhACNV&#10;dHiDAgAAZAUAAA4AAAAAAAAAAAAAAAAALgIAAGRycy9lMm9Eb2MueG1sUEsBAi0AFAAGAAgAAAAh&#10;ADrlidHfAAAACgEAAA8AAAAAAAAAAAAAAAAA3QQAAGRycy9kb3ducmV2LnhtbFBLBQYAAAAABAAE&#10;APMAAADpBQAAAAA=&#10;" fillcolor="#daebc7" stroked="f" strokeweight="1pt">
                <v:stroke joinstyle="miter"/>
              </v:roundrect>
            </w:pict>
          </mc:Fallback>
        </mc:AlternateContent>
      </w:r>
      <w:r w:rsidR="00706278" w:rsidRPr="00345AB3">
        <w:rPr>
          <w:rFonts w:ascii="Poppins" w:hAnsi="Poppins" w:cs="Poppins"/>
        </w:rPr>
        <w:t>Stage</w:t>
      </w:r>
      <w:r w:rsidR="00AF5336" w:rsidRPr="00345AB3">
        <w:rPr>
          <w:rFonts w:ascii="Poppins" w:hAnsi="Poppins" w:cs="Poppins"/>
        </w:rPr>
        <w:t xml:space="preserve"> 3</w:t>
      </w:r>
      <w:r w:rsidR="00691B58" w:rsidRPr="00345AB3">
        <w:rPr>
          <w:rFonts w:ascii="Poppins" w:hAnsi="Poppins" w:cs="Poppins"/>
        </w:rPr>
        <w:t>:</w:t>
      </w:r>
      <w:r w:rsidR="00AF5336" w:rsidRPr="00345AB3">
        <w:rPr>
          <w:rFonts w:ascii="Poppins" w:hAnsi="Poppins" w:cs="Poppins"/>
        </w:rPr>
        <w:t xml:space="preserve"> </w:t>
      </w:r>
      <w:r w:rsidR="001477C7" w:rsidRPr="00345AB3">
        <w:rPr>
          <w:rFonts w:ascii="Poppins" w:hAnsi="Poppins" w:cs="Poppins"/>
        </w:rPr>
        <w:t>Teaching at Cambrian</w:t>
      </w:r>
      <w:bookmarkEnd w:id="25"/>
    </w:p>
    <w:p w14:paraId="305C403C" w14:textId="77777777" w:rsidR="008775C6" w:rsidRPr="00345AB3" w:rsidRDefault="008775C6" w:rsidP="008775C6">
      <w:pPr>
        <w:pStyle w:val="BodyBold"/>
        <w:rPr>
          <w:rFonts w:cs="Poppins"/>
        </w:rPr>
      </w:pPr>
      <w:r w:rsidRPr="00345AB3">
        <w:rPr>
          <w:rFonts w:cs="Poppins"/>
        </w:rPr>
        <w:t>At this stage in your journey...</w:t>
      </w:r>
    </w:p>
    <w:p w14:paraId="5E19196F" w14:textId="77777777" w:rsidR="008775C6" w:rsidRPr="00345AB3" w:rsidRDefault="008775C6" w:rsidP="008775C6">
      <w:pPr>
        <w:pStyle w:val="BodyText"/>
        <w:rPr>
          <w:rFonts w:cs="Poppins"/>
        </w:rPr>
      </w:pPr>
      <w:r w:rsidRPr="00345AB3">
        <w:rPr>
          <w:rFonts w:cs="Poppins"/>
        </w:rPr>
        <w:t>Now that you're preparing to teach, it's time to think beyond logistics and consider what effective teaching looks like at Cambrian College. Great teaching is more than delivering content. It's about creating engaging learning experiences that help students develop knowledge, skills, confidence, and professional identity.</w:t>
      </w:r>
    </w:p>
    <w:p w14:paraId="72F15BD0" w14:textId="03F196C9" w:rsidR="008775C6" w:rsidRPr="00345AB3" w:rsidRDefault="008775C6" w:rsidP="008775C6">
      <w:pPr>
        <w:pStyle w:val="BodyText"/>
        <w:rPr>
          <w:rFonts w:cs="Poppins"/>
        </w:rPr>
      </w:pPr>
      <w:r w:rsidRPr="00345AB3">
        <w:rPr>
          <w:rFonts w:cs="Poppins"/>
        </w:rPr>
        <w:t>This stage explores the principles that guide teaching at Cambrian and provides practical ideas for creating learning experiences that are learner-centred, inclusive, applied, and meaningful.</w:t>
      </w:r>
    </w:p>
    <w:p w14:paraId="29EC52E5" w14:textId="2C708028" w:rsidR="008E1227" w:rsidRPr="00345AB3" w:rsidRDefault="008E1227" w:rsidP="004D1289">
      <w:pPr>
        <w:pStyle w:val="BodyText"/>
        <w:rPr>
          <w:rFonts w:cs="Poppins"/>
        </w:rPr>
      </w:pPr>
      <w:r w:rsidRPr="00345AB3">
        <w:rPr>
          <w:rFonts w:cs="Poppins"/>
        </w:rPr>
        <w:t>Teaching is one of the most meaningful ways we contribute to student success. Every class, conversation, assessment, and learning activity shapes not only what students learn, but also how they develop confidence, professional identity, and the skills they will carry into their future careers.</w:t>
      </w:r>
    </w:p>
    <w:p w14:paraId="102C2CE7" w14:textId="039669CC" w:rsidR="00B67D57" w:rsidRPr="00345AB3" w:rsidRDefault="008E1227" w:rsidP="004D1289">
      <w:pPr>
        <w:pStyle w:val="BodyText"/>
        <w:rPr>
          <w:rFonts w:cs="Poppins"/>
        </w:rPr>
      </w:pPr>
      <w:r w:rsidRPr="00345AB3">
        <w:rPr>
          <w:rFonts w:cs="Poppins"/>
        </w:rPr>
        <w:t>While every program and discipline is unique, effective teaching at Cambrian is guided by a shared commitment to creating engaging, inclusive, and applied learning experiences that prepare students for success beyond the classroom.</w:t>
      </w:r>
      <w:r w:rsidR="00B67D57" w:rsidRPr="00345AB3">
        <w:rPr>
          <w:rFonts w:cs="Poppins"/>
        </w:rPr>
        <w:t xml:space="preserve"> </w:t>
      </w:r>
    </w:p>
    <w:p w14:paraId="0F07F05F" w14:textId="3C655B4D" w:rsidR="00B67D57" w:rsidRPr="00345AB3" w:rsidRDefault="00B67D57" w:rsidP="004D1289">
      <w:pPr>
        <w:pStyle w:val="BodyText"/>
        <w:rPr>
          <w:rFonts w:cs="Poppins"/>
        </w:rPr>
      </w:pPr>
      <w:r w:rsidRPr="00345AB3">
        <w:rPr>
          <w:rFonts w:cs="Poppins"/>
        </w:rPr>
        <w:t>Every learning activity, discussion, demonstration, and assessment should have a clear purpose. Students are more engaged when they understand not only what they are learning, but also why it matters.</w:t>
      </w:r>
    </w:p>
    <w:p w14:paraId="2493EC55" w14:textId="176C688D" w:rsidR="00B67D57" w:rsidRPr="00345AB3" w:rsidRDefault="00B67D57" w:rsidP="004D1289">
      <w:pPr>
        <w:pStyle w:val="BodyText"/>
        <w:rPr>
          <w:rFonts w:cs="Poppins"/>
        </w:rPr>
      </w:pPr>
      <w:r w:rsidRPr="00345AB3">
        <w:rPr>
          <w:rFonts w:cs="Poppins"/>
        </w:rPr>
        <w:t>Purposeful teaching begins by asking: "What do I want students to understand, experience, or be able to do as a result of this learning?"</w:t>
      </w:r>
    </w:p>
    <w:p w14:paraId="4DDA254A" w14:textId="31E56860" w:rsidR="00896B93" w:rsidRPr="00345AB3" w:rsidRDefault="00BB0BD9" w:rsidP="008E1227">
      <w:pPr>
        <w:pStyle w:val="BodyText"/>
        <w:rPr>
          <w:rFonts w:cs="Poppins"/>
        </w:rPr>
      </w:pPr>
      <w:r w:rsidRPr="00345AB3">
        <w:rPr>
          <w:rFonts w:cs="Poppins"/>
          <w:noProof/>
        </w:rPr>
        <mc:AlternateContent>
          <mc:Choice Requires="wps">
            <w:drawing>
              <wp:anchor distT="0" distB="0" distL="114300" distR="114300" simplePos="0" relativeHeight="251803659" behindDoc="1" locked="0" layoutInCell="1" allowOverlap="1" wp14:anchorId="0E121670" wp14:editId="3AFEB3F4">
                <wp:simplePos x="0" y="0"/>
                <wp:positionH relativeFrom="column">
                  <wp:posOffset>-997585</wp:posOffset>
                </wp:positionH>
                <wp:positionV relativeFrom="paragraph">
                  <wp:posOffset>494171</wp:posOffset>
                </wp:positionV>
                <wp:extent cx="3750197" cy="405114"/>
                <wp:effectExtent l="0" t="0" r="0" b="1905"/>
                <wp:wrapNone/>
                <wp:docPr id="1345407788" name="Rounded Rectangle 24"/>
                <wp:cNvGraphicFramePr/>
                <a:graphic xmlns:a="http://schemas.openxmlformats.org/drawingml/2006/main">
                  <a:graphicData uri="http://schemas.microsoft.com/office/word/2010/wordprocessingShape">
                    <wps:wsp>
                      <wps:cNvSpPr/>
                      <wps:spPr>
                        <a:xfrm>
                          <a:off x="0" y="0"/>
                          <a:ext cx="3750197" cy="405114"/>
                        </a:xfrm>
                        <a:prstGeom prst="roundRect">
                          <a:avLst/>
                        </a:prstGeom>
                        <a:solidFill>
                          <a:srgbClr val="DAEBC7"/>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3E9C6F27" id="Rounded Rectangle 24" o:spid="_x0000_s1026" style="position:absolute;margin-left:-78.55pt;margin-top:38.9pt;width:295.3pt;height:31.9pt;z-index:-25151282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Xu3fgwIAAGQFAAAOAAAAZHJzL2Uyb0RvYy54bWysVE1v2zAMvQ/YfxB0X21nybIGdYosXYcB&#10;RRu0HXpWZCkWIIuapMTJfv0o2XG6tthh2EUWRfLxw4+8uNw3muyE8wpMSYuznBJhOFTKbEr64/H6&#10;w2dKfGCmYhqMKOlBeHo5f//uorUzMYIadCUcQRDjZ60taR2CnWWZ57VomD8DKwwqJbiGBRTdJqsc&#10;axG90dkozz9lLbjKOuDCe3y96pR0nvClFDzcSelFILqkmFtIp0vnOp7Z/ILNNo7ZWvE+DfYPWTRM&#10;GQw6QF2xwMjWqVdQjeIOPMhwxqHJQErFRaoBqynyF9U81MyKVAs2x9uhTf7/wfLb3YNdOWxDa/3M&#10;4zVWsZeuiV/Mj+xTsw5Ds8Q+EI6PH6eTvDifUsJRN84nRTGO3cxO3tb58E1AQ+KlpA62prrHP5Ia&#10;xXY3PnT2R7sY0YNW1bXSOglus15qR3YM/97V4uuX5bQP8YeZNtHYQHTrEONLdioo3cJBi2inzb2Q&#10;RFVYwihlkrgmhjiMc2FC0alqVokufDHJ80QXLHDwSOUmwIgsMf6A3QNEHr/G7rLs7aOrSFQdnPO/&#10;JdY5Dx4pMpgwODfKgHsLQGNVfeTO/tikrjWxS2uoDitHHHSD4i2/VvjzbpgPK+ZwMnCGcNrDHR5S&#10;Q1tS6G+U1OB+vfUe7ZGwqKWkxUkrqf+5ZU5Qor8bpPJ5MR7H0UzCeDIdoeCea9bPNWbbLAHpUOBe&#10;sTxdo33Qx6t00DzhUljEqKhihmPskvLgjsIydBsA1woXi0Uyw3G0LNyYB8sjeOxq5OXj/ok52zM4&#10;IPdv4TiVbPaCw51t9DSw2AaQKhH81Ne+3zjKiTj92om74rmcrE7Lcf4bAAD//wMAUEsDBBQABgAI&#10;AAAAIQBDhwt94QAAAAsBAAAPAAAAZHJzL2Rvd25yZXYueG1sTI/LTsMwEEX3SPyDNUjsWse0TVCI&#10;U/Eqm65aWNCdG5s4EI+j2G2Sv2e6guVoju49t1iPrmVn04fGowQxT4AZrLxusJbw8b6Z3QMLUaFW&#10;rUcjYTIB1uX1VaFy7QfcmfM+1oxCMORKgo2xyzkPlTVOhbnvDNLvy/dORTr7muteDRTuWn6XJCl3&#10;qkFqsKozz9ZUP/uTkxCGZNpspydMt83b7kV8Hr5f7UHK25vx8QFYNGP8g+GiT+pQktPRn1AH1kqY&#10;iVUmiJWQZbSBiOVisQJ2JHQpUuBlwf9vKH8BAAD//wMAUEsBAi0AFAAGAAgAAAAhALaDOJL+AAAA&#10;4QEAABMAAAAAAAAAAAAAAAAAAAAAAFtDb250ZW50X1R5cGVzXS54bWxQSwECLQAUAAYACAAAACEA&#10;OP0h/9YAAACUAQAACwAAAAAAAAAAAAAAAAAvAQAAX3JlbHMvLnJlbHNQSwECLQAUAAYACAAAACEA&#10;YF7t34MCAABkBQAADgAAAAAAAAAAAAAAAAAuAgAAZHJzL2Uyb0RvYy54bWxQSwECLQAUAAYACAAA&#10;ACEAQ4cLfeEAAAALAQAADwAAAAAAAAAAAAAAAADdBAAAZHJzL2Rvd25yZXYueG1sUEsFBgAAAAAE&#10;AAQA8wAAAOsFAAAAAA==&#10;" fillcolor="#daebc7" stroked="f" strokeweight="1pt">
                <v:stroke joinstyle="miter"/>
              </v:roundrect>
            </w:pict>
          </mc:Fallback>
        </mc:AlternateContent>
      </w:r>
      <w:r w:rsidR="008E1227" w:rsidRPr="00345AB3">
        <w:rPr>
          <w:rFonts w:cs="Poppins"/>
        </w:rPr>
        <w:t>This stage explores the principles that guide teaching at Cambrian College and introduces practical approaches that support meaningful learning.</w:t>
      </w:r>
    </w:p>
    <w:p w14:paraId="36BDEDAC" w14:textId="37682879" w:rsidR="00AD6857" w:rsidRPr="00345AB3" w:rsidRDefault="00AD6857" w:rsidP="004D1289">
      <w:pPr>
        <w:pStyle w:val="Heading2"/>
        <w:rPr>
          <w:rFonts w:cs="Poppins"/>
        </w:rPr>
      </w:pPr>
      <w:bookmarkStart w:id="26" w:name="_Toc239181298"/>
      <w:r w:rsidRPr="00345AB3">
        <w:rPr>
          <w:rFonts w:cs="Poppins"/>
        </w:rPr>
        <w:t xml:space="preserve">Teaching </w:t>
      </w:r>
      <w:r w:rsidR="004D1289" w:rsidRPr="00345AB3">
        <w:rPr>
          <w:rFonts w:cs="Poppins"/>
        </w:rPr>
        <w:t>b</w:t>
      </w:r>
      <w:r w:rsidRPr="00345AB3">
        <w:rPr>
          <w:rFonts w:cs="Poppins"/>
        </w:rPr>
        <w:t xml:space="preserve">egins with </w:t>
      </w:r>
      <w:r w:rsidR="004D1289" w:rsidRPr="00345AB3">
        <w:rPr>
          <w:rFonts w:cs="Poppins"/>
        </w:rPr>
        <w:t>o</w:t>
      </w:r>
      <w:r w:rsidR="00EC177C" w:rsidRPr="00345AB3">
        <w:rPr>
          <w:rFonts w:cs="Poppins"/>
        </w:rPr>
        <w:t xml:space="preserve">ur </w:t>
      </w:r>
      <w:r w:rsidR="004D1289" w:rsidRPr="00345AB3">
        <w:rPr>
          <w:rFonts w:cs="Poppins"/>
        </w:rPr>
        <w:t>l</w:t>
      </w:r>
      <w:r w:rsidR="00EC177C" w:rsidRPr="00345AB3">
        <w:rPr>
          <w:rFonts w:cs="Poppins"/>
        </w:rPr>
        <w:t>earners</w:t>
      </w:r>
      <w:bookmarkEnd w:id="26"/>
    </w:p>
    <w:p w14:paraId="71E9DC23" w14:textId="35701610" w:rsidR="00AD6857" w:rsidRPr="00345AB3" w:rsidRDefault="00AD6857" w:rsidP="004D1289">
      <w:pPr>
        <w:pStyle w:val="BodyBold"/>
        <w:rPr>
          <w:rFonts w:cs="Poppins"/>
        </w:rPr>
      </w:pPr>
      <w:r w:rsidRPr="00345AB3">
        <w:rPr>
          <w:rFonts w:cs="Poppins"/>
        </w:rPr>
        <w:t xml:space="preserve">Every </w:t>
      </w:r>
      <w:r w:rsidR="00EC177C" w:rsidRPr="00345AB3">
        <w:rPr>
          <w:rFonts w:cs="Poppins"/>
        </w:rPr>
        <w:t>learner</w:t>
      </w:r>
      <w:r w:rsidRPr="00345AB3">
        <w:rPr>
          <w:rFonts w:cs="Poppins"/>
        </w:rPr>
        <w:t xml:space="preserve"> arrives with different experiences, strengths, motivations, and goals. Effective teaching begins by understanding who our students are and creating learning experiences that help them succeed.</w:t>
      </w:r>
    </w:p>
    <w:p w14:paraId="1249781E" w14:textId="0693BFB7" w:rsidR="00EC177C" w:rsidRPr="00345AB3" w:rsidRDefault="00AD6857" w:rsidP="00AD6857">
      <w:pPr>
        <w:pStyle w:val="BodyText"/>
        <w:rPr>
          <w:rFonts w:cs="Poppins"/>
        </w:rPr>
      </w:pPr>
      <w:r w:rsidRPr="00345AB3">
        <w:rPr>
          <w:rFonts w:cs="Poppins"/>
        </w:rPr>
        <w:lastRenderedPageBreak/>
        <w:t>Learner-centred teaching</w:t>
      </w:r>
      <w:r w:rsidR="006B5BA4" w:rsidRPr="00345AB3">
        <w:rPr>
          <w:rStyle w:val="FootnoteReference"/>
          <w:rFonts w:cs="Poppins"/>
        </w:rPr>
        <w:footnoteReference w:id="1"/>
      </w:r>
      <w:r w:rsidRPr="00345AB3">
        <w:rPr>
          <w:rFonts w:cs="Poppins"/>
        </w:rPr>
        <w:t xml:space="preserve"> places learning at the heart of every instructional decision. Rather than focusing solely on what will be taught, faculty also consider how students learn, how they engage with course material, and how they demonstrate their learning.</w:t>
      </w:r>
    </w:p>
    <w:p w14:paraId="49FAE03F" w14:textId="4F5EA2C2" w:rsidR="00AD6857" w:rsidRPr="00345AB3" w:rsidRDefault="000A3D92" w:rsidP="00AD6857">
      <w:pPr>
        <w:pStyle w:val="BodyText"/>
        <w:rPr>
          <w:rFonts w:cs="Poppins"/>
        </w:rPr>
      </w:pPr>
      <w:r w:rsidRPr="00345AB3">
        <w:rPr>
          <w:rFonts w:cs="Poppins"/>
          <w:noProof/>
        </w:rPr>
        <mc:AlternateContent>
          <mc:Choice Requires="wps">
            <w:drawing>
              <wp:anchor distT="0" distB="0" distL="114300" distR="114300" simplePos="0" relativeHeight="251805707" behindDoc="1" locked="0" layoutInCell="1" allowOverlap="1" wp14:anchorId="56B337AE" wp14:editId="6210257F">
                <wp:simplePos x="0" y="0"/>
                <wp:positionH relativeFrom="column">
                  <wp:posOffset>-1058545</wp:posOffset>
                </wp:positionH>
                <wp:positionV relativeFrom="paragraph">
                  <wp:posOffset>908827</wp:posOffset>
                </wp:positionV>
                <wp:extent cx="1998134" cy="405114"/>
                <wp:effectExtent l="0" t="0" r="0" b="1905"/>
                <wp:wrapNone/>
                <wp:docPr id="1734302547" name="Rounded Rectangle 24"/>
                <wp:cNvGraphicFramePr/>
                <a:graphic xmlns:a="http://schemas.openxmlformats.org/drawingml/2006/main">
                  <a:graphicData uri="http://schemas.microsoft.com/office/word/2010/wordprocessingShape">
                    <wps:wsp>
                      <wps:cNvSpPr/>
                      <wps:spPr>
                        <a:xfrm>
                          <a:off x="0" y="0"/>
                          <a:ext cx="1998134" cy="405114"/>
                        </a:xfrm>
                        <a:prstGeom prst="roundRect">
                          <a:avLst/>
                        </a:prstGeom>
                        <a:solidFill>
                          <a:srgbClr val="DAEBC7"/>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3EB8C2E7" id="Rounded Rectangle 24" o:spid="_x0000_s1026" style="position:absolute;margin-left:-83.35pt;margin-top:71.55pt;width:157.35pt;height:31.9pt;z-index:-25151077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2IbDgwIAAGQFAAAOAAAAZHJzL2Uyb0RvYy54bWysVEtP3DAQvlfqf7B8L0m2S4EVWbRdSlUJ&#10;AQIqzl7H3kRyPO7Y++qvZ+xksxRQD1Uvjscz880j38z5xbY1bK3QN2BLXhzlnCkroWrssuQ/H68+&#10;nXLmg7CVMGBVyXfK84vpxw/nGzdRI6jBVAoZgVg/2biS1yG4SZZ5WatW+CNwypJSA7YikIjLrEKx&#10;IfTWZKM8/5JtACuHIJX39HrZKfk04WutZLjV2qvATMkpt5BOTOcintn0XEyWKFzdyD4N8Q9ZtKKx&#10;FHSAuhRBsBU2b6DaRiJ40OFIQpuB1o1UqQaqpshfVfNQC6dSLdQc74Y2+f8HK2/WD+4OqQ0b5yee&#10;rrGKrcY2fik/tk3N2g3NUtvAJD0WZ2enxecxZ5J04/y4KMaxm9nB26EP3xW0LF5KjrCy1T39kdQo&#10;sb72obPf28WIHkxTXTXGJAGXi7lBthb09y5n377OT/oQf5gZG40tRLcOMb5kh4LSLeyMinbG3ivN&#10;mopKGKVMEtfUEEdIqWwoOlUtKtWFL47zPNGFChw8UrkJMCJrij9g9wCRx2+xuyx7++iqElUH5/xv&#10;iXXOg0eKDDYMzm1jAd8DMFRVH7mz3zepa03s0gKq3R0yhG5QvJNXDf28a+HDnUCaDJohmvZwS4c2&#10;sCk59DfOasDf771HeyIsaTnb0KSV3P9aCVScmR+WqHxWjMdxNJMwPj4ZkYAvNYuXGrtq50B0KGiv&#10;OJmu0T6Y/VUjtE+0FGYxKqmElRS75DLgXpiHbgPQWpFqNktmNI5OhGv74GQEj12NvHzcPgl0PYMD&#10;cf8G9lMpJq843NlGTwuzVQDdJIIf+tr3m0Y5EadfO3FXvJST1WE5Tp8BAAD//wMAUEsDBBQABgAI&#10;AAAAIQDihcRR4QAAAAwBAAAPAAAAZHJzL2Rvd25yZXYueG1sTI/LbsIwEEX3lfoP1lTqDuxQlEKI&#10;g/qiG1bQLsrOxNM4bTyOYkOSv69ZleXoHt05N18PtmFn7HztSEIyFcCQSqdrqiR8fmwmC2A+KNKq&#10;cYQSRvSwLm5vcpVp19MOz/tQsVhCPlMSTAhtxrkvDVrlp65Fitm366wK8ewqrjvVx3Lb8JkQKbeq&#10;pvjBqBZfDJa/+5OV4HsxbrbjM6Xb+n33mnwdft7MQcr7u+FpBSzgEP5huOhHdSii09GdSHvWSJgk&#10;afoY2ZjMHxJgF2S+iPOOEmYiXQIvcn49ovgDAAD//wMAUEsBAi0AFAAGAAgAAAAhALaDOJL+AAAA&#10;4QEAABMAAAAAAAAAAAAAAAAAAAAAAFtDb250ZW50X1R5cGVzXS54bWxQSwECLQAUAAYACAAAACEA&#10;OP0h/9YAAACUAQAACwAAAAAAAAAAAAAAAAAvAQAAX3JlbHMvLnJlbHNQSwECLQAUAAYACAAAACEA&#10;e9iGw4MCAABkBQAADgAAAAAAAAAAAAAAAAAuAgAAZHJzL2Uyb0RvYy54bWxQSwECLQAUAAYACAAA&#10;ACEA4oXEUeEAAAAMAQAADwAAAAAAAAAAAAAAAADdBAAAZHJzL2Rvd25yZXYueG1sUEsFBgAAAAAE&#10;AAQA8wAAAOsFAAAAAA==&#10;" fillcolor="#daebc7" stroked="f" strokeweight="1pt">
                <v:stroke joinstyle="miter"/>
              </v:roundrect>
            </w:pict>
          </mc:Fallback>
        </mc:AlternateContent>
      </w:r>
      <w:r w:rsidR="00EC177C" w:rsidRPr="00345AB3">
        <w:rPr>
          <w:rFonts w:cs="Poppins"/>
        </w:rPr>
        <w:t>Learner-centred teaching</w:t>
      </w:r>
      <w:r w:rsidR="00AD6857" w:rsidRPr="00345AB3">
        <w:rPr>
          <w:rFonts w:cs="Poppins"/>
        </w:rPr>
        <w:t xml:space="preserve"> encourages students to become active participants in the learning process through discussion, practice, reflection, collaboration, and problem-solving.</w:t>
      </w:r>
      <w:r w:rsidR="00EC177C" w:rsidRPr="00345AB3">
        <w:rPr>
          <w:rFonts w:cs="Poppins"/>
        </w:rPr>
        <w:t xml:space="preserve"> </w:t>
      </w:r>
      <w:r w:rsidR="00AD6857" w:rsidRPr="00345AB3">
        <w:rPr>
          <w:rFonts w:cs="Poppins"/>
        </w:rPr>
        <w:t xml:space="preserve">This approach creates meaningful opportunities for </w:t>
      </w:r>
      <w:r w:rsidR="00EC177C" w:rsidRPr="00345AB3">
        <w:rPr>
          <w:rFonts w:cs="Poppins"/>
        </w:rPr>
        <w:t>our learners</w:t>
      </w:r>
      <w:r w:rsidR="00AD6857" w:rsidRPr="00345AB3">
        <w:rPr>
          <w:rFonts w:cs="Poppins"/>
        </w:rPr>
        <w:t xml:space="preserve"> to engage deeply with course content while maintaining high standards.</w:t>
      </w:r>
    </w:p>
    <w:p w14:paraId="325AD970" w14:textId="320044DD" w:rsidR="00AD6857" w:rsidRPr="00345AB3" w:rsidRDefault="00AD6857" w:rsidP="00001ECE">
      <w:pPr>
        <w:pStyle w:val="Heading3"/>
        <w:rPr>
          <w:rFonts w:ascii="Poppins" w:hAnsi="Poppins" w:cs="Poppins"/>
        </w:rPr>
      </w:pPr>
      <w:r w:rsidRPr="00345AB3">
        <w:rPr>
          <w:rFonts w:ascii="Poppins" w:hAnsi="Poppins" w:cs="Poppins"/>
        </w:rPr>
        <w:t xml:space="preserve">In </w:t>
      </w:r>
      <w:r w:rsidR="004D1289" w:rsidRPr="00345AB3">
        <w:rPr>
          <w:rFonts w:ascii="Poppins" w:hAnsi="Poppins" w:cs="Poppins"/>
        </w:rPr>
        <w:t>p</w:t>
      </w:r>
      <w:r w:rsidRPr="00345AB3">
        <w:rPr>
          <w:rFonts w:ascii="Poppins" w:hAnsi="Poppins" w:cs="Poppins"/>
        </w:rPr>
        <w:t>ractice</w:t>
      </w:r>
    </w:p>
    <w:p w14:paraId="6254780D" w14:textId="6E01A6F6" w:rsidR="00AD6857" w:rsidRPr="00345AB3" w:rsidRDefault="00F22600" w:rsidP="004D1289">
      <w:pPr>
        <w:pStyle w:val="BodyText"/>
        <w:rPr>
          <w:rFonts w:cs="Poppins"/>
        </w:rPr>
      </w:pPr>
      <w:r w:rsidRPr="00345AB3">
        <w:rPr>
          <w:rFonts w:cs="Poppins"/>
        </w:rPr>
        <w:t>Learner</w:t>
      </w:r>
      <w:r w:rsidR="00AD6857" w:rsidRPr="00345AB3">
        <w:rPr>
          <w:rFonts w:cs="Poppins"/>
        </w:rPr>
        <w:t>-centred teaching might include:</w:t>
      </w:r>
    </w:p>
    <w:p w14:paraId="225C6095" w14:textId="7E63217C" w:rsidR="000A3D92" w:rsidRPr="00345AB3" w:rsidRDefault="000A3D92" w:rsidP="004D1289">
      <w:pPr>
        <w:pStyle w:val="BodyText"/>
        <w:rPr>
          <w:rFonts w:cs="Poppins"/>
        </w:rPr>
      </w:pPr>
      <w:r w:rsidRPr="00345AB3">
        <w:rPr>
          <w:rFonts w:cs="Poppins"/>
          <w:noProof/>
        </w:rPr>
        <w:drawing>
          <wp:inline distT="0" distB="0" distL="0" distR="0" wp14:anchorId="3C089446" wp14:editId="657424F3">
            <wp:extent cx="6330950" cy="1916289"/>
            <wp:effectExtent l="0" t="25400" r="6350" b="27305"/>
            <wp:docPr id="977405718" name="Diagram 125" descr="SmartArt summarizing Learner-centred teaching might include: Using real-world examples; Providing opportunities for discussion and collaboration; Encouraging reflection; Providing timely and meaningful feedback; Helping students connect learning to future professional practice; Asking questions that encourage critical thinking."/>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63" r:lo="rId164" r:qs="rId165" r:cs="rId166"/>
              </a:graphicData>
            </a:graphic>
          </wp:inline>
        </w:drawing>
      </w:r>
    </w:p>
    <w:p w14:paraId="42AA9F4B" w14:textId="6D2E728B" w:rsidR="004D1289" w:rsidRPr="00345AB3" w:rsidRDefault="000A3D92">
      <w:pPr>
        <w:rPr>
          <w:rFonts w:ascii="Poppins" w:eastAsiaTheme="majorEastAsia" w:hAnsi="Poppins" w:cs="Poppins"/>
          <w:b/>
          <w:color w:val="591F30"/>
          <w:szCs w:val="26"/>
        </w:rPr>
      </w:pPr>
      <w:r w:rsidRPr="00345AB3">
        <w:rPr>
          <w:rFonts w:ascii="Poppins" w:hAnsi="Poppins" w:cs="Poppins"/>
          <w:noProof/>
        </w:rPr>
        <mc:AlternateContent>
          <mc:Choice Requires="wps">
            <w:drawing>
              <wp:anchor distT="0" distB="0" distL="114300" distR="114300" simplePos="0" relativeHeight="251807755" behindDoc="0" locked="0" layoutInCell="1" allowOverlap="1" wp14:anchorId="2ED410F1" wp14:editId="299DA61D">
                <wp:simplePos x="0" y="0"/>
                <wp:positionH relativeFrom="column">
                  <wp:posOffset>-2540</wp:posOffset>
                </wp:positionH>
                <wp:positionV relativeFrom="paragraph">
                  <wp:posOffset>476885</wp:posOffset>
                </wp:positionV>
                <wp:extent cx="6330950" cy="1858010"/>
                <wp:effectExtent l="0" t="0" r="6350" b="0"/>
                <wp:wrapSquare wrapText="bothSides"/>
                <wp:docPr id="1547944200" name="Rounded Rectangle 27"/>
                <wp:cNvGraphicFramePr/>
                <a:graphic xmlns:a="http://schemas.openxmlformats.org/drawingml/2006/main">
                  <a:graphicData uri="http://schemas.microsoft.com/office/word/2010/wordprocessingShape">
                    <wps:wsp>
                      <wps:cNvSpPr/>
                      <wps:spPr>
                        <a:xfrm>
                          <a:off x="0" y="0"/>
                          <a:ext cx="6330950" cy="1858010"/>
                        </a:xfrm>
                        <a:prstGeom prst="roundRect">
                          <a:avLst/>
                        </a:prstGeom>
                        <a:solidFill>
                          <a:srgbClr val="37693C"/>
                        </a:solidFill>
                        <a:ln>
                          <a:noFill/>
                        </a:ln>
                        <a:effectLst/>
                      </wps:spPr>
                      <wps:style>
                        <a:lnRef idx="2">
                          <a:schemeClr val="accent1">
                            <a:shade val="15000"/>
                          </a:schemeClr>
                        </a:lnRef>
                        <a:fillRef idx="1">
                          <a:schemeClr val="accent1"/>
                        </a:fillRef>
                        <a:effectRef idx="0">
                          <a:schemeClr val="accent1"/>
                        </a:effectRef>
                        <a:fontRef idx="minor">
                          <a:schemeClr val="lt1"/>
                        </a:fontRef>
                      </wps:style>
                      <wps:txbx>
                        <w:txbxContent>
                          <w:p w14:paraId="3ABA84FE" w14:textId="77777777" w:rsidR="00FD2953" w:rsidRDefault="00F36EB1" w:rsidP="00BB0BD9">
                            <w:pPr>
                              <w:rPr>
                                <w:rFonts w:ascii="Poppins" w:hAnsi="Poppins" w:cs="Poppins"/>
                                <w:b/>
                                <w:bCs/>
                                <w:color w:val="FFFFFF" w:themeColor="background1"/>
                                <w:lang w:val="en-US"/>
                              </w:rPr>
                            </w:pPr>
                            <w:r>
                              <w:rPr>
                                <w:rFonts w:ascii="Poppins" w:hAnsi="Poppins" w:cs="Poppins"/>
                                <w:b/>
                                <w:bCs/>
                                <w:noProof/>
                                <w:color w:val="FFFFFF" w:themeColor="background1"/>
                              </w:rPr>
                              <w:drawing>
                                <wp:inline distT="0" distB="0" distL="0" distR="0" wp14:anchorId="6851A34E" wp14:editId="0FD0E7C9">
                                  <wp:extent cx="474134" cy="474134"/>
                                  <wp:effectExtent l="0" t="0" r="0" b="0"/>
                                  <wp:docPr id="1991435749" name="Graphic 14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1435749" name="Graphic 146">
                                            <a:extLst>
                                              <a:ext uri="{C183D7F6-B498-43B3-948B-1728B52AA6E4}">
                                                <adec:decorative xmlns:adec="http://schemas.microsoft.com/office/drawing/2017/decorative" val="1"/>
                                              </a:ext>
                                            </a:extLst>
                                          </pic:cNvPr>
                                          <pic:cNvPicPr/>
                                        </pic:nvPicPr>
                                        <pic:blipFill>
                                          <a:blip r:embed="rId168">
                                            <a:extLst>
                                              <a:ext uri="{96DAC541-7B7A-43D3-8B79-37D633B846F1}">
                                                <asvg:svgBlip xmlns:asvg="http://schemas.microsoft.com/office/drawing/2016/SVG/main" r:embed="rId169"/>
                                              </a:ext>
                                            </a:extLst>
                                          </a:blip>
                                          <a:stretch>
                                            <a:fillRect/>
                                          </a:stretch>
                                        </pic:blipFill>
                                        <pic:spPr>
                                          <a:xfrm>
                                            <a:off x="0" y="0"/>
                                            <a:ext cx="486060" cy="486060"/>
                                          </a:xfrm>
                                          <a:prstGeom prst="rect">
                                            <a:avLst/>
                                          </a:prstGeom>
                                        </pic:spPr>
                                      </pic:pic>
                                    </a:graphicData>
                                  </a:graphic>
                                </wp:inline>
                              </w:drawing>
                            </w:r>
                          </w:p>
                          <w:p w14:paraId="223B53D5" w14:textId="4A8A67BC" w:rsidR="00BB0BD9" w:rsidRPr="0094607F" w:rsidRDefault="0094607F" w:rsidP="00BB0BD9">
                            <w:pPr>
                              <w:rPr>
                                <w:rFonts w:ascii="Poppins" w:hAnsi="Poppins" w:cs="Poppins"/>
                                <w:b/>
                                <w:bCs/>
                                <w:color w:val="FFFFFF" w:themeColor="background1"/>
                                <w:lang w:val="en-US"/>
                              </w:rPr>
                            </w:pPr>
                            <w:r w:rsidRPr="0094607F">
                              <w:rPr>
                                <w:rFonts w:ascii="Poppins" w:hAnsi="Poppins" w:cs="Poppins"/>
                                <w:b/>
                                <w:bCs/>
                                <w:color w:val="FFFFFF" w:themeColor="background1"/>
                                <w:lang w:val="en-US"/>
                              </w:rPr>
                              <w:t>NEW FACULTY TIP</w:t>
                            </w:r>
                          </w:p>
                          <w:p w14:paraId="26B0EFE0" w14:textId="370804D3" w:rsidR="00BB0BD9" w:rsidRPr="0094607F" w:rsidRDefault="00BB0BD9" w:rsidP="00BB0BD9">
                            <w:pPr>
                              <w:pStyle w:val="BodyWhite"/>
                              <w:rPr>
                                <w:rFonts w:cs="Poppins"/>
                              </w:rPr>
                            </w:pPr>
                            <w:r w:rsidRPr="0094607F">
                              <w:rPr>
                                <w:rFonts w:cs="Poppins"/>
                              </w:rPr>
                              <w:t>Students are more engaged when they understand why they are learning something, not only what they are learning.</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oundrect w14:anchorId="2ED410F1" id="_x0000_s1037" style="position:absolute;margin-left:-.2pt;margin-top:37.55pt;width:498.5pt;height:146.3pt;z-index:25180775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h2Zq8jwIAAIYFAAAOAAAAZHJzL2Uyb0RvYy54bWysVEtv2zAMvg/YfxB0X23n0UcQpwhSdBhQ&#13;&#10;tEXboWdFlmIDsqhJSuzs14+SHSd9YIdhF5sSyY/kJ5Lz67ZWZCesq0DnNDtLKRGaQ1HpTU5/vtx+&#13;&#10;u6TEeaYLpkCLnO6Fo9eLr1/mjZmJEZSgCmEJgmg3a0xOS+/NLEkcL0XN3BkYoVEpwdbM49FuksKy&#13;&#10;BtFrlYzS9DxpwBbGAhfO4e1Np6SLiC+l4P5BSic8UTnF3Hz82vhdh2+ymLPZxjJTVrxPg/1DFjWr&#13;&#10;NAYdoG6YZ2Rrqw9QdcUtOJD+jEOdgJQVF7EGrCZL31XzXDIjYi1IjjMDTe7/wfL73bN5tEhDY9zM&#13;&#10;oRiqaKWtwx/zI20kaz+QJVpPOF6ej8fp1RQ55ajLLqeXmH+gMzm6G+v8dwE1CUJOLWx18YRPEpli&#13;&#10;uzvnO/uDXQjpQFXFbaVUPNjNeqUs2TF8vvHF+dV41Yd4Y6Z0MNYQ3DrE7kbEBujDHOuLkt8rEbyU&#13;&#10;fhKSVAVWNIp5xdYTQ1TGudA+61QlK0SXTDZN00O5g0csPgIGZInZDNg9QGjrj9hdzr19cO0SH5zT&#13;&#10;vyXWOQ8eMTJoPzjXlQb7GYDCqvrInT2mf0JNEH27bpEbfN9oGq7WUOwfLbHQjZIz/LbC171jzj8y&#13;&#10;i7ODHYH7wD/gRypocgq9REkJ9vdn98EeWxq1lDQ4izl1v7bMCkrUD43NfpVNJmF442EyvRjhwZ5q&#13;&#10;1qcava1XgP2S4eYxPIrB3quDKC3Ur7g2liEqqpjmGDun3NvDYeW7HYGLh4vlMprhwBrm7/Sz4QE8&#13;&#10;EB0a96V9Zdb0Le5xOu7hMLds9q7JO9vgqWG59SCrOAFHXvsnwGGPvdQvprBNTs/R6rg+F38AAAD/&#13;&#10;/wMAUEsDBBQABgAIAAAAIQDmDZSa4QAAAA0BAAAPAAAAZHJzL2Rvd25yZXYueG1sTE/LTsMwELwj&#13;&#10;8Q/WInFrnfCI2zROhWgQFbeUfoATL0lovA6x24S/x5zgstJoHjuTbWfTswuOrrMkIV5GwJBqqztq&#13;&#10;JBzfXxYrYM4r0qq3hBK+0cE2v77KVKrtRCVeDr5hIYRcqiS03g8p565u0Si3tANS4D7saJQPcGy4&#13;&#10;HtUUwk3P76Io4UZ1FD60asDnFuvT4WwkVHoXi+JTnL72WFIx2aJ8e42kvL2Zd5twnjbAPM7+zwG/&#13;&#10;G0J/yEOxyp5JO9ZLWDwEoQTxGAML9HqdJMAqCfeJEMDzjP9fkf8AAAD//wMAUEsBAi0AFAAGAAgA&#13;&#10;AAAhALaDOJL+AAAA4QEAABMAAAAAAAAAAAAAAAAAAAAAAFtDb250ZW50X1R5cGVzXS54bWxQSwEC&#13;&#10;LQAUAAYACAAAACEAOP0h/9YAAACUAQAACwAAAAAAAAAAAAAAAAAvAQAAX3JlbHMvLnJlbHNQSwEC&#13;&#10;LQAUAAYACAAAACEAodmavI8CAACGBQAADgAAAAAAAAAAAAAAAAAuAgAAZHJzL2Uyb0RvYy54bWxQ&#13;&#10;SwECLQAUAAYACAAAACEA5g2UmuEAAAANAQAADwAAAAAAAAAAAAAAAADpBAAAZHJzL2Rvd25yZXYu&#13;&#10;eG1sUEsFBgAAAAAEAAQA8wAAAPcFAAAAAA==&#13;&#10;" fillcolor="#37693c" stroked="f" strokeweight="1pt">
                <v:stroke joinstyle="miter"/>
                <v:textbox>
                  <w:txbxContent>
                    <w:p w14:paraId="3ABA84FE" w14:textId="77777777" w:rsidR="00FD2953" w:rsidRDefault="00F36EB1" w:rsidP="00BB0BD9">
                      <w:pPr>
                        <w:rPr>
                          <w:rFonts w:ascii="Poppins" w:hAnsi="Poppins" w:cs="Poppins"/>
                          <w:b/>
                          <w:bCs/>
                          <w:color w:val="FFFFFF" w:themeColor="background1"/>
                          <w:lang w:val="en-US"/>
                        </w:rPr>
                      </w:pPr>
                      <w:r>
                        <w:rPr>
                          <w:rFonts w:ascii="Poppins" w:hAnsi="Poppins" w:cs="Poppins"/>
                          <w:b/>
                          <w:bCs/>
                          <w:noProof/>
                          <w:color w:val="FFFFFF" w:themeColor="background1"/>
                        </w:rPr>
                        <w:drawing>
                          <wp:inline distT="0" distB="0" distL="0" distR="0" wp14:anchorId="6851A34E" wp14:editId="0FD0E7C9">
                            <wp:extent cx="474134" cy="474134"/>
                            <wp:effectExtent l="0" t="0" r="0" b="0"/>
                            <wp:docPr id="1991435749" name="Graphic 14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1435749" name="Graphic 146">
                                      <a:extLst>
                                        <a:ext uri="{C183D7F6-B498-43B3-948B-1728B52AA6E4}">
                                          <adec:decorative xmlns:adec="http://schemas.microsoft.com/office/drawing/2017/decorative" val="1"/>
                                        </a:ext>
                                      </a:extLst>
                                    </pic:cNvPr>
                                    <pic:cNvPicPr/>
                                  </pic:nvPicPr>
                                  <pic:blipFill>
                                    <a:blip r:embed="rId168">
                                      <a:extLst>
                                        <a:ext uri="{96DAC541-7B7A-43D3-8B79-37D633B846F1}">
                                          <asvg:svgBlip xmlns:asvg="http://schemas.microsoft.com/office/drawing/2016/SVG/main" r:embed="rId169"/>
                                        </a:ext>
                                      </a:extLst>
                                    </a:blip>
                                    <a:stretch>
                                      <a:fillRect/>
                                    </a:stretch>
                                  </pic:blipFill>
                                  <pic:spPr>
                                    <a:xfrm>
                                      <a:off x="0" y="0"/>
                                      <a:ext cx="486060" cy="486060"/>
                                    </a:xfrm>
                                    <a:prstGeom prst="rect">
                                      <a:avLst/>
                                    </a:prstGeom>
                                  </pic:spPr>
                                </pic:pic>
                              </a:graphicData>
                            </a:graphic>
                          </wp:inline>
                        </w:drawing>
                      </w:r>
                    </w:p>
                    <w:p w14:paraId="223B53D5" w14:textId="4A8A67BC" w:rsidR="00BB0BD9" w:rsidRPr="0094607F" w:rsidRDefault="0094607F" w:rsidP="00BB0BD9">
                      <w:pPr>
                        <w:rPr>
                          <w:rFonts w:ascii="Poppins" w:hAnsi="Poppins" w:cs="Poppins"/>
                          <w:b/>
                          <w:bCs/>
                          <w:color w:val="FFFFFF" w:themeColor="background1"/>
                          <w:lang w:val="en-US"/>
                        </w:rPr>
                      </w:pPr>
                      <w:r w:rsidRPr="0094607F">
                        <w:rPr>
                          <w:rFonts w:ascii="Poppins" w:hAnsi="Poppins" w:cs="Poppins"/>
                          <w:b/>
                          <w:bCs/>
                          <w:color w:val="FFFFFF" w:themeColor="background1"/>
                          <w:lang w:val="en-US"/>
                        </w:rPr>
                        <w:t>NEW FACULTY TIP</w:t>
                      </w:r>
                    </w:p>
                    <w:p w14:paraId="26B0EFE0" w14:textId="370804D3" w:rsidR="00BB0BD9" w:rsidRPr="0094607F" w:rsidRDefault="00BB0BD9" w:rsidP="00BB0BD9">
                      <w:pPr>
                        <w:pStyle w:val="BodyWhite"/>
                        <w:rPr>
                          <w:rFonts w:cs="Poppins"/>
                        </w:rPr>
                      </w:pPr>
                      <w:r w:rsidRPr="0094607F">
                        <w:rPr>
                          <w:rFonts w:cs="Poppins"/>
                        </w:rPr>
                        <w:t>Students are more engaged when they understand why they are learning something, not only what they are learning.</w:t>
                      </w:r>
                    </w:p>
                  </w:txbxContent>
                </v:textbox>
                <w10:wrap type="square"/>
              </v:roundrect>
            </w:pict>
          </mc:Fallback>
        </mc:AlternateContent>
      </w:r>
      <w:r w:rsidR="004D1289" w:rsidRPr="00345AB3">
        <w:rPr>
          <w:rFonts w:ascii="Poppins" w:hAnsi="Poppins" w:cs="Poppins"/>
        </w:rPr>
        <w:br w:type="page"/>
      </w:r>
    </w:p>
    <w:bookmarkStart w:id="27" w:name="_Toc239181299"/>
    <w:p w14:paraId="639D7C73" w14:textId="7A42FEAC" w:rsidR="00AD6857" w:rsidRPr="00345AB3" w:rsidRDefault="004F7651" w:rsidP="004D1289">
      <w:pPr>
        <w:pStyle w:val="Heading2"/>
        <w:rPr>
          <w:rFonts w:cs="Poppins"/>
        </w:rPr>
      </w:pPr>
      <w:r w:rsidRPr="00345AB3">
        <w:rPr>
          <w:rFonts w:cs="Poppins"/>
          <w:noProof/>
        </w:rPr>
        <w:lastRenderedPageBreak/>
        <mc:AlternateContent>
          <mc:Choice Requires="wps">
            <w:drawing>
              <wp:anchor distT="0" distB="0" distL="114300" distR="114300" simplePos="0" relativeHeight="251809803" behindDoc="1" locked="0" layoutInCell="1" allowOverlap="1" wp14:anchorId="0BFBF189" wp14:editId="531A0571">
                <wp:simplePos x="0" y="0"/>
                <wp:positionH relativeFrom="column">
                  <wp:posOffset>-858987</wp:posOffset>
                </wp:positionH>
                <wp:positionV relativeFrom="paragraph">
                  <wp:posOffset>-91512</wp:posOffset>
                </wp:positionV>
                <wp:extent cx="4247909" cy="405114"/>
                <wp:effectExtent l="0" t="0" r="0" b="1905"/>
                <wp:wrapNone/>
                <wp:docPr id="1502392365" name="Rounded Rectangle 24"/>
                <wp:cNvGraphicFramePr/>
                <a:graphic xmlns:a="http://schemas.openxmlformats.org/drawingml/2006/main">
                  <a:graphicData uri="http://schemas.microsoft.com/office/word/2010/wordprocessingShape">
                    <wps:wsp>
                      <wps:cNvSpPr/>
                      <wps:spPr>
                        <a:xfrm>
                          <a:off x="0" y="0"/>
                          <a:ext cx="4247909" cy="405114"/>
                        </a:xfrm>
                        <a:prstGeom prst="roundRect">
                          <a:avLst/>
                        </a:prstGeom>
                        <a:solidFill>
                          <a:srgbClr val="DAEBC7"/>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5ED11745" id="Rounded Rectangle 24" o:spid="_x0000_s1026" style="position:absolute;margin-left:-67.65pt;margin-top:-7.2pt;width:334.5pt;height:31.9pt;z-index:-25150667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1nNdgwIAAGQFAAAOAAAAZHJzL2Uyb0RvYy54bWysVE1v2zAMvQ/YfxB0X20H6boGdYosXYcB&#10;xVq0HXpWZCk2IIsapcTJfv0o2XG6tthh2EUWRfLxw4+8uNy1hm0V+gZsyYuTnDNlJVSNXZf8x+P1&#10;h0+c+SBsJQxYVfK98vxy/v7dRedmagI1mEohIxDrZ50reR2Cm2WZl7VqhT8BpywpNWArAom4zioU&#10;HaG3Jpvk+cesA6wcglTe0+tVr+TzhK+1kuFWa68CMyWn3EI6MZ2reGbzCzFbo3B1I4c0xD9k0YrG&#10;UtAR6koEwTbYvIJqG4ngQYcTCW0GWjdSpRqomiJ/Uc1DLZxKtVBzvBvb5P8frPy+fXB3SG3onJ95&#10;usYqdhrb+KX82C41az82S+0Ck/Q4nUzPzvNzziTppvlpUUxjN7Ojt0MfvipoWbyUHGFjq3v6I6lR&#10;YnvjQ29/sIsRPZimum6MSQKuV0uDbCvo710tvnxeng0h/jAzNhpbiG49YnzJjgWlW9gbFe2MvVea&#10;NRWVMEmZJK6pMY6QUtlQ9KpaVKoPX5zmeaILFTh6pHITYETWFH/EHgAij19j91kO9tFVJaqOzvnf&#10;EuudR48UGWwYndvGAr4FYKiqIXJvf2hS35rYpRVU+ztkCP2geCevG/p5N8KHO4E0GTRDNO3hlg5t&#10;oCs5DDfOasBfb71HeyIsaTnraNJK7n9uBCrOzDdLVD4vptM4mkmYnp5NSMDnmtVzjd20SyA6FLRX&#10;nEzXaB/M4aoR2idaCosYlVTCSopdchnwICxDvwForUi1WCQzGkcnwo19cDKCx65GXj7ungS6gcGB&#10;uP8dDlMpZi843NtGTwuLTQDdJIIf+zr0m0Y5EWdYO3FXPJeT1XE5zn8DAAD//wMAUEsDBBQABgAI&#10;AAAAIQDm5She4QAAAAsBAAAPAAAAZHJzL2Rvd25yZXYueG1sTI89b8IwEIb3Sv0P1lXqBk6aAG0a&#10;B/WLLkzQDmUz8TVOic9RbEjy7zFT2e50j9573nw5mIadsHO1JQHxNAKGVFpVUyXg+2s1eQTmvCQl&#10;G0soYEQHy+L2JpeZsj1t8LT1FQsh5DIpQHvfZpy7UqORbmpbpHD7tZ2RPqxdxVUn+xBuGv4QRXNu&#10;ZE3hg5YtvmksD9ujEeD6aFytx1ear+vPzXv8s/v70Dsh7u+Gl2dgHgf/D8NFP6hDEZz29kjKsUbA&#10;JE5mSWAvU5oCC8gsSRbA9gLSpxR4kfPrDsUZAAD//wMAUEsBAi0AFAAGAAgAAAAhALaDOJL+AAAA&#10;4QEAABMAAAAAAAAAAAAAAAAAAAAAAFtDb250ZW50X1R5cGVzXS54bWxQSwECLQAUAAYACAAAACEA&#10;OP0h/9YAAACUAQAACwAAAAAAAAAAAAAAAAAvAQAAX3JlbHMvLnJlbHNQSwECLQAUAAYACAAAACEA&#10;KNZzXYMCAABkBQAADgAAAAAAAAAAAAAAAAAuAgAAZHJzL2Uyb0RvYy54bWxQSwECLQAUAAYACAAA&#10;ACEA5uUoXuEAAAALAQAADwAAAAAAAAAAAAAAAADdBAAAZHJzL2Rvd25yZXYueG1sUEsFBgAAAAAE&#10;AAQA8wAAAOsFAAAAAA==&#10;" fillcolor="#daebc7" stroked="f" strokeweight="1pt">
                <v:stroke joinstyle="miter"/>
              </v:roundrect>
            </w:pict>
          </mc:Fallback>
        </mc:AlternateContent>
      </w:r>
      <w:r w:rsidR="00242A60" w:rsidRPr="00345AB3">
        <w:rPr>
          <w:rFonts w:cs="Poppins"/>
        </w:rPr>
        <w:t xml:space="preserve">Creating </w:t>
      </w:r>
      <w:r w:rsidR="004D1289" w:rsidRPr="00345AB3">
        <w:rPr>
          <w:rFonts w:cs="Poppins"/>
        </w:rPr>
        <w:t>i</w:t>
      </w:r>
      <w:r w:rsidR="00242A60" w:rsidRPr="00345AB3">
        <w:rPr>
          <w:rFonts w:cs="Poppins"/>
        </w:rPr>
        <w:t xml:space="preserve">nclusive </w:t>
      </w:r>
      <w:r w:rsidR="004D1289" w:rsidRPr="00345AB3">
        <w:rPr>
          <w:rFonts w:cs="Poppins"/>
        </w:rPr>
        <w:t>l</w:t>
      </w:r>
      <w:r w:rsidR="00242A60" w:rsidRPr="00345AB3">
        <w:rPr>
          <w:rFonts w:cs="Poppins"/>
        </w:rPr>
        <w:t xml:space="preserve">earning </w:t>
      </w:r>
      <w:r w:rsidR="004D1289" w:rsidRPr="00345AB3">
        <w:rPr>
          <w:rFonts w:cs="Poppins"/>
        </w:rPr>
        <w:t>e</w:t>
      </w:r>
      <w:r w:rsidR="00242A60" w:rsidRPr="00345AB3">
        <w:rPr>
          <w:rFonts w:cs="Poppins"/>
        </w:rPr>
        <w:t>nvironments</w:t>
      </w:r>
      <w:bookmarkEnd w:id="27"/>
    </w:p>
    <w:p w14:paraId="7B9081C3" w14:textId="12DB1BC7" w:rsidR="00D93567" w:rsidRPr="00345AB3" w:rsidRDefault="00D93567" w:rsidP="004D1289">
      <w:pPr>
        <w:pStyle w:val="BodyBold"/>
        <w:rPr>
          <w:rFonts w:cs="Poppins"/>
        </w:rPr>
      </w:pPr>
      <w:r w:rsidRPr="00345AB3">
        <w:rPr>
          <w:rFonts w:cs="Poppins"/>
        </w:rPr>
        <w:t>Since learners</w:t>
      </w:r>
      <w:r w:rsidR="00AD6857" w:rsidRPr="00345AB3">
        <w:rPr>
          <w:rFonts w:cs="Poppins"/>
        </w:rPr>
        <w:t xml:space="preserve"> bring diverse identities, experiences, abilities, cultures, and educational backgrounds into every classroom</w:t>
      </w:r>
      <w:r w:rsidRPr="00345AB3">
        <w:rPr>
          <w:rFonts w:cs="Poppins"/>
        </w:rPr>
        <w:t>, c</w:t>
      </w:r>
      <w:r w:rsidR="00AD6857" w:rsidRPr="00345AB3">
        <w:rPr>
          <w:rFonts w:cs="Poppins"/>
        </w:rPr>
        <w:t xml:space="preserve">reating learning environments where all </w:t>
      </w:r>
      <w:r w:rsidRPr="00345AB3">
        <w:rPr>
          <w:rFonts w:cs="Poppins"/>
        </w:rPr>
        <w:t>our learners</w:t>
      </w:r>
      <w:r w:rsidR="00AD6857" w:rsidRPr="00345AB3">
        <w:rPr>
          <w:rFonts w:cs="Poppins"/>
        </w:rPr>
        <w:t xml:space="preserve"> have equitable opportunities to succeed is a</w:t>
      </w:r>
      <w:r w:rsidRPr="00345AB3">
        <w:rPr>
          <w:rFonts w:cs="Poppins"/>
        </w:rPr>
        <w:t>n important,</w:t>
      </w:r>
      <w:r w:rsidR="00AD6857" w:rsidRPr="00345AB3">
        <w:rPr>
          <w:rFonts w:cs="Poppins"/>
        </w:rPr>
        <w:t xml:space="preserve"> shared responsibility.</w:t>
      </w:r>
    </w:p>
    <w:p w14:paraId="3428E1F7" w14:textId="26ADD0CC" w:rsidR="00D93567" w:rsidRPr="00345AB3" w:rsidRDefault="00AD6857" w:rsidP="004D1289">
      <w:pPr>
        <w:pStyle w:val="BodyText"/>
        <w:rPr>
          <w:rFonts w:cs="Poppins"/>
        </w:rPr>
      </w:pPr>
      <w:r w:rsidRPr="00345AB3">
        <w:rPr>
          <w:rFonts w:cs="Poppins"/>
        </w:rPr>
        <w:t>Inclusive teaching means designing learning experiences that recognize and respect learner diversity while reducing unnecessary barriers to participation.</w:t>
      </w:r>
    </w:p>
    <w:p w14:paraId="1F1D2EE2" w14:textId="752FDFB3" w:rsidR="00977700" w:rsidRPr="00345AB3" w:rsidRDefault="00AD6857" w:rsidP="004D1289">
      <w:pPr>
        <w:pStyle w:val="BodyText"/>
        <w:rPr>
          <w:rFonts w:cs="Poppins"/>
        </w:rPr>
      </w:pPr>
      <w:r w:rsidRPr="00345AB3">
        <w:rPr>
          <w:rFonts w:cs="Poppins"/>
          <w:b/>
          <w:bCs/>
        </w:rPr>
        <w:t>Accessibility benefits all learners.</w:t>
      </w:r>
      <w:r w:rsidRPr="00345AB3">
        <w:rPr>
          <w:rFonts w:cs="Poppins"/>
        </w:rPr>
        <w:t xml:space="preserve"> Clear communication, organized course materials, varied learning activities, and thoughtful assessment design support student success across the classroom.</w:t>
      </w:r>
    </w:p>
    <w:p w14:paraId="2ED19D56" w14:textId="13FA0E1E" w:rsidR="00D93567" w:rsidRPr="00345AB3" w:rsidRDefault="004F7651" w:rsidP="004D1289">
      <w:pPr>
        <w:pStyle w:val="BodyText"/>
        <w:rPr>
          <w:rFonts w:cs="Poppins"/>
        </w:rPr>
      </w:pPr>
      <w:r w:rsidRPr="00345AB3">
        <w:rPr>
          <w:rFonts w:cs="Poppins"/>
          <w:noProof/>
        </w:rPr>
        <mc:AlternateContent>
          <mc:Choice Requires="wps">
            <w:drawing>
              <wp:anchor distT="0" distB="0" distL="114300" distR="114300" simplePos="0" relativeHeight="251811851" behindDoc="1" locked="0" layoutInCell="1" allowOverlap="1" wp14:anchorId="1BF246DC" wp14:editId="2649D644">
                <wp:simplePos x="0" y="0"/>
                <wp:positionH relativeFrom="column">
                  <wp:posOffset>-1058757</wp:posOffset>
                </wp:positionH>
                <wp:positionV relativeFrom="paragraph">
                  <wp:posOffset>487186</wp:posOffset>
                </wp:positionV>
                <wp:extent cx="1998134" cy="405114"/>
                <wp:effectExtent l="0" t="0" r="0" b="1905"/>
                <wp:wrapNone/>
                <wp:docPr id="862467276" name="Rounded Rectangle 24"/>
                <wp:cNvGraphicFramePr/>
                <a:graphic xmlns:a="http://schemas.openxmlformats.org/drawingml/2006/main">
                  <a:graphicData uri="http://schemas.microsoft.com/office/word/2010/wordprocessingShape">
                    <wps:wsp>
                      <wps:cNvSpPr/>
                      <wps:spPr>
                        <a:xfrm>
                          <a:off x="0" y="0"/>
                          <a:ext cx="1998134" cy="405114"/>
                        </a:xfrm>
                        <a:prstGeom prst="roundRect">
                          <a:avLst/>
                        </a:prstGeom>
                        <a:solidFill>
                          <a:srgbClr val="DAEBC7"/>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263D1160" id="Rounded Rectangle 24" o:spid="_x0000_s1026" style="position:absolute;margin-left:-83.35pt;margin-top:38.35pt;width:157.35pt;height:31.9pt;z-index:-25150462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72IbDgwIAAGQFAAAOAAAAZHJzL2Uyb0RvYy54bWysVEtP3DAQvlfqf7B8L0m2S4EVWbRdSlUJ&#13;&#10;AQIqzl7H3kRyPO7Y++qvZ+xksxRQD1Uvjscz880j38z5xbY1bK3QN2BLXhzlnCkroWrssuQ/H68+&#13;&#10;nXLmg7CVMGBVyXfK84vpxw/nGzdRI6jBVAoZgVg/2biS1yG4SZZ5WatW+CNwypJSA7YikIjLrEKx&#13;&#10;IfTWZKM8/5JtACuHIJX39HrZKfk04WutZLjV2qvATMkpt5BOTOcintn0XEyWKFzdyD4N8Q9ZtKKx&#13;&#10;FHSAuhRBsBU2b6DaRiJ40OFIQpuB1o1UqQaqpshfVfNQC6dSLdQc74Y2+f8HK2/WD+4OqQ0b5yee&#13;&#10;rrGKrcY2fik/tk3N2g3NUtvAJD0WZ2enxecxZ5J04/y4KMaxm9nB26EP3xW0LF5KjrCy1T39kdQo&#13;&#10;sb72obPf28WIHkxTXTXGJAGXi7lBthb09y5n377OT/oQf5gZG40tRLcOMb5kh4LSLeyMinbG3ivN&#13;&#10;mopKGKVMEtfUEEdIqWwoOlUtKtWFL47zPNGFChw8UrkJMCJrij9g9wCRx2+xuyx7++iqElUH5/xv&#13;&#10;iXXOg0eKDDYMzm1jAd8DMFRVH7mz3zepa03s0gKq3R0yhG5QvJNXDf28a+HDnUCaDJohmvZwS4c2&#13;&#10;sCk59DfOasDf771HeyIsaTnb0KSV3P9aCVScmR+WqHxWjMdxNJMwPj4ZkYAvNYuXGrtq50B0KGiv&#13;&#10;OJmu0T6Y/VUjtE+0FGYxKqmElRS75DLgXpiHbgPQWpFqNktmNI5OhGv74GQEj12NvHzcPgl0PYMD&#13;&#10;cf8G9lMpJq843NlGTwuzVQDdJIIf+tr3m0Y5EadfO3FXvJST1WE5Tp8BAAD//wMAUEsDBBQABgAI&#13;&#10;AAAAIQB+xKdQ4QAAABABAAAPAAAAZHJzL2Rvd25yZXYueG1sTE87T8MwEN6R+A/WIbG1dhCkVRqn&#13;&#10;AkpZOrUw0M2NTRyIz1HsNsm/5zKV5R66775Hvh5cwy6mC7VHCclcADNYel1jJeHzYztbAgtRoVaN&#13;&#10;RyNhNAHWxe1NrjLte9ybyyFWjEgwZEqCjbHNOA+lNU6FuW8N0u3bd05FWruK6071RO4a/iBEyp2q&#13;&#10;kRSsas2rNeXv4ewkhF6M2934gumuft9vkq/jz5s9Snl/N2xWVJ5XwKIZ4vUDpgzkHwoydvJn1IE1&#13;&#10;EmZJmi4IK2Ex9QnxuKSIp2kQT8CLnP8PUvwBAAD//wMAUEsBAi0AFAAGAAgAAAAhALaDOJL+AAAA&#13;&#10;4QEAABMAAAAAAAAAAAAAAAAAAAAAAFtDb250ZW50X1R5cGVzXS54bWxQSwECLQAUAAYACAAAACEA&#13;&#10;OP0h/9YAAACUAQAACwAAAAAAAAAAAAAAAAAvAQAAX3JlbHMvLnJlbHNQSwECLQAUAAYACAAAACEA&#13;&#10;e9iGw4MCAABkBQAADgAAAAAAAAAAAAAAAAAuAgAAZHJzL2Uyb0RvYy54bWxQSwECLQAUAAYACAAA&#13;&#10;ACEAfsSnUOEAAAAQAQAADwAAAAAAAAAAAAAAAADdBAAAZHJzL2Rvd25yZXYueG1sUEsFBgAAAAAE&#13;&#10;AAQA8wAAAOsFAAAAAA==&#13;&#10;" fillcolor="#daebc7" stroked="f" strokeweight="1pt">
                <v:stroke joinstyle="miter"/>
              </v:roundrect>
            </w:pict>
          </mc:Fallback>
        </mc:AlternateContent>
      </w:r>
      <w:r w:rsidR="00AD6857" w:rsidRPr="00345AB3">
        <w:rPr>
          <w:rFonts w:cs="Poppins"/>
        </w:rPr>
        <w:t>Faculty are also responsible for implementing approved academic accommodations and maintaining student confidentiality.</w:t>
      </w:r>
    </w:p>
    <w:p w14:paraId="4FA42BD5" w14:textId="67E9EB70" w:rsidR="00AD6857" w:rsidRPr="00345AB3" w:rsidRDefault="00AD6857" w:rsidP="00001ECE">
      <w:pPr>
        <w:pStyle w:val="Heading3"/>
        <w:rPr>
          <w:rFonts w:ascii="Poppins" w:hAnsi="Poppins" w:cs="Poppins"/>
        </w:rPr>
      </w:pPr>
      <w:r w:rsidRPr="00345AB3">
        <w:rPr>
          <w:rFonts w:ascii="Poppins" w:hAnsi="Poppins" w:cs="Poppins"/>
        </w:rPr>
        <w:t xml:space="preserve">In </w:t>
      </w:r>
      <w:r w:rsidR="004F7651" w:rsidRPr="00345AB3">
        <w:rPr>
          <w:rFonts w:ascii="Poppins" w:hAnsi="Poppins" w:cs="Poppins"/>
        </w:rPr>
        <w:t>p</w:t>
      </w:r>
      <w:r w:rsidRPr="00345AB3">
        <w:rPr>
          <w:rFonts w:ascii="Poppins" w:hAnsi="Poppins" w:cs="Poppins"/>
        </w:rPr>
        <w:t>ractice</w:t>
      </w:r>
    </w:p>
    <w:p w14:paraId="683266EA" w14:textId="77777777" w:rsidR="00AD6857" w:rsidRPr="00345AB3" w:rsidRDefault="00AD6857" w:rsidP="004D1289">
      <w:pPr>
        <w:pStyle w:val="BodyText"/>
        <w:rPr>
          <w:rFonts w:cs="Poppins"/>
        </w:rPr>
      </w:pPr>
      <w:r w:rsidRPr="00345AB3">
        <w:rPr>
          <w:rFonts w:cs="Poppins"/>
        </w:rPr>
        <w:t>Inclusive teaching may involve:</w:t>
      </w:r>
    </w:p>
    <w:p w14:paraId="2BD30225" w14:textId="3611DCF8" w:rsidR="00B62209" w:rsidRPr="00345AB3" w:rsidRDefault="00B62209" w:rsidP="004D1289">
      <w:pPr>
        <w:pStyle w:val="BodyText"/>
        <w:rPr>
          <w:rFonts w:cs="Poppins"/>
        </w:rPr>
      </w:pPr>
      <w:r w:rsidRPr="00345AB3">
        <w:rPr>
          <w:rFonts w:cs="Poppins"/>
          <w:noProof/>
        </w:rPr>
        <w:drawing>
          <wp:inline distT="0" distB="0" distL="0" distR="0" wp14:anchorId="6656F2EE" wp14:editId="6F0CC535">
            <wp:extent cx="6330950" cy="1916289"/>
            <wp:effectExtent l="0" t="25400" r="6350" b="40005"/>
            <wp:docPr id="2056931423" name="Diagram 125" descr="SmartArt summarizing Inclusive teaching may involve: Organizing Moodle consistently; Providing accessible learning materials; Using a variety of teaching strategies; Encouraging respectful classroom dialogue; Implementing approved accommodations; Communicating expectations clearly; Recognizing different perspectives and lived experience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70" r:lo="rId171" r:qs="rId172" r:cs="rId173"/>
              </a:graphicData>
            </a:graphic>
          </wp:inline>
        </w:drawing>
      </w:r>
    </w:p>
    <w:p w14:paraId="4F399F45" w14:textId="5F601AC0" w:rsidR="00AD6857" w:rsidRPr="00345AB3" w:rsidRDefault="009448FF" w:rsidP="00B32999">
      <w:pPr>
        <w:pStyle w:val="BodyText"/>
        <w:rPr>
          <w:rFonts w:cs="Poppins"/>
        </w:rPr>
      </w:pPr>
      <w:r w:rsidRPr="00345AB3">
        <w:rPr>
          <w:rFonts w:cs="Poppins"/>
          <w:noProof/>
        </w:rPr>
        <mc:AlternateContent>
          <mc:Choice Requires="wps">
            <w:drawing>
              <wp:anchor distT="0" distB="0" distL="114300" distR="114300" simplePos="0" relativeHeight="251826187" behindDoc="1" locked="0" layoutInCell="1" allowOverlap="1" wp14:anchorId="1C886C10" wp14:editId="1E9D38E5">
                <wp:simplePos x="0" y="0"/>
                <wp:positionH relativeFrom="column">
                  <wp:posOffset>-858520</wp:posOffset>
                </wp:positionH>
                <wp:positionV relativeFrom="paragraph">
                  <wp:posOffset>292876</wp:posOffset>
                </wp:positionV>
                <wp:extent cx="4502552" cy="405114"/>
                <wp:effectExtent l="0" t="0" r="6350" b="1905"/>
                <wp:wrapNone/>
                <wp:docPr id="581440153" name="Rounded Rectangle 24"/>
                <wp:cNvGraphicFramePr/>
                <a:graphic xmlns:a="http://schemas.openxmlformats.org/drawingml/2006/main">
                  <a:graphicData uri="http://schemas.microsoft.com/office/word/2010/wordprocessingShape">
                    <wps:wsp>
                      <wps:cNvSpPr/>
                      <wps:spPr>
                        <a:xfrm>
                          <a:off x="0" y="0"/>
                          <a:ext cx="4502552" cy="405114"/>
                        </a:xfrm>
                        <a:prstGeom prst="roundRect">
                          <a:avLst/>
                        </a:prstGeom>
                        <a:solidFill>
                          <a:srgbClr val="DAEBC7"/>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332B7A76" id="Rounded Rectangle 24" o:spid="_x0000_s1026" style="position:absolute;margin-left:-67.6pt;margin-top:23.05pt;width:354.55pt;height:31.9pt;z-index:-25149029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b3usggIAAGQFAAAOAAAAZHJzL2Uyb0RvYy54bWysVEtv2zAMvg/YfxB0X20HyboFdYosXYcB&#10;RRu0HXpWZCk2IIsapbz260fJjtO1xQ7DLrIokh8f/siLy31r2Fahb8CWvDjLOVNWQtXYdcl/PF5/&#10;+MSZD8JWwoBVJT8ozy9n799d7NxUjaAGUylkBGL9dOdKXofgplnmZa1a4c/AKUtKDdiKQCKuswrF&#10;jtBbk43y/GO2A6wcglTe0+tVp+SzhK+1kuFOa68CMyWn3EI6MZ2reGazCzFdo3B1I/s0xD9k0YrG&#10;UtAB6koEwTbYvIJqG4ngQYczCW0GWjdSpRqomiJ/Uc1DLZxKtVBzvBva5P8frLzdPrglUht2zk89&#10;XWMVe41t/FJ+bJ+adRiapfaBSXocT/LRZDLiTJJunE+KYhy7mZ28HfrwTUHL4qXkCBtb3dMfSY0S&#10;2xsfOvujXYzowTTVdWNMEnC9WhhkW0F/72r+9cvivA/xh5mx0dhCdOsQ40t2KijdwsGoaGfsvdKs&#10;qaiEUcokcU0NcYSUyoaiU9WiUl34YpLniS5U4OCRyk2AEVlT/AG7B4g8fo3dZdnbR1eVqDo4539L&#10;rHMePFJksGFwbhsL+BaAoar6yJ39sUlda2KXVlAdlsgQukHxTl439PNuhA9LgTQZNEM07eGODm1g&#10;V3Lob5zVgL/eeo/2RFjScrajSSu5/7kRqDgz3y1R+XMxHsfRTMJ4cj4iAZ9rVs81dtMugOhQ0F5x&#10;Ml2jfTDHq0Zon2gpzGNUUgkrKXbJZcCjsAjdBqC1ItV8nsxoHJ0IN/bByQgeuxp5+bh/Euh6Bgfi&#10;/i0cp1JMX3C4s42eFuabALpJBD/1te83jXIiTr924q54Lier03Kc/QYAAP//AwBQSwMEFAAGAAgA&#10;AAAhAD2U0CvhAAAACwEAAA8AAABkcnMvZG93bnJldi54bWxMj8tOwzAQRfdI/IM1SOxaOy0NJMSp&#10;eJVNVy0s6M6NTRyIx1HsNsnfM6xgObpH954p1qNr2dn0ofEoIZkLYAYrrxusJby/bWZ3wEJUqFXr&#10;0UiYTIB1eXlRqFz7AXfmvI81oxIMuZJgY+xyzkNljVNh7juDlH363qlIZ19z3auByl3LF0Kk3KkG&#10;acGqzjxZU33vT05CGMS02U6PmG6b191z8nH4erEHKa+vxod7YNGM8Q+GX31Sh5Kcjv6EOrBWwixZ&#10;rhbESrhJE2BErG6XGbAjoSLLgJcF//9D+QMAAP//AwBQSwECLQAUAAYACAAAACEAtoM4kv4AAADh&#10;AQAAEwAAAAAAAAAAAAAAAAAAAAAAW0NvbnRlbnRfVHlwZXNdLnhtbFBLAQItABQABgAIAAAAIQA4&#10;/SH/1gAAAJQBAAALAAAAAAAAAAAAAAAAAC8BAABfcmVscy8ucmVsc1BLAQItABQABgAIAAAAIQAv&#10;b3usggIAAGQFAAAOAAAAAAAAAAAAAAAAAC4CAABkcnMvZTJvRG9jLnhtbFBLAQItABQABgAIAAAA&#10;IQA9lNAr4QAAAAsBAAAPAAAAAAAAAAAAAAAAANwEAABkcnMvZG93bnJldi54bWxQSwUGAAAAAAQA&#10;BADzAAAA6gUAAAAA&#10;" fillcolor="#daebc7" stroked="f" strokeweight="1pt">
                <v:stroke joinstyle="miter"/>
              </v:roundrect>
            </w:pict>
          </mc:Fallback>
        </mc:AlternateContent>
      </w:r>
    </w:p>
    <w:p w14:paraId="6540ADEA" w14:textId="2D9F0C47" w:rsidR="00AD6857" w:rsidRPr="00345AB3" w:rsidRDefault="00242A60" w:rsidP="004D1289">
      <w:pPr>
        <w:pStyle w:val="Heading2"/>
        <w:rPr>
          <w:rFonts w:cs="Poppins"/>
        </w:rPr>
      </w:pPr>
      <w:bookmarkStart w:id="28" w:name="_Toc239181300"/>
      <w:r w:rsidRPr="00345AB3">
        <w:rPr>
          <w:rFonts w:cs="Poppins"/>
        </w:rPr>
        <w:t xml:space="preserve">Connecting </w:t>
      </w:r>
      <w:r w:rsidR="004D1289" w:rsidRPr="00345AB3">
        <w:rPr>
          <w:rFonts w:cs="Poppins"/>
        </w:rPr>
        <w:t>l</w:t>
      </w:r>
      <w:r w:rsidRPr="00345AB3">
        <w:rPr>
          <w:rFonts w:cs="Poppins"/>
        </w:rPr>
        <w:t xml:space="preserve">earning to </w:t>
      </w:r>
      <w:r w:rsidR="004D1289" w:rsidRPr="00345AB3">
        <w:rPr>
          <w:rFonts w:cs="Poppins"/>
        </w:rPr>
        <w:t>p</w:t>
      </w:r>
      <w:r w:rsidRPr="00345AB3">
        <w:rPr>
          <w:rFonts w:cs="Poppins"/>
        </w:rPr>
        <w:t xml:space="preserve">rofessional </w:t>
      </w:r>
      <w:r w:rsidR="004D1289" w:rsidRPr="00345AB3">
        <w:rPr>
          <w:rFonts w:cs="Poppins"/>
        </w:rPr>
        <w:t>p</w:t>
      </w:r>
      <w:r w:rsidRPr="00345AB3">
        <w:rPr>
          <w:rFonts w:cs="Poppins"/>
        </w:rPr>
        <w:t>ractice</w:t>
      </w:r>
      <w:bookmarkEnd w:id="28"/>
    </w:p>
    <w:p w14:paraId="6B84657C" w14:textId="448C216B" w:rsidR="00AD6857" w:rsidRPr="00345AB3" w:rsidRDefault="00AD6857" w:rsidP="004D1289">
      <w:pPr>
        <w:pStyle w:val="BodyBold"/>
        <w:rPr>
          <w:rFonts w:cs="Poppins"/>
        </w:rPr>
      </w:pPr>
      <w:r w:rsidRPr="00345AB3">
        <w:rPr>
          <w:rFonts w:cs="Poppins"/>
        </w:rPr>
        <w:t xml:space="preserve">Cambrian College prepares </w:t>
      </w:r>
      <w:r w:rsidR="00BE3B05" w:rsidRPr="00345AB3">
        <w:rPr>
          <w:rFonts w:cs="Poppins"/>
        </w:rPr>
        <w:t>learners</w:t>
      </w:r>
      <w:r w:rsidRPr="00345AB3">
        <w:rPr>
          <w:rFonts w:cs="Poppins"/>
        </w:rPr>
        <w:t xml:space="preserve"> for careers, professions, and lifelong learning. </w:t>
      </w:r>
      <w:r w:rsidR="00BE3B05" w:rsidRPr="00345AB3">
        <w:rPr>
          <w:rFonts w:cs="Poppins"/>
        </w:rPr>
        <w:t>Learners</w:t>
      </w:r>
      <w:r w:rsidRPr="00345AB3">
        <w:rPr>
          <w:rFonts w:cs="Poppins"/>
        </w:rPr>
        <w:t xml:space="preserve"> develop deeper understanding when they can apply classroom knowledge to authentic situations.</w:t>
      </w:r>
    </w:p>
    <w:p w14:paraId="19DE87B0" w14:textId="3C6C97D2" w:rsidR="00BE3B05" w:rsidRPr="00345AB3" w:rsidRDefault="00AD6857" w:rsidP="004D1289">
      <w:pPr>
        <w:pStyle w:val="BodyText"/>
        <w:rPr>
          <w:rFonts w:cs="Poppins"/>
        </w:rPr>
      </w:pPr>
      <w:r w:rsidRPr="00345AB3">
        <w:rPr>
          <w:rFonts w:cs="Poppins"/>
        </w:rPr>
        <w:t>Applied learning is a defining characteristic of a college education. Across programs, students benefit from opportunities to practice skills, solve problems, and apply concepts in realistic contexts.</w:t>
      </w:r>
    </w:p>
    <w:p w14:paraId="5D1135F6" w14:textId="77777777" w:rsidR="00FE3E4C" w:rsidRPr="00345AB3" w:rsidRDefault="00FE3E4C">
      <w:pPr>
        <w:rPr>
          <w:rFonts w:ascii="Poppins" w:hAnsi="Poppins" w:cs="Poppins"/>
          <w:sz w:val="22"/>
        </w:rPr>
      </w:pPr>
      <w:r w:rsidRPr="00345AB3">
        <w:rPr>
          <w:rFonts w:ascii="Poppins" w:hAnsi="Poppins" w:cs="Poppins"/>
        </w:rPr>
        <w:br w:type="page"/>
      </w:r>
    </w:p>
    <w:p w14:paraId="26738A9C" w14:textId="109C73C0" w:rsidR="00AD6857" w:rsidRPr="00345AB3" w:rsidRDefault="00AD6857" w:rsidP="004D1289">
      <w:pPr>
        <w:pStyle w:val="BodyText"/>
        <w:rPr>
          <w:rFonts w:cs="Poppins"/>
        </w:rPr>
      </w:pPr>
      <w:r w:rsidRPr="00345AB3">
        <w:rPr>
          <w:rFonts w:cs="Poppins"/>
        </w:rPr>
        <w:lastRenderedPageBreak/>
        <w:t>Depending on the discipline, applied learning may include:</w:t>
      </w:r>
    </w:p>
    <w:p w14:paraId="5C04E196" w14:textId="739744D2" w:rsidR="001C665C" w:rsidRPr="00345AB3" w:rsidRDefault="001C665C" w:rsidP="004D1289">
      <w:pPr>
        <w:pStyle w:val="BodyText"/>
        <w:rPr>
          <w:rFonts w:cs="Poppins"/>
        </w:rPr>
      </w:pPr>
      <w:r w:rsidRPr="00345AB3">
        <w:rPr>
          <w:rFonts w:cs="Poppins"/>
          <w:noProof/>
        </w:rPr>
        <w:drawing>
          <wp:inline distT="0" distB="0" distL="0" distR="0" wp14:anchorId="0D38200F" wp14:editId="5B774418">
            <wp:extent cx="6330950" cy="2986828"/>
            <wp:effectExtent l="0" t="25400" r="6350" b="36195"/>
            <wp:docPr id="363493777" name="Diagram 125" descr="SmartArt summarizing Depending on the discipline, applied learning may include: Simulations; Case studies; Field experiences; Clinical practice; Community projects; Laboratories; Work-integrated learning; Industry-based assignments; Project-based learning; Inquiry-based learning."/>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75" r:lo="rId176" r:qs="rId177" r:cs="rId178"/>
              </a:graphicData>
            </a:graphic>
          </wp:inline>
        </w:drawing>
      </w:r>
    </w:p>
    <w:p w14:paraId="7D6D7CCF" w14:textId="5014CD0D" w:rsidR="00BE3B05" w:rsidRPr="00345AB3" w:rsidRDefault="004F7651" w:rsidP="004D1289">
      <w:pPr>
        <w:pStyle w:val="BodyText"/>
        <w:rPr>
          <w:rFonts w:cs="Poppins"/>
        </w:rPr>
      </w:pPr>
      <w:r w:rsidRPr="00345AB3">
        <w:rPr>
          <w:rFonts w:cs="Poppins"/>
          <w:noProof/>
        </w:rPr>
        <mc:AlternateContent>
          <mc:Choice Requires="wps">
            <w:drawing>
              <wp:anchor distT="0" distB="0" distL="114300" distR="114300" simplePos="0" relativeHeight="251813899" behindDoc="1" locked="0" layoutInCell="1" allowOverlap="1" wp14:anchorId="719C3366" wp14:editId="301B5456">
                <wp:simplePos x="0" y="0"/>
                <wp:positionH relativeFrom="column">
                  <wp:posOffset>-1058758</wp:posOffset>
                </wp:positionH>
                <wp:positionV relativeFrom="paragraph">
                  <wp:posOffset>478014</wp:posOffset>
                </wp:positionV>
                <wp:extent cx="2009423" cy="405114"/>
                <wp:effectExtent l="0" t="0" r="0" b="1905"/>
                <wp:wrapNone/>
                <wp:docPr id="2071144338" name="Rounded Rectangle 24"/>
                <wp:cNvGraphicFramePr/>
                <a:graphic xmlns:a="http://schemas.openxmlformats.org/drawingml/2006/main">
                  <a:graphicData uri="http://schemas.microsoft.com/office/word/2010/wordprocessingShape">
                    <wps:wsp>
                      <wps:cNvSpPr/>
                      <wps:spPr>
                        <a:xfrm>
                          <a:off x="0" y="0"/>
                          <a:ext cx="2009423" cy="405114"/>
                        </a:xfrm>
                        <a:prstGeom prst="roundRect">
                          <a:avLst/>
                        </a:prstGeom>
                        <a:solidFill>
                          <a:srgbClr val="DAEBC7"/>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16305CDB" id="Rounded Rectangle 24" o:spid="_x0000_s1026" style="position:absolute;margin-left:-83.35pt;margin-top:37.65pt;width:158.2pt;height:31.9pt;z-index:-25150258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2F38gQIAAGQFAAAOAAAAZHJzL2Uyb0RvYy54bWysVE1v2zAMvQ/YfxB0X21n6boGdYosXYcB&#10;RRu0HXpWZCk2IIsapXzt14+SHadrix2GXWRRJB/JZ5IXl7vWsI1C34AteXGSc6ashKqxq5L/eLz+&#10;8JkzH4SthAGrSr5Xnl9O37+72LqJGkENplLICMT6ydaVvA7BTbLMy1q1wp+AU5aUGrAVgURcZRWK&#10;LaG3Jhvl+adsC1g5BKm8p9erTsmnCV9rJcOd1l4FZkpOuYV0YjqX8cymF2KyQuHqRvZpiH/IohWN&#10;paAD1JUIgq2xeQXVNhLBgw4nEtoMtG6kSjVQNUX+opqHWjiVaiFyvBto8v8PVt5uHtwCiYat8xNP&#10;11jFTmMbv5Qf2yWy9gNZaheYpEdi/3w8+siZJN04Py2KcWQzO3o79OGbgpbFS8kR1ra6pz+SiBKb&#10;Gx86+4NdjOjBNNV1Y0wScLWcG2QbQX/vavb1y/ysD/GHmbHR2EJ06xDjS3YsKN3C3qhoZ+y90qyp&#10;Ygkpk9RraogjpFQ2FJ2qFpXqwheneZ7ahQocPFK5CTAia4o/YPcAsY9fY3dZ9vbRVaVWHZzzvyXW&#10;OQ8eKTLYMDi3jQV8C8BQVX3kzv5AUkdNZGkJ1X6BDKEbFO/kdUM/70b4sBBIk0EzRNMe7ujQBrYl&#10;h/7GWQ346633aE8NS1rOtjRpJfc/1wIVZ+a7pVY+L8bjOJpJGJ+ejUjA55rlc41dt3OgdihorziZ&#10;rtE+mMNVI7RPtBRmMSqphJUUu+Qy4EGYh24D0FqRajZLZjSOToQb++BkBI+sxr583D0JdH0HB+r9&#10;WzhMpZi86OHONnpamK0D6CY1+JHXnm8a5dQ4/dqJu+K5nKyOy3H6GwAA//8DAFBLAwQUAAYACAAA&#10;ACEAEieY1eAAAAALAQAADwAAAGRycy9kb3ducmV2LnhtbEyPTVPCMBCG7874HzLrjDdIK1qgNmX8&#10;wgsnkIPcQrs21WbTaQJt/73LSW/78cy7z2arwTbijJ2vHSmIpxEIpMKVNVUK9h/ryQKED5pK3ThC&#10;BSN6WOXXV5lOS9fTFs+7UAkOIZ9qBSaENpXSFwat9lPXIvHuy3VWB267Spad7jncNvIuihJpdU18&#10;wegWXwwWP7uTVeD7aFxvxmdKNvX79jX+PHy/mYNStzfD0yOIgEP4g+Giz+qQs9PRnaj0olEwiZNk&#10;zqyC+cMMxIW4X/LgyMVsGYPMM/n/h/wXAAD//wMAUEsBAi0AFAAGAAgAAAAhALaDOJL+AAAA4QEA&#10;ABMAAAAAAAAAAAAAAAAAAAAAAFtDb250ZW50X1R5cGVzXS54bWxQSwECLQAUAAYACAAAACEAOP0h&#10;/9YAAACUAQAACwAAAAAAAAAAAAAAAAAvAQAAX3JlbHMvLnJlbHNQSwECLQAUAAYACAAAACEAV9hd&#10;/IECAABkBQAADgAAAAAAAAAAAAAAAAAuAgAAZHJzL2Uyb0RvYy54bWxQSwECLQAUAAYACAAAACEA&#10;EieY1eAAAAALAQAADwAAAAAAAAAAAAAAAADbBAAAZHJzL2Rvd25yZXYueG1sUEsFBgAAAAAEAAQA&#10;8wAAAOgFAAAAAA==&#10;" fillcolor="#daebc7" stroked="f" strokeweight="1pt">
                <v:stroke joinstyle="miter"/>
              </v:roundrect>
            </w:pict>
          </mc:Fallback>
        </mc:AlternateContent>
      </w:r>
      <w:r w:rsidR="00AD6857" w:rsidRPr="00345AB3">
        <w:rPr>
          <w:rFonts w:cs="Poppins"/>
        </w:rPr>
        <w:t>These experiences help students develop confidence while strengthening the connection between theory and practice.</w:t>
      </w:r>
    </w:p>
    <w:p w14:paraId="338C5512" w14:textId="7C9A8CB4" w:rsidR="00AD6857" w:rsidRPr="00345AB3" w:rsidRDefault="00AD6857" w:rsidP="00001ECE">
      <w:pPr>
        <w:pStyle w:val="Heading3"/>
        <w:rPr>
          <w:rFonts w:ascii="Poppins" w:hAnsi="Poppins" w:cs="Poppins"/>
        </w:rPr>
      </w:pPr>
      <w:r w:rsidRPr="00345AB3">
        <w:rPr>
          <w:rFonts w:ascii="Poppins" w:hAnsi="Poppins" w:cs="Poppins"/>
        </w:rPr>
        <w:t xml:space="preserve">In </w:t>
      </w:r>
      <w:r w:rsidR="004D1289" w:rsidRPr="00345AB3">
        <w:rPr>
          <w:rFonts w:ascii="Poppins" w:hAnsi="Poppins" w:cs="Poppins"/>
        </w:rPr>
        <w:t>p</w:t>
      </w:r>
      <w:r w:rsidRPr="00345AB3">
        <w:rPr>
          <w:rFonts w:ascii="Poppins" w:hAnsi="Poppins" w:cs="Poppins"/>
        </w:rPr>
        <w:t>ractice</w:t>
      </w:r>
    </w:p>
    <w:p w14:paraId="3C182F60" w14:textId="431F08E1" w:rsidR="009B1530" w:rsidRPr="00345AB3" w:rsidRDefault="00AD6857" w:rsidP="00AD6857">
      <w:pPr>
        <w:pStyle w:val="BodyText"/>
        <w:rPr>
          <w:rFonts w:cs="Poppins"/>
        </w:rPr>
      </w:pPr>
      <w:r w:rsidRPr="00345AB3">
        <w:rPr>
          <w:rFonts w:cs="Poppins"/>
        </w:rPr>
        <w:t>Ask yourself:</w:t>
      </w:r>
      <w:r w:rsidR="009B1530" w:rsidRPr="00345AB3">
        <w:rPr>
          <w:rFonts w:cs="Poppins"/>
        </w:rPr>
        <w:t xml:space="preserve"> </w:t>
      </w:r>
      <w:r w:rsidRPr="00345AB3">
        <w:rPr>
          <w:rFonts w:cs="Poppins"/>
        </w:rPr>
        <w:t xml:space="preserve">"How can </w:t>
      </w:r>
      <w:r w:rsidR="009B1530" w:rsidRPr="00345AB3">
        <w:rPr>
          <w:rFonts w:cs="Poppins"/>
        </w:rPr>
        <w:t>learners in this course</w:t>
      </w:r>
      <w:r w:rsidRPr="00345AB3">
        <w:rPr>
          <w:rFonts w:cs="Poppins"/>
        </w:rPr>
        <w:t xml:space="preserve"> apply what they are learning rather than simply recall information?"</w:t>
      </w:r>
    </w:p>
    <w:p w14:paraId="4E8B8FB0" w14:textId="28504600" w:rsidR="00AD6857" w:rsidRPr="00345AB3" w:rsidRDefault="00AD6857" w:rsidP="005A1398">
      <w:pPr>
        <w:pStyle w:val="BodyText"/>
        <w:rPr>
          <w:rFonts w:cs="Poppins"/>
        </w:rPr>
      </w:pPr>
      <w:r w:rsidRPr="00345AB3">
        <w:rPr>
          <w:rFonts w:cs="Poppins"/>
        </w:rPr>
        <w:t xml:space="preserve">Learning activities that encourage </w:t>
      </w:r>
      <w:r w:rsidR="009B1530" w:rsidRPr="00345AB3">
        <w:rPr>
          <w:rFonts w:cs="Poppins"/>
        </w:rPr>
        <w:t>learners</w:t>
      </w:r>
      <w:r w:rsidRPr="00345AB3">
        <w:rPr>
          <w:rFonts w:cs="Poppins"/>
        </w:rPr>
        <w:t xml:space="preserve"> to analyze, create, evaluate, demonstrate, or solve authentic problems often promote deeper understanding than activities focused solely on remembering information.</w:t>
      </w:r>
    </w:p>
    <w:p w14:paraId="677BD721" w14:textId="45582AAE" w:rsidR="007E612C" w:rsidRPr="00345AB3" w:rsidRDefault="007E612C">
      <w:pPr>
        <w:rPr>
          <w:rFonts w:ascii="Poppins" w:eastAsiaTheme="majorEastAsia" w:hAnsi="Poppins" w:cs="Poppins"/>
          <w:b/>
          <w:color w:val="000000" w:themeColor="text1"/>
          <w:szCs w:val="26"/>
        </w:rPr>
      </w:pPr>
      <w:r w:rsidRPr="00345AB3">
        <w:rPr>
          <w:rFonts w:ascii="Poppins" w:hAnsi="Poppins" w:cs="Poppins"/>
        </w:rPr>
        <w:br w:type="page"/>
      </w:r>
    </w:p>
    <w:bookmarkStart w:id="29" w:name="_Toc239181301"/>
    <w:p w14:paraId="0ACDD950" w14:textId="2A9A23BA" w:rsidR="00AD6857" w:rsidRPr="00345AB3" w:rsidRDefault="007E612C" w:rsidP="005A1398">
      <w:pPr>
        <w:pStyle w:val="Heading2"/>
        <w:rPr>
          <w:rFonts w:cs="Poppins"/>
        </w:rPr>
      </w:pPr>
      <w:r w:rsidRPr="00345AB3">
        <w:rPr>
          <w:rFonts w:cs="Poppins"/>
          <w:noProof/>
        </w:rPr>
        <w:lastRenderedPageBreak/>
        <mc:AlternateContent>
          <mc:Choice Requires="wps">
            <w:drawing>
              <wp:anchor distT="0" distB="0" distL="114300" distR="114300" simplePos="0" relativeHeight="251815947" behindDoc="1" locked="0" layoutInCell="1" allowOverlap="1" wp14:anchorId="48D98434" wp14:editId="724A2B34">
                <wp:simplePos x="0" y="0"/>
                <wp:positionH relativeFrom="column">
                  <wp:posOffset>-904875</wp:posOffset>
                </wp:positionH>
                <wp:positionV relativeFrom="paragraph">
                  <wp:posOffset>-86290</wp:posOffset>
                </wp:positionV>
                <wp:extent cx="3946967" cy="405114"/>
                <wp:effectExtent l="0" t="0" r="3175" b="1905"/>
                <wp:wrapNone/>
                <wp:docPr id="1915421208" name="Rounded Rectangle 24"/>
                <wp:cNvGraphicFramePr/>
                <a:graphic xmlns:a="http://schemas.openxmlformats.org/drawingml/2006/main">
                  <a:graphicData uri="http://schemas.microsoft.com/office/word/2010/wordprocessingShape">
                    <wps:wsp>
                      <wps:cNvSpPr/>
                      <wps:spPr>
                        <a:xfrm>
                          <a:off x="0" y="0"/>
                          <a:ext cx="3946967" cy="405114"/>
                        </a:xfrm>
                        <a:prstGeom prst="roundRect">
                          <a:avLst/>
                        </a:prstGeom>
                        <a:solidFill>
                          <a:srgbClr val="DAEBC7"/>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22A6BA59" id="Rounded Rectangle 24" o:spid="_x0000_s1026" style="position:absolute;margin-left:-71.25pt;margin-top:-6.8pt;width:310.8pt;height:31.9pt;z-index:-25150053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Z9e/gwIAAGQFAAAOAAAAZHJzL2Uyb0RvYy54bWysVEtP3DAQvlfqf7B8L0m2C5QVWbRdSlUJ&#10;AQIqzl7H3kRyPO7Y++qvZ+xksxRQD1Uvjscz880j38z5xbY1bK3QN2BLXhzlnCkroWrssuQ/H68+&#10;feHMB2ErYcCqku+U5xfTjx/ON26iRlCDqRQyArF+snElr0Nwkyzzslat8EfglCWlBmxFIBGXWYVi&#10;Q+ityUZ5fpJtACuHIJX39HrZKfk04WutZLjV2qvATMkpt5BOTOcintn0XEyWKFzdyD4N8Q9ZtKKx&#10;FHSAuhRBsBU2b6DaRiJ40OFIQpuB1o1UqQaqpshfVfNQC6dSLdQc74Y2+f8HK2/WD+4OqQ0b5yee&#10;rrGKrcY2fik/tk3N2g3NUtvAJD1+PhufnJ2cciZJN86Pi2Icu5kdvB368F1By+Kl5AgrW93TH0mN&#10;EutrHzr7vV2M6ME01VVjTBJwuZgbZGtBf+9y9u3r/LQP8YeZsdHYQnTrEONLdigo3cLOqGhn7L3S&#10;rKmohFHKJHFNDXGElMqGolPVolJd+OI4zxNdqMDBI5WbACOypvgDdg8QefwWu8uyt4+uKlF1cM7/&#10;lljnPHikyGDD4Nw2FvA9AENV9ZE7+32TutbELi2g2t0hQ+gGxTt51dDPuxY+3AmkyaAZomkPt3Ro&#10;A5uSQ3/jrAb8/d57tCfCkpazDU1ayf2vlUDFmflhicpnxXgcRzMJ4+PTEQn4UrN4qbGrdg5Eh4L2&#10;ipPpGu2D2V81QvtES2EWo5JKWEmxSy4D7oV56DYArRWpZrNkRuPoRLi2D05G8NjVyMvH7ZNA1zM4&#10;EPdvYD+VYvKKw51t9LQwWwXQTSL4oa99v2mUE3H6tRN3xUs5WR2W4/QZAAD//wMAUEsDBBQABgAI&#10;AAAAIQAPhyam4QAAAAsBAAAPAAAAZHJzL2Rvd25yZXYueG1sTI89T8MwEIZ3JP6DdUhsrZ3QBghx&#10;Kr7K0qmFgW5ufMSB+BzFbpP8e9wJtjvdo/eet1iNtmUn7H3jSEIyF8CQKqcbqiV8vK9nd8B8UKRV&#10;6wglTOhhVV5eFCrXbqAtnnahZjGEfK4kmBC6nHNfGbTKz12HFG9frrcqxLWvue7VEMNty1MhMm5V&#10;Q/GDUR0+G6x+dkcrwQ9iWm+mJ8o2zdv2Jfncf7+avZTXV+PjA7CAY/iD4awf1aGMTgd3JO1ZK2GW&#10;LNJlZM/TTQYsIovb+wTYQcJSpMDLgv/vUP4CAAD//wMAUEsBAi0AFAAGAAgAAAAhALaDOJL+AAAA&#10;4QEAABMAAAAAAAAAAAAAAAAAAAAAAFtDb250ZW50X1R5cGVzXS54bWxQSwECLQAUAAYACAAAACEA&#10;OP0h/9YAAACUAQAACwAAAAAAAAAAAAAAAAAvAQAAX3JlbHMvLnJlbHNQSwECLQAUAAYACAAAACEA&#10;F2fXv4MCAABkBQAADgAAAAAAAAAAAAAAAAAuAgAAZHJzL2Uyb0RvYy54bWxQSwECLQAUAAYACAAA&#10;ACEAD4cmpuEAAAALAQAADwAAAAAAAAAAAAAAAADdBAAAZHJzL2Rvd25yZXYueG1sUEsFBgAAAAAE&#10;AAQA8wAAAOsFAAAAAA==&#10;" fillcolor="#daebc7" stroked="f" strokeweight="1pt">
                <v:stroke joinstyle="miter"/>
              </v:roundrect>
            </w:pict>
          </mc:Fallback>
        </mc:AlternateContent>
      </w:r>
      <w:r w:rsidR="009128E3" w:rsidRPr="00345AB3">
        <w:rPr>
          <w:rFonts w:cs="Poppins"/>
        </w:rPr>
        <w:t xml:space="preserve">Encouraging </w:t>
      </w:r>
      <w:r w:rsidR="005A1398" w:rsidRPr="00345AB3">
        <w:rPr>
          <w:rFonts w:cs="Poppins"/>
        </w:rPr>
        <w:t>c</w:t>
      </w:r>
      <w:r w:rsidR="009128E3" w:rsidRPr="00345AB3">
        <w:rPr>
          <w:rFonts w:cs="Poppins"/>
        </w:rPr>
        <w:t xml:space="preserve">uriosity and </w:t>
      </w:r>
      <w:r w:rsidR="005A1398" w:rsidRPr="00345AB3">
        <w:rPr>
          <w:rFonts w:cs="Poppins"/>
        </w:rPr>
        <w:t>i</w:t>
      </w:r>
      <w:r w:rsidR="009128E3" w:rsidRPr="00345AB3">
        <w:rPr>
          <w:rFonts w:cs="Poppins"/>
        </w:rPr>
        <w:t>nnovation</w:t>
      </w:r>
      <w:bookmarkEnd w:id="29"/>
    </w:p>
    <w:p w14:paraId="3AAA5DBC" w14:textId="77777777" w:rsidR="00CF6613" w:rsidRPr="00345AB3" w:rsidRDefault="00CF6613" w:rsidP="005A1398">
      <w:pPr>
        <w:pStyle w:val="BodyBold"/>
        <w:rPr>
          <w:rFonts w:cs="Poppins"/>
        </w:rPr>
      </w:pPr>
      <w:r w:rsidRPr="00345AB3">
        <w:rPr>
          <w:rFonts w:cs="Poppins"/>
        </w:rPr>
        <w:t>The world our students are entering continues to change. Technology, workplaces, and professional practices evolve, and teaching must evolve alongside them.</w:t>
      </w:r>
    </w:p>
    <w:p w14:paraId="0E21236C" w14:textId="2448C9A8" w:rsidR="00CF6613" w:rsidRPr="00345AB3" w:rsidRDefault="00CF6613" w:rsidP="005A1398">
      <w:pPr>
        <w:pStyle w:val="BodyText"/>
        <w:rPr>
          <w:rFonts w:cs="Poppins"/>
        </w:rPr>
      </w:pPr>
      <w:r w:rsidRPr="00345AB3">
        <w:rPr>
          <w:rFonts w:cs="Poppins"/>
        </w:rPr>
        <w:t>Innovation is not about using the newest technology. It is about finding better ways to support learning. Innovation may involve:</w:t>
      </w:r>
    </w:p>
    <w:p w14:paraId="5BD65062" w14:textId="417707CF" w:rsidR="007E612C" w:rsidRPr="00345AB3" w:rsidRDefault="007E612C" w:rsidP="005A1398">
      <w:pPr>
        <w:pStyle w:val="BodyText"/>
        <w:rPr>
          <w:rFonts w:cs="Poppins"/>
        </w:rPr>
      </w:pPr>
      <w:r w:rsidRPr="00345AB3">
        <w:rPr>
          <w:rFonts w:cs="Poppins"/>
          <w:noProof/>
        </w:rPr>
        <w:drawing>
          <wp:inline distT="0" distB="0" distL="0" distR="0" wp14:anchorId="0E7373A2" wp14:editId="0F987F7A">
            <wp:extent cx="6330950" cy="2494844"/>
            <wp:effectExtent l="0" t="25400" r="6350" b="20320"/>
            <wp:docPr id="1282492220" name="Diagram 125" descr="SmartArt summarizing Innovation is not about using the newest technology. It is about finding better ways to support learning. Innovation may involve: Using educational technology intentionally; Redesigning a learning activity; Incorporating simulation or experiential learning; Exploring responsible uses of artificial intelligence; Responding to changing industry practices; Trying a new instructional strategy."/>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80" r:lo="rId181" r:qs="rId182" r:cs="rId183"/>
              </a:graphicData>
            </a:graphic>
          </wp:inline>
        </w:drawing>
      </w:r>
    </w:p>
    <w:p w14:paraId="3E52D0C3" w14:textId="52D52D28" w:rsidR="006F38B7" w:rsidRPr="00345AB3" w:rsidRDefault="006F38B7" w:rsidP="006F38B7">
      <w:pPr>
        <w:pStyle w:val="BodyText"/>
        <w:rPr>
          <w:rFonts w:cs="Poppins"/>
        </w:rPr>
      </w:pPr>
      <w:r w:rsidRPr="00345AB3">
        <w:rPr>
          <w:rFonts w:cs="Poppins"/>
        </w:rPr>
        <w:t>Begin with the learning, not the technology. Every instructional strategy or digital tool should have a clear educational purpose.</w:t>
      </w:r>
    </w:p>
    <w:bookmarkStart w:id="30" w:name="_Toc239181302"/>
    <w:p w14:paraId="29C32E06" w14:textId="57324586" w:rsidR="005F28DB" w:rsidRPr="00345AB3" w:rsidRDefault="00656892" w:rsidP="00656892">
      <w:pPr>
        <w:pStyle w:val="Heading2"/>
        <w:spacing w:before="360" w:after="360"/>
        <w:rPr>
          <w:rFonts w:cs="Poppins"/>
        </w:rPr>
      </w:pPr>
      <w:r w:rsidRPr="00345AB3">
        <w:rPr>
          <w:rFonts w:cs="Poppins"/>
          <w:noProof/>
        </w:rPr>
        <mc:AlternateContent>
          <mc:Choice Requires="wps">
            <w:drawing>
              <wp:anchor distT="0" distB="0" distL="114300" distR="114300" simplePos="0" relativeHeight="251817995" behindDoc="1" locked="0" layoutInCell="1" allowOverlap="1" wp14:anchorId="442306D7" wp14:editId="627F2585">
                <wp:simplePos x="0" y="0"/>
                <wp:positionH relativeFrom="column">
                  <wp:posOffset>-878134</wp:posOffset>
                </wp:positionH>
                <wp:positionV relativeFrom="paragraph">
                  <wp:posOffset>-2469</wp:posOffset>
                </wp:positionV>
                <wp:extent cx="3838222" cy="405114"/>
                <wp:effectExtent l="0" t="0" r="0" b="1905"/>
                <wp:wrapNone/>
                <wp:docPr id="547371199" name="Rounded Rectangle 24"/>
                <wp:cNvGraphicFramePr/>
                <a:graphic xmlns:a="http://schemas.openxmlformats.org/drawingml/2006/main">
                  <a:graphicData uri="http://schemas.microsoft.com/office/word/2010/wordprocessingShape">
                    <wps:wsp>
                      <wps:cNvSpPr/>
                      <wps:spPr>
                        <a:xfrm>
                          <a:off x="0" y="0"/>
                          <a:ext cx="3838222" cy="405114"/>
                        </a:xfrm>
                        <a:prstGeom prst="roundRect">
                          <a:avLst/>
                        </a:prstGeom>
                        <a:solidFill>
                          <a:srgbClr val="DAEBC7"/>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4360C474" id="Rounded Rectangle 24" o:spid="_x0000_s1026" style="position:absolute;margin-left:-69.15pt;margin-top:-.2pt;width:302.2pt;height:31.9pt;z-index:-25149848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IwCoagwIAAGQFAAAOAAAAZHJzL2Uyb0RvYy54bWysVEtPGzEQvlfqf7B8L/sgFBqxQWkoVSUE&#13;&#10;CKg4O147a8nrcW0nm/TXM/ZuNhRQD1UvXo9n5pvHfjPnF9tWk41wXoGpaHGUUyIMh1qZVUV/Pl59&#13;&#10;OqPEB2ZqpsGIiu6Epxezjx/OOzsVJTSga+EIghg/7WxFmxDsNMs8b0TL/BFYYVApwbUsoOhWWe1Y&#13;&#10;h+itzso8/5x14GrrgAvv8fWyV9JZwpdS8HArpReB6IpibiGdLp3LeGazczZdOWYbxYc02D9k0TJl&#13;&#10;MOgIdckCI2un3kC1ijvwIMMRhzYDKRUXqQaspshfVfPQMCtSLdgcb8c2+f8Hy282D/bOYRs666ce&#13;&#10;r7GKrXRt/GJ+ZJuatRubJbaBcHw8Pjs+K8uSEo66SX5SFJPYzezgbZ0P3wW0JF4q6mBt6nv8I6lR&#13;&#10;bHPtQ2+/t4sRPWhVXymtk+BWy4V2ZMPw713Ov31dnA4h/jDTJhobiG49YnzJDgWlW9hpEe20uReS&#13;&#10;qBpLKFMmiWtijMM4FyYUvaphtejDFyd5nuiCBY4eqdwEGJElxh+xB4DI47fYfZaDfXQViaqjc/63&#13;&#10;xHrn0SNFBhNG51YZcO8BaKxqiNzb75vUtyZ2aQn17s4RB/2geMuvFP68a+bDHXM4GThDOO3hFg+p&#13;&#10;oasoDDdKGnC/33uP9khY1FLS4aRV1P9aMyco0T8MUvlLMZnE0UzC5OS0RMG91Cxfasy6XQDSocC9&#13;&#10;Ynm6Rvug91fpoH3CpTCPUVHFDMfYFeXB7YVF6DcArhUu5vNkhuNoWbg2D5ZH8NjVyMvH7RNzdmBw&#13;&#10;QO7fwH4q2fQVh3vb6Glgvg4gVSL4oa9Dv3GUE3GGtRN3xUs5WR2W4+wZAAD//wMAUEsDBBQABgAI&#13;&#10;AAAAIQDe8wv84gAAAA4BAAAPAAAAZHJzL2Rvd25yZXYueG1sTE89T8MwEN2R+A/WIbG1TkhkVWmc&#13;&#10;Cihl6dTCQDc3NnEgPkex2yT/nmOC5XSn9+59lJvJdexqhtB6lJAuE2AGa69bbCS8v+0WK2AhKtSq&#13;&#10;82gkzCbAprq9KVWh/YgHcz3GhpEIhkJJsDH2BeehtsapsPS9QcI+/eBUpHNouB7USOKu4w9JIrhT&#13;&#10;LZKDVb15tqb+Pl6chDAm824/P6HYt6+Hbfpx+nqxJynv76btmsbjGlg0U/z7gN8OlB8qCnb2F9SB&#13;&#10;dRIWabbKiEtbDowIuRApsLMEkeXAq5L/r1H9AAAA//8DAFBLAQItABQABgAIAAAAIQC2gziS/gAA&#13;&#10;AOEBAAATAAAAAAAAAAAAAAAAAAAAAABbQ29udGVudF9UeXBlc10ueG1sUEsBAi0AFAAGAAgAAAAh&#13;&#10;ADj9If/WAAAAlAEAAAsAAAAAAAAAAAAAAAAALwEAAF9yZWxzLy5yZWxzUEsBAi0AFAAGAAgAAAAh&#13;&#10;AEjAKhqDAgAAZAUAAA4AAAAAAAAAAAAAAAAALgIAAGRycy9lMm9Eb2MueG1sUEsBAi0AFAAGAAgA&#13;&#10;AAAhAN7zC/ziAAAADgEAAA8AAAAAAAAAAAAAAAAA3QQAAGRycy9kb3ducmV2LnhtbFBLBQYAAAAA&#13;&#10;BAAEAPMAAADsBQAAAAA=&#13;&#10;" fillcolor="#daebc7" stroked="f" strokeweight="1pt">
                <v:stroke joinstyle="miter"/>
              </v:roundrect>
            </w:pict>
          </mc:Fallback>
        </mc:AlternateContent>
      </w:r>
      <w:r w:rsidR="005F28DB" w:rsidRPr="00345AB3">
        <w:rPr>
          <w:rFonts w:cs="Poppins"/>
        </w:rPr>
        <w:t xml:space="preserve">Building </w:t>
      </w:r>
      <w:r w:rsidR="005A1398" w:rsidRPr="00345AB3">
        <w:rPr>
          <w:rFonts w:cs="Poppins"/>
        </w:rPr>
        <w:t>r</w:t>
      </w:r>
      <w:r w:rsidR="005F28DB" w:rsidRPr="00345AB3">
        <w:rPr>
          <w:rFonts w:cs="Poppins"/>
        </w:rPr>
        <w:t xml:space="preserve">elationships with </w:t>
      </w:r>
      <w:r w:rsidR="005A1398" w:rsidRPr="00345AB3">
        <w:rPr>
          <w:rFonts w:cs="Poppins"/>
        </w:rPr>
        <w:t>s</w:t>
      </w:r>
      <w:r w:rsidR="005F28DB" w:rsidRPr="00345AB3">
        <w:rPr>
          <w:rFonts w:cs="Poppins"/>
        </w:rPr>
        <w:t>tudents</w:t>
      </w:r>
      <w:bookmarkEnd w:id="30"/>
    </w:p>
    <w:p w14:paraId="2CF4143F" w14:textId="77777777" w:rsidR="005F28DB" w:rsidRPr="00345AB3" w:rsidRDefault="005F28DB" w:rsidP="005A1398">
      <w:pPr>
        <w:pStyle w:val="BodyBold"/>
        <w:rPr>
          <w:rFonts w:cs="Poppins"/>
        </w:rPr>
      </w:pPr>
      <w:r w:rsidRPr="00345AB3">
        <w:rPr>
          <w:rFonts w:cs="Poppins"/>
        </w:rPr>
        <w:t>Positive relationships contribute to student engagement, confidence, and persistence.</w:t>
      </w:r>
    </w:p>
    <w:p w14:paraId="167321F1" w14:textId="60CD1F34" w:rsidR="005F28DB" w:rsidRPr="00345AB3" w:rsidRDefault="005F28DB" w:rsidP="005F28DB">
      <w:pPr>
        <w:pStyle w:val="BodyText"/>
        <w:rPr>
          <w:rFonts w:cs="Poppins"/>
        </w:rPr>
      </w:pPr>
      <w:r w:rsidRPr="00345AB3">
        <w:rPr>
          <w:rFonts w:cs="Poppins"/>
        </w:rPr>
        <w:t>Students are more likely to participate, ask questions, and seek support when they feel respected and welcomed in the classroom.</w:t>
      </w:r>
    </w:p>
    <w:p w14:paraId="70809C26" w14:textId="77777777" w:rsidR="00572701" w:rsidRPr="00345AB3" w:rsidRDefault="00572701">
      <w:pPr>
        <w:rPr>
          <w:rFonts w:ascii="Poppins" w:hAnsi="Poppins" w:cs="Poppins"/>
          <w:sz w:val="22"/>
        </w:rPr>
      </w:pPr>
      <w:r w:rsidRPr="00345AB3">
        <w:rPr>
          <w:rFonts w:ascii="Poppins" w:hAnsi="Poppins" w:cs="Poppins"/>
        </w:rPr>
        <w:br w:type="page"/>
      </w:r>
    </w:p>
    <w:p w14:paraId="1C837227" w14:textId="7B511431" w:rsidR="005F28DB" w:rsidRPr="00345AB3" w:rsidRDefault="005F28DB" w:rsidP="005A1398">
      <w:pPr>
        <w:pStyle w:val="BodyText"/>
        <w:rPr>
          <w:rFonts w:cs="Poppins"/>
        </w:rPr>
      </w:pPr>
      <w:r w:rsidRPr="00345AB3">
        <w:rPr>
          <w:rFonts w:cs="Poppins"/>
        </w:rPr>
        <w:lastRenderedPageBreak/>
        <w:t>Building relationships does not mean lowering expectations or becoming friends with students. Professional relationships are built through:</w:t>
      </w:r>
    </w:p>
    <w:p w14:paraId="400ABB95" w14:textId="151E4836" w:rsidR="00572701" w:rsidRPr="00345AB3" w:rsidRDefault="00572701" w:rsidP="005A1398">
      <w:pPr>
        <w:pStyle w:val="BodyText"/>
        <w:rPr>
          <w:rFonts w:cs="Poppins"/>
        </w:rPr>
      </w:pPr>
      <w:r w:rsidRPr="00345AB3">
        <w:rPr>
          <w:rFonts w:cs="Poppins"/>
          <w:noProof/>
        </w:rPr>
        <w:drawing>
          <wp:inline distT="0" distB="0" distL="0" distR="0" wp14:anchorId="45C5078C" wp14:editId="28DBF335">
            <wp:extent cx="6330950" cy="2153355"/>
            <wp:effectExtent l="0" t="25400" r="6350" b="18415"/>
            <wp:docPr id="1593199939" name="Diagram 125" descr="SmartArt summarizing Building relationships does not mean lowering expectations or becoming friends with students. Professional relationships are built through: Consistency; Fairness; Empathy; Approachability; Clear communication; Mutual respect."/>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85" r:lo="rId186" r:qs="rId187" r:cs="rId188"/>
              </a:graphicData>
            </a:graphic>
          </wp:inline>
        </w:drawing>
      </w:r>
    </w:p>
    <w:p w14:paraId="2A9CE6F9" w14:textId="353B806E" w:rsidR="00AD6857" w:rsidRPr="00345AB3" w:rsidRDefault="007E612C" w:rsidP="005A1398">
      <w:pPr>
        <w:pStyle w:val="BodyText"/>
        <w:rPr>
          <w:rFonts w:cs="Poppins"/>
        </w:rPr>
      </w:pPr>
      <w:r w:rsidRPr="00345AB3">
        <w:rPr>
          <w:rFonts w:cs="Poppins"/>
          <w:noProof/>
        </w:rPr>
        <mc:AlternateContent>
          <mc:Choice Requires="wps">
            <w:drawing>
              <wp:anchor distT="0" distB="0" distL="114300" distR="114300" simplePos="0" relativeHeight="251820043" behindDoc="1" locked="0" layoutInCell="1" allowOverlap="1" wp14:anchorId="09AC1614" wp14:editId="7B5C39B9">
                <wp:simplePos x="0" y="0"/>
                <wp:positionH relativeFrom="column">
                  <wp:posOffset>-810401</wp:posOffset>
                </wp:positionH>
                <wp:positionV relativeFrom="paragraph">
                  <wp:posOffset>498475</wp:posOffset>
                </wp:positionV>
                <wp:extent cx="2336800" cy="405114"/>
                <wp:effectExtent l="0" t="0" r="0" b="1905"/>
                <wp:wrapNone/>
                <wp:docPr id="195533520" name="Rounded Rectangle 24"/>
                <wp:cNvGraphicFramePr/>
                <a:graphic xmlns:a="http://schemas.openxmlformats.org/drawingml/2006/main">
                  <a:graphicData uri="http://schemas.microsoft.com/office/word/2010/wordprocessingShape">
                    <wps:wsp>
                      <wps:cNvSpPr/>
                      <wps:spPr>
                        <a:xfrm>
                          <a:off x="0" y="0"/>
                          <a:ext cx="2336800" cy="405114"/>
                        </a:xfrm>
                        <a:prstGeom prst="roundRect">
                          <a:avLst/>
                        </a:prstGeom>
                        <a:solidFill>
                          <a:srgbClr val="DAEBC7"/>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4155A43C" id="Rounded Rectangle 24" o:spid="_x0000_s1026" style="position:absolute;margin-left:-63.8pt;margin-top:39.25pt;width:184pt;height:31.9pt;z-index:-25149643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J59nBgQIAAGQFAAAOAAAAZHJzL2Uyb0RvYy54bWysVEtv2zAMvg/YfxB0X22n6WNBnSJL12FA&#13;&#10;0RZth54VWYoNyKJGKa/9+lGy43RtscOwiyyK5EfyM8mLy21r2Fqhb8CWvDjKOVNWQtXYZcl/PF1/&#13;&#10;OufMB2ErYcCqku+U55fTjx8uNm6iRlCDqRQyArF+snElr0Nwkyzzslat8EfglCWlBmxFIBGXWYVi&#13;&#10;Q+ityUZ5fpptACuHIJX39HrVKfk04WutZLjT2qvATMkpt5BOTOcintn0QkyWKFzdyD4N8Q9ZtKKx&#13;&#10;FHSAuhJBsBU2b6DaRiJ40OFIQpuB1o1UqQaqpshfVfNYC6dSLUSOdwNN/v/Bytv1o7tHomHj/MTT&#13;&#10;NVax1djGL+XHtoms3UCW2gYm6XF0fHx6nhOnknTj/KQoxpHN7ODt0IdvCloWLyVHWNnqgf5IIkqs&#13;&#10;b3zo7Pd2MaIH01TXjTFJwOVibpCtBf29q9nXL/OzPsQfZsZGYwvRrUOML9mhoHQLO6OinbEPSrOm&#13;&#10;iiWkTFKvqSGOkFLZUHSqWlSqC1+c5FRsBz94pHITYETWFH/A7gFiH7/F7mB6++iqUqsOzvnfEuuc&#13;&#10;B48UGWwYnNvGAr4HYKiqPnJnvyepoyaytIBqd48MoRsU7+R1Qz/vRvhwL5Amg/43TXu4o0Mb2JQc&#13;&#10;+htnNeCv996jPTUsaTnb0KSV3P9cCVScme+WWvlzMR7H0UzC+ORsRAK+1CxeauyqnQO1Q0F7xcl0&#13;&#10;jfbB7K8aoX2mpTCLUUklrKTYJZcB98I8dBuA1opUs1kyo3F0ItzYRycjeGQ19uXT9lmg6zs4UO/f&#13;&#10;wn4qxeRVD3e20dPCbBVAN6nBD7z2fNMop8bp107cFS/lZHVYjtPfAAAA//8DAFBLAwQUAAYACAAA&#13;&#10;ACEAaft86OYAAAAQAQAADwAAAGRycy9kb3ducmV2LnhtbEyPMU/DMBCFdyT+g3VIbK2dENIqjVMB&#13;&#10;pSydWhjo5iYmDsTnKHab5N9znWA56XTfe/devh5tyy66941DCdFcANNYuqrBWsLH+3a2BOaDwkq1&#13;&#10;DrWESXtYF7c3ucoqN+BeXw6hZmSCPlMSTAhdxrkvjbbKz12nkW5frrcq0NrXvOrVQOa25bEQKbeq&#13;&#10;QfpgVKdfjC5/DmcrwQ9i2u6mZ0x3zdt+E30ev1/NUcr7u3GzovG0Ahb0GP4UcO1A+aGgYCd3xsqz&#13;&#10;VsIsihcpsRIWy0dgRMSJSICdCE3iB+BFzv8XKX4BAAD//wMAUEsBAi0AFAAGAAgAAAAhALaDOJL+&#13;&#10;AAAA4QEAABMAAAAAAAAAAAAAAAAAAAAAAFtDb250ZW50X1R5cGVzXS54bWxQSwECLQAUAAYACAAA&#13;&#10;ACEAOP0h/9YAAACUAQAACwAAAAAAAAAAAAAAAAAvAQAAX3JlbHMvLnJlbHNQSwECLQAUAAYACAAA&#13;&#10;ACEACefZwYECAABkBQAADgAAAAAAAAAAAAAAAAAuAgAAZHJzL2Uyb0RvYy54bWxQSwECLQAUAAYA&#13;&#10;CAAAACEAaft86OYAAAAQAQAADwAAAAAAAAAAAAAAAADbBAAAZHJzL2Rvd25yZXYueG1sUEsFBgAA&#13;&#10;AAAEAAQA8wAAAO4FAAAAAA==&#13;&#10;" fillcolor="#daebc7" stroked="f" strokeweight="1pt">
                <v:stroke joinstyle="miter"/>
              </v:roundrect>
            </w:pict>
          </mc:Fallback>
        </mc:AlternateContent>
      </w:r>
      <w:r w:rsidR="005F28DB" w:rsidRPr="00345AB3">
        <w:rPr>
          <w:rFonts w:cs="Poppins"/>
        </w:rPr>
        <w:t>Students appreciate faculty who are organized, prepared, and genuinely interested in their learning.</w:t>
      </w:r>
    </w:p>
    <w:p w14:paraId="6055A1AB" w14:textId="70BD9CF6" w:rsidR="00AD6857" w:rsidRPr="00345AB3" w:rsidRDefault="00AD6857" w:rsidP="00001ECE">
      <w:pPr>
        <w:pStyle w:val="Heading3"/>
        <w:rPr>
          <w:rFonts w:ascii="Poppins" w:hAnsi="Poppins" w:cs="Poppins"/>
        </w:rPr>
      </w:pPr>
      <w:r w:rsidRPr="00345AB3">
        <w:rPr>
          <w:rFonts w:ascii="Poppins" w:hAnsi="Poppins" w:cs="Poppins"/>
        </w:rPr>
        <w:t xml:space="preserve">Where to </w:t>
      </w:r>
      <w:r w:rsidR="005A1398" w:rsidRPr="00345AB3">
        <w:rPr>
          <w:rFonts w:ascii="Poppins" w:hAnsi="Poppins" w:cs="Poppins"/>
        </w:rPr>
        <w:t>g</w:t>
      </w:r>
      <w:r w:rsidRPr="00345AB3">
        <w:rPr>
          <w:rFonts w:ascii="Poppins" w:hAnsi="Poppins" w:cs="Poppins"/>
        </w:rPr>
        <w:t xml:space="preserve">et </w:t>
      </w:r>
      <w:r w:rsidR="005A1398" w:rsidRPr="00345AB3">
        <w:rPr>
          <w:rFonts w:ascii="Poppins" w:hAnsi="Poppins" w:cs="Poppins"/>
        </w:rPr>
        <w:t>h</w:t>
      </w:r>
      <w:r w:rsidRPr="00345AB3">
        <w:rPr>
          <w:rFonts w:ascii="Poppins" w:hAnsi="Poppins" w:cs="Poppins"/>
        </w:rPr>
        <w:t>elp</w:t>
      </w:r>
    </w:p>
    <w:p w14:paraId="1D30336B" w14:textId="29230877" w:rsidR="00030B74" w:rsidRPr="00345AB3" w:rsidRDefault="00AD6857" w:rsidP="00AD6857">
      <w:pPr>
        <w:pStyle w:val="BodyText"/>
        <w:rPr>
          <w:rFonts w:cs="Poppins"/>
        </w:rPr>
      </w:pPr>
      <w:r w:rsidRPr="00345AB3">
        <w:rPr>
          <w:rFonts w:cs="Poppins"/>
        </w:rPr>
        <w:t>Teaching is a collaborative profession, and support is available throughout your career.</w:t>
      </w:r>
    </w:p>
    <w:p w14:paraId="27D57191" w14:textId="110A8B56" w:rsidR="00AD6857" w:rsidRPr="00345AB3" w:rsidRDefault="00AD6857" w:rsidP="00AD6857">
      <w:pPr>
        <w:pStyle w:val="BodyText"/>
        <w:rPr>
          <w:rFonts w:cs="Poppins"/>
        </w:rPr>
      </w:pPr>
      <w:r w:rsidRPr="00345AB3">
        <w:rPr>
          <w:rFonts w:cs="Poppins"/>
        </w:rPr>
        <w:t xml:space="preserve">The </w:t>
      </w:r>
      <w:hyperlink r:id="rId190" w:history="1">
        <w:r w:rsidRPr="00345AB3">
          <w:rPr>
            <w:rStyle w:val="Hyperlink"/>
            <w:rFonts w:cs="Poppins"/>
          </w:rPr>
          <w:t>Teaching and Learning Innovation Hub</w:t>
        </w:r>
      </w:hyperlink>
      <w:r w:rsidRPr="00345AB3">
        <w:rPr>
          <w:rFonts w:cs="Poppins"/>
        </w:rPr>
        <w:t xml:space="preserve"> can support you with:</w:t>
      </w:r>
    </w:p>
    <w:p w14:paraId="1DA876FB" w14:textId="4506682C" w:rsidR="00572701" w:rsidRPr="00345AB3" w:rsidRDefault="00572701" w:rsidP="00AD6857">
      <w:pPr>
        <w:pStyle w:val="BodyText"/>
        <w:rPr>
          <w:rFonts w:cs="Poppins"/>
        </w:rPr>
      </w:pPr>
      <w:r w:rsidRPr="00345AB3">
        <w:rPr>
          <w:rFonts w:cs="Poppins"/>
          <w:noProof/>
        </w:rPr>
        <w:drawing>
          <wp:inline distT="0" distB="0" distL="0" distR="0" wp14:anchorId="21D74417" wp14:editId="40E613A2">
            <wp:extent cx="6330950" cy="2751667"/>
            <wp:effectExtent l="0" t="25400" r="6350" b="42545"/>
            <wp:docPr id="763364588" name="Diagram 125" descr="SmartArt summarizing The Teaching and Learning Innovation Hub can support you with: Instructional design; Assessment design; Educational technology; Accessibility and inclusive teaching; Active learning strategies; Course planning; Responsible AI integration; Faculty development; One-on-one teaching consultation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91" r:lo="rId192" r:qs="rId193" r:cs="rId194"/>
              </a:graphicData>
            </a:graphic>
          </wp:inline>
        </w:drawing>
      </w:r>
    </w:p>
    <w:p w14:paraId="19FF5FE3" w14:textId="041E8DCF" w:rsidR="005F28DB" w:rsidRPr="00345AB3" w:rsidRDefault="00AD6857" w:rsidP="00AD6857">
      <w:pPr>
        <w:pStyle w:val="BodyText"/>
        <w:rPr>
          <w:rFonts w:cs="Poppins"/>
        </w:rPr>
      </w:pPr>
      <w:r w:rsidRPr="00345AB3">
        <w:rPr>
          <w:rFonts w:cs="Poppins"/>
        </w:rPr>
        <w:t>Whether you are developing a new course, exploring innovative teaching approaches, or looking for fresh ideas to engage students, the Hub is here to support your growth as an educator.</w:t>
      </w:r>
    </w:p>
    <w:p w14:paraId="1C42E1A0" w14:textId="7BCD85D0" w:rsidR="009448FF" w:rsidRPr="00345AB3" w:rsidRDefault="00572701" w:rsidP="009448FF">
      <w:pPr>
        <w:pStyle w:val="Heading3"/>
        <w:rPr>
          <w:rFonts w:ascii="Poppins" w:hAnsi="Poppins" w:cs="Poppins"/>
        </w:rPr>
      </w:pPr>
      <w:r w:rsidRPr="00345AB3">
        <w:rPr>
          <w:rFonts w:ascii="Poppins" w:hAnsi="Poppins" w:cs="Poppins"/>
          <w:noProof/>
        </w:rPr>
        <w:lastRenderedPageBreak/>
        <mc:AlternateContent>
          <mc:Choice Requires="wps">
            <w:drawing>
              <wp:anchor distT="0" distB="0" distL="114300" distR="114300" simplePos="0" relativeHeight="251822091" behindDoc="1" locked="0" layoutInCell="1" allowOverlap="1" wp14:anchorId="488E41A5" wp14:editId="436923E6">
                <wp:simplePos x="0" y="0"/>
                <wp:positionH relativeFrom="column">
                  <wp:posOffset>-753958</wp:posOffset>
                </wp:positionH>
                <wp:positionV relativeFrom="paragraph">
                  <wp:posOffset>-68792</wp:posOffset>
                </wp:positionV>
                <wp:extent cx="1411111" cy="405114"/>
                <wp:effectExtent l="0" t="0" r="0" b="1905"/>
                <wp:wrapNone/>
                <wp:docPr id="1722456876" name="Rounded Rectangle 24"/>
                <wp:cNvGraphicFramePr/>
                <a:graphic xmlns:a="http://schemas.openxmlformats.org/drawingml/2006/main">
                  <a:graphicData uri="http://schemas.microsoft.com/office/word/2010/wordprocessingShape">
                    <wps:wsp>
                      <wps:cNvSpPr/>
                      <wps:spPr>
                        <a:xfrm>
                          <a:off x="0" y="0"/>
                          <a:ext cx="1411111" cy="405114"/>
                        </a:xfrm>
                        <a:prstGeom prst="roundRect">
                          <a:avLst/>
                        </a:prstGeom>
                        <a:solidFill>
                          <a:srgbClr val="DAEBC7"/>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2B308634" id="Rounded Rectangle 24" o:spid="_x0000_s1026" style="position:absolute;margin-left:-59.35pt;margin-top:-5.4pt;width:111.1pt;height:31.9pt;z-index:-25149438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wPzFsgAIAAGQFAAAOAAAAZHJzL2Uyb0RvYy54bWysVMFu2zAMvQ/YPwi6r7aDdN2COkWWrsOA&#13;&#10;oi3aDj0rshQbkEWNUuJkXz9KdpyuLXYYloMiieQj+fyo84tda9hWoW/Alrw4yTlTVkLV2HXJfzxe&#13;&#10;ffjEmQ/CVsKAVSXfK88v5u/fnXdupiZQg6kUMgKxfta5ktchuFmWeVmrVvgTcMqSUQO2ItAR11mF&#13;&#10;oiP01mSTPP+YdYCVQ5DKe7q97I18nvC1VjLcau1VYKbkVFtIK6Z1Fddsfi5maxSubuRQhviHKlrR&#13;&#10;WEo6Ql2KINgGm1dQbSMRPOhwIqHNQOtGqtQDdVPkL7p5qIVTqRcix7uRJv//YOXN9sHdIdHQOT/z&#13;&#10;tI1d7DS28Z/qY7tE1n4kS+0Ck3RZTIv440ySbZqfFsU0spkdox368E1By+Km5AgbW93TF0lEie21&#13;&#10;D73/wS9m9GCa6qoxJh1wvVoaZFtBX+9y8fXL8mxI8YebsdHZQgzrEeNNdmwo7cLeqOhn7L3SrKmo&#13;&#10;hUmqJGlNjXmElMqGojfVolJ9+uI0z5NcqMExIrWbACOypvwj9gAQdfwau69y8I+hKkl1DM7/Vlgf&#13;&#10;PEakzGDDGNw2FvAtAENdDZl7/wNJPTWRpRVU+ztkCP2geCevGvp418KHO4E0GTRDNO3hlhZtoCs5&#13;&#10;DDvOasBfb91HfxIsWTnraNJK7n9uBCrOzHdLUv5cTKdxNNNheno2oQM+t6yeW+ymXQLJgYRH1aVt&#13;&#10;9A/msNUI7RM9CouYlUzCSspdchnwcFiG/gWgZ0WqxSK50Tg6Ea7tg5MRPLIadfm4exLoBgUH0v4N&#13;&#10;HKZSzF5ouPeNkRYWmwC6SQI/8jrwTaOchDM8O/GteH5OXsfHcf4bAAD//wMAUEsDBBQABgAIAAAA&#13;&#10;IQBcwg9L5AAAABABAAAPAAAAZHJzL2Rvd25yZXYueG1sTI9Bb8IwDIXvk/YfIk/aDZIOwVBpirYx&#13;&#10;duEE22HcQhOassapmkDbfz/3tF0sW35+fl+27l3NbqYNlUcJyVQAM1h4XWEp4etzO1kCC1GhVrVH&#13;&#10;I2EwAdb5/V2mUu073JvbIZaMTDCkSoKNsUk5D4U1ToWpbwzS7uxbpyKNbcl1qzoydzV/EmLBnaqQ&#13;&#10;PljVmDdrip/D1UkInRi2u+EVF7vqY79Jvo+Xd3uU8vGh36yovKyARdPHvwsYGSg/5BTs5K+oA6sl&#13;&#10;TJJk+UzasRNEMkrEbA7sJGE+E8DzjP8HyX8BAAD//wMAUEsBAi0AFAAGAAgAAAAhALaDOJL+AAAA&#13;&#10;4QEAABMAAAAAAAAAAAAAAAAAAAAAAFtDb250ZW50X1R5cGVzXS54bWxQSwECLQAUAAYACAAAACEA&#13;&#10;OP0h/9YAAACUAQAACwAAAAAAAAAAAAAAAAAvAQAAX3JlbHMvLnJlbHNQSwECLQAUAAYACAAAACEA&#13;&#10;cD8xbIACAABkBQAADgAAAAAAAAAAAAAAAAAuAgAAZHJzL2Uyb0RvYy54bWxQSwECLQAUAAYACAAA&#13;&#10;ACEAXMIPS+QAAAAQAQAADwAAAAAAAAAAAAAAAADaBAAAZHJzL2Rvd25yZXYueG1sUEsFBgAAAAAE&#13;&#10;AAQA8wAAAOsFAAAAAA==&#13;&#10;" fillcolor="#daebc7" stroked="f" strokeweight="1pt">
                <v:stroke joinstyle="miter"/>
              </v:roundrect>
            </w:pict>
          </mc:Fallback>
        </mc:AlternateContent>
      </w:r>
      <w:r w:rsidR="009448FF" w:rsidRPr="00345AB3">
        <w:rPr>
          <w:rFonts w:ascii="Poppins" w:hAnsi="Poppins" w:cs="Poppins"/>
        </w:rPr>
        <w:t>Reflect</w:t>
      </w:r>
    </w:p>
    <w:p w14:paraId="68353139" w14:textId="30F80F8A" w:rsidR="0094607F" w:rsidRPr="00345AB3" w:rsidRDefault="009448FF" w:rsidP="00572701">
      <w:pPr>
        <w:pStyle w:val="BodyText"/>
        <w:rPr>
          <w:rFonts w:cs="Poppins"/>
        </w:rPr>
      </w:pPr>
      <w:r w:rsidRPr="00345AB3">
        <w:rPr>
          <w:rFonts w:cs="Poppins"/>
        </w:rPr>
        <w:t>Think about the educator who had the greatest influence on your own learning. What did they do that made you feel engaged, challenged, or supported? How might those same qualities influence the learning environment you create for your students?</w:t>
      </w:r>
    </w:p>
    <w:p w14:paraId="468F22DB" w14:textId="4BECD7B6" w:rsidR="0094607F" w:rsidRPr="00345AB3" w:rsidRDefault="0094607F" w:rsidP="00572701">
      <w:pPr>
        <w:pStyle w:val="BodyText"/>
        <w:rPr>
          <w:rFonts w:cs="Poppins"/>
        </w:rPr>
      </w:pPr>
      <w:r w:rsidRPr="00345AB3">
        <w:rPr>
          <w:rFonts w:cs="Poppins"/>
          <w:noProof/>
        </w:rPr>
        <mc:AlternateContent>
          <mc:Choice Requires="wps">
            <w:drawing>
              <wp:anchor distT="0" distB="0" distL="114300" distR="114300" simplePos="0" relativeHeight="251983883" behindDoc="0" locked="0" layoutInCell="1" allowOverlap="1" wp14:anchorId="581C478B" wp14:editId="09BAFADB">
                <wp:simplePos x="0" y="0"/>
                <wp:positionH relativeFrom="column">
                  <wp:posOffset>0</wp:posOffset>
                </wp:positionH>
                <wp:positionV relativeFrom="paragraph">
                  <wp:posOffset>-635</wp:posOffset>
                </wp:positionV>
                <wp:extent cx="6428096" cy="6830291"/>
                <wp:effectExtent l="12700" t="12700" r="11430" b="15240"/>
                <wp:wrapNone/>
                <wp:docPr id="407274906" name="Rounded Rectangle 109"/>
                <wp:cNvGraphicFramePr/>
                <a:graphic xmlns:a="http://schemas.openxmlformats.org/drawingml/2006/main">
                  <a:graphicData uri="http://schemas.microsoft.com/office/word/2010/wordprocessingShape">
                    <wps:wsp>
                      <wps:cNvSpPr/>
                      <wps:spPr>
                        <a:xfrm>
                          <a:off x="0" y="0"/>
                          <a:ext cx="6428096" cy="6830291"/>
                        </a:xfrm>
                        <a:prstGeom prst="roundRect">
                          <a:avLst/>
                        </a:prstGeom>
                        <a:noFill/>
                        <a:ln w="28575">
                          <a:solidFill>
                            <a:srgbClr val="36693C"/>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oundrect w14:anchorId="015676F0" id="Rounded Rectangle 109" o:spid="_x0000_s1026" style="position:absolute;margin-left:0;margin-top:-.05pt;width:506.15pt;height:537.8pt;z-index:251983883;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PmwWwjgIAAG8FAAAOAAAAZHJzL2Uyb0RvYy54bWysVEtv2zAMvg/YfxB0X/1okiZBnSJI0WFA&#13;&#10;0RZth54VWYoNyKImKXGyXz9KdpygLXYYdpElk/xIfnxc3+wbRXbCuhp0QbOLlBKhOZS13hT05+vd&#13;&#10;tyklzjNdMgVaFPQgHL1ZfP1y3Zq5yKECVQpLEES7eWsKWnlv5knieCUa5i7ACI1CCbZhHp92k5SW&#13;&#10;tYjeqCRP00nSgi2NBS6cw7+3nZAuIr6UgvtHKZ3wRBUUY/PxtPFchzNZXLP5xjJT1bwPg/1DFA2r&#13;&#10;NTodoG6ZZ2Rr6w9QTc0tOJD+gkOTgJQ1FzEHzCZL32XzUjEjYi5IjjMDTe7/wfKH3Yt5skhDa9zc&#13;&#10;4TVksZe2CV+Mj+wjWYeBLLH3hOPPySifprMJJRxlk+llms+yQGdyMjfW+e8CGhIuBbWw1eUzliQy&#13;&#10;xXb3znf6R73gUsNdrVQsi9KkLWg+HV+No4UDVZdBGvSc3axXypIdw8peTiazy1Xv/UwNY1EaQzrl&#13;&#10;Fm/+oETAUPpZSFKXmE3eeQhtJwZYxrnQPutEFStF5y0bp2nsHISPjRosYuIRMCBLjHLA7gE+x+4Y&#13;&#10;6PWDqYhdOxinfwusMx4somfQfjBuag32MwCFWfWeO/0jSR01gaU1lIcnSyx0M+MMv6uxjPfM+Sdm&#13;&#10;cUhwnHDw/SMeUgFWCvobJRXY35/9D/rYuyilpMWhK6j7tWVWUKJ+aOzqWTYahSmNj9H4KseHPZes&#13;&#10;zyV626wAq5/hijE8XoO+V8ertNC84X5YBq8oYpqj74Jyb4+Ple+WAW4YLpbLqIaTaZi/1y+GB/DA&#13;&#10;aujQ1/0bs6bvZY9j8ADHAWXzd93c6QZLDcutB1nHVj/x2vONUx0bp99AYW2cv6PWaU8u/gAAAP//&#13;&#10;AwBQSwMEFAAGAAgAAAAhAEwUVnvjAAAADQEAAA8AAABkcnMvZG93bnJldi54bWxMj0FPwzAMhe9I&#13;&#10;/IfISFzQlrawAV3TCYEQl0mIbQe4pa1puzVOlaRb+fe4J7hYtp7e8/uy9Wg6cULnW0sK4nkEAqm0&#13;&#10;VUu1gv3udfYAwgdNle4soYIf9LDOLy8ynVb2TB942oZacAj5VCtoQuhTKX3ZoNF+bnsk1r6tMzrw&#13;&#10;6WpZOX3mcNPJJIqW0uiW+EOje3xusDxuB8M1vpKxePy8ORzf3eHNDxu7M+WdUtdX48uKx9MKRMAx&#13;&#10;/DlgYmAj5FyssANVXnQKmCYomMUgJjGKk1sQxbTdLxYg80z+p8h/AQAA//8DAFBLAQItABQABgAI&#13;&#10;AAAAIQC2gziS/gAAAOEBAAATAAAAAAAAAAAAAAAAAAAAAABbQ29udGVudF9UeXBlc10ueG1sUEsB&#13;&#10;Ai0AFAAGAAgAAAAhADj9If/WAAAAlAEAAAsAAAAAAAAAAAAAAAAALwEAAF9yZWxzLy5yZWxzUEsB&#13;&#10;Ai0AFAAGAAgAAAAhAI+bBbCOAgAAbwUAAA4AAAAAAAAAAAAAAAAALgIAAGRycy9lMm9Eb2MueG1s&#13;&#10;UEsBAi0AFAAGAAgAAAAhAEwUVnvjAAAADQEAAA8AAAAAAAAAAAAAAAAA6AQAAGRycy9kb3ducmV2&#13;&#10;LnhtbFBLBQYAAAAABAAEAPMAAAD4BQAAAAA=&#13;&#10;" filled="f" strokecolor="#36693c" strokeweight="2.25pt">
                <v:stroke joinstyle="miter"/>
              </v:roundrect>
            </w:pict>
          </mc:Fallback>
        </mc:AlternateContent>
      </w:r>
    </w:p>
    <w:p w14:paraId="3778EB50" w14:textId="10262E41" w:rsidR="0094607F" w:rsidRPr="00345AB3" w:rsidRDefault="005935AF">
      <w:pPr>
        <w:rPr>
          <w:rFonts w:ascii="Poppins" w:hAnsi="Poppins" w:cs="Poppins"/>
          <w:sz w:val="22"/>
        </w:rPr>
      </w:pPr>
      <w:r w:rsidRPr="00345AB3">
        <w:rPr>
          <w:rFonts w:ascii="Poppins" w:hAnsi="Poppins" w:cs="Poppins"/>
          <w:noProof/>
        </w:rPr>
        <mc:AlternateContent>
          <mc:Choice Requires="wps">
            <w:drawing>
              <wp:anchor distT="0" distB="0" distL="114300" distR="114300" simplePos="0" relativeHeight="251985931" behindDoc="0" locked="0" layoutInCell="1" allowOverlap="1" wp14:anchorId="23C91A94" wp14:editId="50698F62">
                <wp:simplePos x="0" y="0"/>
                <wp:positionH relativeFrom="column">
                  <wp:posOffset>499110</wp:posOffset>
                </wp:positionH>
                <wp:positionV relativeFrom="paragraph">
                  <wp:posOffset>54681</wp:posOffset>
                </wp:positionV>
                <wp:extent cx="5497689" cy="5960533"/>
                <wp:effectExtent l="0" t="0" r="1905" b="0"/>
                <wp:wrapNone/>
                <wp:docPr id="1650945571" name="Text Box 128"/>
                <wp:cNvGraphicFramePr/>
                <a:graphic xmlns:a="http://schemas.openxmlformats.org/drawingml/2006/main">
                  <a:graphicData uri="http://schemas.microsoft.com/office/word/2010/wordprocessingShape">
                    <wps:wsp>
                      <wps:cNvSpPr txBox="1"/>
                      <wps:spPr>
                        <a:xfrm>
                          <a:off x="0" y="0"/>
                          <a:ext cx="5497689" cy="5960533"/>
                        </a:xfrm>
                        <a:prstGeom prst="rect">
                          <a:avLst/>
                        </a:prstGeom>
                        <a:solidFill>
                          <a:schemeClr val="lt1"/>
                        </a:solidFill>
                        <a:ln w="6350">
                          <a:noFill/>
                        </a:ln>
                      </wps:spPr>
                      <wps:txbx>
                        <w:txbxContent>
                          <w:p w14:paraId="54D1A530" w14:textId="77777777" w:rsidR="005935AF" w:rsidRDefault="005935A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23C91A94" id="Text Box 128" o:spid="_x0000_s1038" type="#_x0000_t202" style="position:absolute;margin-left:39.3pt;margin-top:4.3pt;width:432.9pt;height:469.35pt;z-index:251985931;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BhKwPMwIAAF0EAAAOAAAAZHJzL2Uyb0RvYy54bWysVE1v2zAMvQ/YfxB0X+x8tjHiFFmKDAOC&#13;&#10;tkA69KzIUmxAFjVJiZ39+lFyvtrtNOwikyL1RD4+efbQ1oochHUV6Jz2eyklQnMoKr3L6Y/X1Zd7&#13;&#10;SpxnumAKtMjpUTj6MP/8adaYTAygBFUISxBEu6wxOS29N1mSOF6KmrkeGKExKMHWzKNrd0lhWYPo&#13;&#10;tUoGaTpJGrCFscCFc7j72AXpPOJLKbh/ltIJT1ROsTYfVxvXbViT+YxlO8tMWfFTGewfqqhZpfHS&#13;&#10;C9Qj84zsbfUHVF1xCw6k73GoE5Cy4iL2gN300w/dbEpmROwFyXHmQpP7f7D86bAxL5b49iu0OMBA&#13;&#10;SGNc5nAz9NNKW4cvVkowjhQeL7SJ1hOOm+PR9G5yP6WEY2w8naTj4TDgJNfjxjr/TUBNgpFTi3OJ&#13;&#10;dLHD2vku9ZwSbnOgqmJVKRWdoAWxVJYcGE5R+Vgkgr/LUpo0OZ0Mx2kE1hCOd8hKYy3XpoLl221L&#13;&#10;qgIbHpw73kJxRCIsdBpxhq8qLHbNnH9hFkWBvaPQ/TMuUgFeBieLkhLsr7/th3ycFUYpaVBkOXU/&#13;&#10;98wKStR3jVOc9kejoMrojMZ3A3TsbWR7G9H7egnIQB+flOHRDPlenU1poX7D97AIt2KIaY5359Sf&#13;&#10;zaXvpI/viYvFIiahDg3za70xPEAHxsMoXts3Zs1pXh5H/QRnObLsw9i63HBSw2LvQVZxpoHojtUT&#13;&#10;/6jhqIrTewuP5NaPWde/wvw3AAAA//8DAFBLAwQUAAYACAAAACEAmDux7OAAAAANAQAADwAAAGRy&#13;&#10;cy9kb3ducmV2LnhtbExPS0+EMBC+m/gfmjHxYtyirMvKUjbGZ+LNxUe8dekIRDoltAv47x1OeplH&#13;&#10;vpnvkW0n24oBe984UnCxiEAglc40VCl4LR7O1yB80GR06wgV/KCHbX58lOnUuJFecNiFSjAJ+VQr&#13;&#10;qEPoUil9WaPVfuE6JMa+XG914LWvpOn1yOS2lZdRtJJWN8QKte7wtsbye3ewCj7Pqo9nPz2+jfFV&#13;&#10;3N0/DUXybgqlTk+muw2Xmw2IgFP4+4A5A/uHnI3t3YGMF62CZL3iSwVzY/h6uVyC2M9DEoPMM/k/&#13;&#10;Rf4LAAD//wMAUEsBAi0AFAAGAAgAAAAhALaDOJL+AAAA4QEAABMAAAAAAAAAAAAAAAAAAAAAAFtD&#13;&#10;b250ZW50X1R5cGVzXS54bWxQSwECLQAUAAYACAAAACEAOP0h/9YAAACUAQAACwAAAAAAAAAAAAAA&#13;&#10;AAAvAQAAX3JlbHMvLnJlbHNQSwECLQAUAAYACAAAACEAAYSsDzMCAABdBAAADgAAAAAAAAAAAAAA&#13;&#10;AAAuAgAAZHJzL2Uyb0RvYy54bWxQSwECLQAUAAYACAAAACEAmDux7OAAAAANAQAADwAAAAAAAAAA&#13;&#10;AAAAAACNBAAAZHJzL2Rvd25yZXYueG1sUEsFBgAAAAAEAAQA8wAAAJoFAAAAAA==&#13;&#10;" fillcolor="white [3201]" stroked="f" strokeweight=".5pt">
                <v:textbox>
                  <w:txbxContent>
                    <w:p w14:paraId="54D1A530" w14:textId="77777777" w:rsidR="005935AF" w:rsidRDefault="005935AF"/>
                  </w:txbxContent>
                </v:textbox>
              </v:shape>
            </w:pict>
          </mc:Fallback>
        </mc:AlternateContent>
      </w:r>
      <w:r w:rsidR="0094607F" w:rsidRPr="00345AB3">
        <w:rPr>
          <w:rFonts w:ascii="Poppins" w:hAnsi="Poppins" w:cs="Poppins"/>
        </w:rPr>
        <w:br w:type="page"/>
      </w:r>
    </w:p>
    <w:bookmarkStart w:id="31" w:name="_Toc239181303"/>
    <w:p w14:paraId="5478C068" w14:textId="60952583" w:rsidR="00AD6857" w:rsidRPr="00345AB3" w:rsidRDefault="009448FF" w:rsidP="009F4051">
      <w:pPr>
        <w:pStyle w:val="Heading2"/>
        <w:rPr>
          <w:rFonts w:cs="Poppins"/>
        </w:rPr>
      </w:pPr>
      <w:r w:rsidRPr="00345AB3">
        <w:rPr>
          <w:rFonts w:cs="Poppins"/>
          <w:noProof/>
        </w:rPr>
        <w:lastRenderedPageBreak/>
        <mc:AlternateContent>
          <mc:Choice Requires="wps">
            <w:drawing>
              <wp:anchor distT="0" distB="0" distL="114300" distR="114300" simplePos="0" relativeHeight="251824139" behindDoc="1" locked="0" layoutInCell="1" allowOverlap="1" wp14:anchorId="32D19415" wp14:editId="291D1C5F">
                <wp:simplePos x="0" y="0"/>
                <wp:positionH relativeFrom="column">
                  <wp:posOffset>-858986</wp:posOffset>
                </wp:positionH>
                <wp:positionV relativeFrom="paragraph">
                  <wp:posOffset>-79938</wp:posOffset>
                </wp:positionV>
                <wp:extent cx="2245488" cy="405114"/>
                <wp:effectExtent l="0" t="0" r="2540" b="1905"/>
                <wp:wrapNone/>
                <wp:docPr id="1190698228" name="Rounded Rectangle 24"/>
                <wp:cNvGraphicFramePr/>
                <a:graphic xmlns:a="http://schemas.openxmlformats.org/drawingml/2006/main">
                  <a:graphicData uri="http://schemas.microsoft.com/office/word/2010/wordprocessingShape">
                    <wps:wsp>
                      <wps:cNvSpPr/>
                      <wps:spPr>
                        <a:xfrm>
                          <a:off x="0" y="0"/>
                          <a:ext cx="2245488" cy="405114"/>
                        </a:xfrm>
                        <a:prstGeom prst="roundRect">
                          <a:avLst/>
                        </a:prstGeom>
                        <a:solidFill>
                          <a:srgbClr val="DAEBC7"/>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0AB6FBF0" id="Rounded Rectangle 24" o:spid="_x0000_s1026" style="position:absolute;margin-left:-67.65pt;margin-top:-6.3pt;width:176.8pt;height:31.9pt;z-index:-25149234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3N1gggIAAGQFAAAOAAAAZHJzL2Uyb0RvYy54bWysVN9P2zAQfp+0/8Hy+0hSpQMqUtSVMU1C&#10;gICJZ9exG0uOz7Pdpt1fv7OTpgzQHqa9OD7f3Xc/8t1dXO5aTbbCeQWmosVJTokwHGpl1hX98XT9&#10;6YwSH5ipmQYjKroXnl7OP3646OxMTKABXQtHEMT4WWcr2oRgZ1nmeSNa5k/ACoNKCa5lAUW3zmrH&#10;OkRvdTbJ889ZB662DrjwHl+veiWdJ3wpBQ93UnoRiK4o5hbS6dK5imc2v2CztWO2UXxIg/1DFi1T&#10;BoOOUFcsMLJx6g1Uq7gDDzKccGgzkFJxkWrAaor8VTWPDbMi1YLN8XZsk/9/sPx2+2jvHbahs37m&#10;8Rqr2EnXxi/mR3apWfuxWWIXCMfHyaSclmf4eznqynxaFGXsZnb0ts6HbwJaEi8VdbAx9QP+kdQo&#10;tr3xobc/2MWIHrSqr5XWSXDr1VI7smX4964WX78sT4cQf5hpE40NRLceMb5kx4LSLey1iHbaPAhJ&#10;VB1LSJkkrokxDuNcmFD0qobVog9fTPM80QULHD1SuQkwIkuMP2IPAJHHb7H7LAf76CoSVUfn/G+J&#10;9c6jR4oMJozOrTLg3gPQWNUQubc/NKlvTezSCur9vSMO+kHxll8r/Hk3zId75nAycIZw2sMdHlJD&#10;V1EYbpQ04H699x7tkbCopaTDSauo/7lhTlCivxuk8nlRlnE0k1BOTycouJea1UuN2bRLQDoUuFcs&#10;T9doH/ThKh20z7gUFjEqqpjhGLuiPLiDsAz9BsC1wsVikcxwHC0LN+bR8ggeuxp5+bR7Zs4ODA7I&#10;/Vs4TCWbveJwbxs9DSw2AaRKBD/2deg3jnIizrB24q54KSer43Kc/wYAAP//AwBQSwMEFAAGAAgA&#10;AAAhAIj1upngAAAACwEAAA8AAABkcnMvZG93bnJldi54bWxMjz1vwjAQhvdK/Q/WVeoGjoOIUIiD&#10;+kUXJmiHspnYxGnjcxQbkvz7HlO73cej954rNqNr2dX0ofEoQcwTYAYrrxusJXx+bGcrYCEq1Kr1&#10;aCRMJsCmvL8rVK79gHtzPcSaUQiGXEmwMXY556Gyxqkw951B2p1971Sktq+57tVA4a7laZJk3KkG&#10;6YJVnXmxpvo5XJyEMCTTdjc9Y7Zr3vev4uv4/WaPUj4+jE9rYNGM8Q+Gmz6pQ0lOJ39BHVgrYSYW&#10;ywWxtyrNgBGSihVNThKWIgVeFvz/D+UvAAAA//8DAFBLAQItABQABgAIAAAAIQC2gziS/gAAAOEB&#10;AAATAAAAAAAAAAAAAAAAAAAAAABbQ29udGVudF9UeXBlc10ueG1sUEsBAi0AFAAGAAgAAAAhADj9&#10;If/WAAAAlAEAAAsAAAAAAAAAAAAAAAAALwEAAF9yZWxzLy5yZWxzUEsBAi0AFAAGAAgAAAAhADHc&#10;3WCCAgAAZAUAAA4AAAAAAAAAAAAAAAAALgIAAGRycy9lMm9Eb2MueG1sUEsBAi0AFAAGAAgAAAAh&#10;AIj1upngAAAACwEAAA8AAAAAAAAAAAAAAAAA3AQAAGRycy9kb3ducmV2LnhtbFBLBQYAAAAABAAE&#10;APMAAADpBQAAAAA=&#10;" fillcolor="#daebc7" stroked="f" strokeweight="1pt">
                <v:stroke joinstyle="miter"/>
              </v:roundrect>
            </w:pict>
          </mc:Fallback>
        </mc:AlternateContent>
      </w:r>
      <w:r w:rsidR="00A01FFF" w:rsidRPr="00345AB3">
        <w:rPr>
          <w:rFonts w:cs="Poppins"/>
        </w:rPr>
        <w:t xml:space="preserve">Your </w:t>
      </w:r>
      <w:r w:rsidR="009F4051" w:rsidRPr="00345AB3">
        <w:rPr>
          <w:rFonts w:cs="Poppins"/>
        </w:rPr>
        <w:t>n</w:t>
      </w:r>
      <w:r w:rsidR="00A01FFF" w:rsidRPr="00345AB3">
        <w:rPr>
          <w:rFonts w:cs="Poppins"/>
        </w:rPr>
        <w:t xml:space="preserve">ext </w:t>
      </w:r>
      <w:r w:rsidR="009F4051" w:rsidRPr="00345AB3">
        <w:rPr>
          <w:rFonts w:cs="Poppins"/>
        </w:rPr>
        <w:t>s</w:t>
      </w:r>
      <w:r w:rsidR="00A01FFF" w:rsidRPr="00345AB3">
        <w:rPr>
          <w:rFonts w:cs="Poppins"/>
        </w:rPr>
        <w:t>tage</w:t>
      </w:r>
      <w:bookmarkEnd w:id="31"/>
      <w:r w:rsidR="00A01FFF" w:rsidRPr="00345AB3">
        <w:rPr>
          <w:rFonts w:cs="Poppins"/>
        </w:rPr>
        <w:t xml:space="preserve"> </w:t>
      </w:r>
    </w:p>
    <w:p w14:paraId="635CB9CD" w14:textId="3CE97ACC" w:rsidR="00880D32" w:rsidRPr="00345AB3" w:rsidRDefault="00880D32" w:rsidP="009F4051">
      <w:pPr>
        <w:pStyle w:val="BodyText"/>
        <w:rPr>
          <w:rFonts w:cs="Poppins"/>
        </w:rPr>
      </w:pPr>
      <w:r w:rsidRPr="00345AB3">
        <w:rPr>
          <w:rFonts w:cs="Poppins"/>
        </w:rPr>
        <w:t>Every classroom is unique because every student is unique.</w:t>
      </w:r>
    </w:p>
    <w:p w14:paraId="77F4C52D" w14:textId="18A27FF7" w:rsidR="00AF5336" w:rsidRPr="00345AB3" w:rsidRDefault="00880D32" w:rsidP="009F4051">
      <w:pPr>
        <w:pStyle w:val="BodyText"/>
        <w:rPr>
          <w:rFonts w:cs="Poppins"/>
        </w:rPr>
      </w:pPr>
      <w:r w:rsidRPr="00345AB3">
        <w:rPr>
          <w:rFonts w:cs="Poppins"/>
        </w:rPr>
        <w:t>In the next stage, you'll explore the diverse backgrounds, experiences, strengths, and challenges that Cambrian students bring to the classroom and consider how understanding your learners can help you create more meaningful and supportive learning experiences.</w:t>
      </w:r>
    </w:p>
    <w:p w14:paraId="48629DE1" w14:textId="27C89286" w:rsidR="00880D32" w:rsidRPr="00345AB3" w:rsidRDefault="00880D32" w:rsidP="009F4051">
      <w:pPr>
        <w:pStyle w:val="BodyBold"/>
        <w:rPr>
          <w:rFonts w:cs="Poppins"/>
        </w:rPr>
      </w:pPr>
      <w:r w:rsidRPr="00345AB3">
        <w:rPr>
          <w:rFonts w:cs="Poppins"/>
        </w:rPr>
        <w:t xml:space="preserve">After </w:t>
      </w:r>
      <w:r w:rsidR="009F4051" w:rsidRPr="00345AB3">
        <w:rPr>
          <w:rFonts w:cs="Poppins"/>
        </w:rPr>
        <w:t>c</w:t>
      </w:r>
      <w:r w:rsidRPr="00345AB3">
        <w:rPr>
          <w:rFonts w:cs="Poppins"/>
        </w:rPr>
        <w:t xml:space="preserve">ompleting </w:t>
      </w:r>
      <w:r w:rsidR="009F4051" w:rsidRPr="00345AB3">
        <w:rPr>
          <w:rFonts w:cs="Poppins"/>
        </w:rPr>
        <w:t>t</w:t>
      </w:r>
      <w:r w:rsidRPr="00345AB3">
        <w:rPr>
          <w:rFonts w:cs="Poppins"/>
        </w:rPr>
        <w:t xml:space="preserve">his </w:t>
      </w:r>
      <w:r w:rsidR="009F4051" w:rsidRPr="00345AB3">
        <w:rPr>
          <w:rFonts w:cs="Poppins"/>
        </w:rPr>
        <w:t>s</w:t>
      </w:r>
      <w:r w:rsidRPr="00345AB3">
        <w:rPr>
          <w:rFonts w:cs="Poppins"/>
        </w:rPr>
        <w:t>tag</w:t>
      </w:r>
      <w:r w:rsidR="00572701" w:rsidRPr="00345AB3">
        <w:rPr>
          <w:rFonts w:cs="Poppins"/>
        </w:rPr>
        <w:t xml:space="preserve">e, </w:t>
      </w:r>
      <w:r w:rsidR="009F4051" w:rsidRPr="00345AB3">
        <w:rPr>
          <w:rFonts w:cs="Poppins"/>
        </w:rPr>
        <w:t>y</w:t>
      </w:r>
      <w:r w:rsidRPr="00345AB3">
        <w:rPr>
          <w:rFonts w:cs="Poppins"/>
        </w:rPr>
        <w:t xml:space="preserve">ou </w:t>
      </w:r>
      <w:r w:rsidR="009F4051" w:rsidRPr="00345AB3">
        <w:rPr>
          <w:rFonts w:cs="Poppins"/>
        </w:rPr>
        <w:t>s</w:t>
      </w:r>
      <w:r w:rsidRPr="00345AB3">
        <w:rPr>
          <w:rFonts w:cs="Poppins"/>
        </w:rPr>
        <w:t xml:space="preserve">hould </w:t>
      </w:r>
      <w:r w:rsidR="009F4051" w:rsidRPr="00345AB3">
        <w:rPr>
          <w:rFonts w:cs="Poppins"/>
        </w:rPr>
        <w:t>b</w:t>
      </w:r>
      <w:r w:rsidRPr="00345AB3">
        <w:rPr>
          <w:rFonts w:cs="Poppins"/>
        </w:rPr>
        <w:t xml:space="preserve">e </w:t>
      </w:r>
      <w:r w:rsidR="009F4051" w:rsidRPr="00345AB3">
        <w:rPr>
          <w:rFonts w:cs="Poppins"/>
        </w:rPr>
        <w:t>a</w:t>
      </w:r>
      <w:r w:rsidRPr="00345AB3">
        <w:rPr>
          <w:rFonts w:cs="Poppins"/>
        </w:rPr>
        <w:t xml:space="preserve">ble </w:t>
      </w:r>
      <w:r w:rsidR="009F4051" w:rsidRPr="00345AB3">
        <w:rPr>
          <w:rFonts w:cs="Poppins"/>
        </w:rPr>
        <w:t>t</w:t>
      </w:r>
      <w:r w:rsidRPr="00345AB3">
        <w:rPr>
          <w:rFonts w:cs="Poppins"/>
        </w:rPr>
        <w:t>o...</w:t>
      </w:r>
    </w:p>
    <w:p w14:paraId="753269FA" w14:textId="54A5B43A" w:rsidR="00030B74" w:rsidRPr="00345AB3" w:rsidRDefault="00572701" w:rsidP="00572701">
      <w:pPr>
        <w:pStyle w:val="BodyBold"/>
        <w:rPr>
          <w:rFonts w:cs="Poppins"/>
        </w:rPr>
      </w:pPr>
      <w:r w:rsidRPr="00345AB3">
        <w:rPr>
          <w:rFonts w:cs="Poppins"/>
          <w:noProof/>
        </w:rPr>
        <w:drawing>
          <wp:inline distT="0" distB="0" distL="0" distR="0" wp14:anchorId="0F178CE9" wp14:editId="6EF1646E">
            <wp:extent cx="6547555" cy="3443111"/>
            <wp:effectExtent l="0" t="0" r="5715" b="0"/>
            <wp:docPr id="389812781" name="Diagram 137" descr="SmartArt summarizing After completing this stage, you should be able to...: Describe the educational values that guide teaching at Cambrian College.; Explain the characteristics of learner-centred teaching.; Identify practices that support inclusive and accessible learning.; Connect classroom learning to professional practice.; Select teaching approaches that encourage engagement and active participation.; Recognize teaching as a profession of continuous learning and improvement.."/>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96" r:lo="rId197" r:qs="rId198" r:cs="rId199"/>
              </a:graphicData>
            </a:graphic>
          </wp:inline>
        </w:drawing>
      </w:r>
    </w:p>
    <w:p w14:paraId="0915D2BF" w14:textId="0C09BF4C" w:rsidR="00104FDD" w:rsidRPr="00345AB3" w:rsidRDefault="00104FDD">
      <w:pPr>
        <w:rPr>
          <w:rFonts w:ascii="Poppins" w:hAnsi="Poppins" w:cs="Poppins"/>
          <w:b/>
          <w:bCs/>
          <w:color w:val="591F30"/>
          <w:kern w:val="0"/>
          <w:sz w:val="32"/>
          <w:szCs w:val="32"/>
          <w:lang w:val="en-US"/>
        </w:rPr>
      </w:pPr>
      <w:r w:rsidRPr="00345AB3">
        <w:rPr>
          <w:rFonts w:ascii="Poppins" w:hAnsi="Poppins" w:cs="Poppins"/>
        </w:rPr>
        <w:br w:type="page"/>
      </w:r>
    </w:p>
    <w:bookmarkStart w:id="32" w:name="_Toc239181304"/>
    <w:p w14:paraId="5546843F" w14:textId="2AD619F2" w:rsidR="00D745E2" w:rsidRPr="00345AB3" w:rsidRDefault="00E43B52" w:rsidP="00E43B52">
      <w:pPr>
        <w:pStyle w:val="Heading1"/>
        <w:rPr>
          <w:rFonts w:ascii="Poppins" w:hAnsi="Poppins" w:cs="Poppins"/>
        </w:rPr>
      </w:pPr>
      <w:r w:rsidRPr="00345AB3">
        <w:rPr>
          <w:rFonts w:ascii="Poppins" w:hAnsi="Poppins" w:cs="Poppins"/>
          <w:noProof/>
        </w:rPr>
        <w:lastRenderedPageBreak/>
        <mc:AlternateContent>
          <mc:Choice Requires="wps">
            <w:drawing>
              <wp:anchor distT="0" distB="0" distL="114300" distR="114300" simplePos="0" relativeHeight="251828235" behindDoc="1" locked="0" layoutInCell="1" allowOverlap="1" wp14:anchorId="251765A4" wp14:editId="0C277F1A">
                <wp:simplePos x="0" y="0"/>
                <wp:positionH relativeFrom="column">
                  <wp:posOffset>-951584</wp:posOffset>
                </wp:positionH>
                <wp:positionV relativeFrom="paragraph">
                  <wp:posOffset>-22064</wp:posOffset>
                </wp:positionV>
                <wp:extent cx="5231757" cy="405114"/>
                <wp:effectExtent l="0" t="0" r="1270" b="1905"/>
                <wp:wrapNone/>
                <wp:docPr id="1333837750" name="Rounded Rectangle 24"/>
                <wp:cNvGraphicFramePr/>
                <a:graphic xmlns:a="http://schemas.openxmlformats.org/drawingml/2006/main">
                  <a:graphicData uri="http://schemas.microsoft.com/office/word/2010/wordprocessingShape">
                    <wps:wsp>
                      <wps:cNvSpPr/>
                      <wps:spPr>
                        <a:xfrm>
                          <a:off x="0" y="0"/>
                          <a:ext cx="5231757" cy="405114"/>
                        </a:xfrm>
                        <a:prstGeom prst="roundRect">
                          <a:avLst/>
                        </a:prstGeom>
                        <a:solidFill>
                          <a:srgbClr val="E6BEC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55320813" id="Rounded Rectangle 24" o:spid="_x0000_s1026" style="position:absolute;margin-left:-74.95pt;margin-top:-1.75pt;width:411.95pt;height:31.9pt;z-index:-25148824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56ADgwIAAGQFAAAOAAAAZHJzL2Uyb0RvYy54bWysVEtv2zAMvg/YfxB0X21nyboFdYosbYcB&#10;RVu0HXpWZCk2IIsapbz260fJjtO1xQ7DLrIokh8f/siz811r2Eahb8CWvDjJOVNWQtXYVcl/PF59&#10;+MyZD8JWwoBVJd8rz89n79+dbd1UjaAGUylkBGL9dOtKXofgplnmZa1a4U/AKUtKDdiKQCKusgrF&#10;ltBbk43y/FO2BawcglTe0+tFp+SzhK+1kuFWa68CMyWn3EI6MZ3LeGazMzFdoXB1I/s0xD9k0YrG&#10;UtAB6kIEwdbYvIJqG4ngQYcTCW0GWjdSpRqomiJ/Uc1DLZxKtVBzvBva5P8frLzZPLg7pDZsnZ96&#10;usYqdhrb+KX82C41az80S+0Ck/Q4GX0sTiennEnSjfNJUYxjN7Ojt0MfviloWbyUHGFtq3v6I6lR&#10;YnPtQ2d/sIsRPZimumqMSQKulguDbCPo711++nq5uOhD/GFmbDS2EN06xPiSHQtKt7A3KtoZe680&#10;ayoqYZQySVxTQxwhpbKh6FS1qFQXvpjkeaILFTh4pHITYETWFH/A7gEij19jd1n29tFVJaoOzvnf&#10;EuucB48UGWwYnNvGAr4FYKiqPnJnf2hS15rYpSVU+ztkCN2geCevGvp518KHO4E0GTRDNO3hlg5t&#10;YFty6G+c1YC/3nqP9kRY0nK2pUkruf+5Fqg4M98tUflLMR7H0UzCeHI6IgGfa5bPNXbdLoDoUNBe&#10;cTJdo30wh6tGaJ9oKcxjVFIJKyl2yWXAg7AI3QagtSLVfJ7MaBydCNf2wckIHrsaefm4exLoegYH&#10;4v4NHKZSTF9wuLONnhbm6wC6SQQ/9rXvN41yIk6/duKueC4nq+NynP0GAAD//wMAUEsDBBQABgAI&#10;AAAAIQAxQN1g4QAAAAoBAAAPAAAAZHJzL2Rvd25yZXYueG1sTI9RS8MwFIXfBf9DuIJvWzI7u602&#10;HSKIiEN0HT6nTWzLkpvSZF3113t90rdzuB/nnpNvJ2fZaIbQeZSwmAtgBmuvO2wkHMrH2RpYiAq1&#10;sh6NhC8TYFtcXuQq0/6M72bcx4ZRCIZMSWhj7DPOQ90ap8Lc9wbp9ukHpyLZoeF6UGcKd5bfCJFy&#10;pzqkD63qzUNr6uP+5CSMfWVfw3NaPiVvHy9ledyJ70OQ8vpqur8DFs0U/2D4rU/VoaBOlT+hDsxK&#10;mC2Wmw2xpJJbYESkqyWtq0iIBHiR8/8Tih8AAAD//wMAUEsBAi0AFAAGAAgAAAAhALaDOJL+AAAA&#10;4QEAABMAAAAAAAAAAAAAAAAAAAAAAFtDb250ZW50X1R5cGVzXS54bWxQSwECLQAUAAYACAAAACEA&#10;OP0h/9YAAACUAQAACwAAAAAAAAAAAAAAAAAvAQAAX3JlbHMvLnJlbHNQSwECLQAUAAYACAAAACEA&#10;X+egA4MCAABkBQAADgAAAAAAAAAAAAAAAAAuAgAAZHJzL2Uyb0RvYy54bWxQSwECLQAUAAYACAAA&#10;ACEAMUDdYOEAAAAKAQAADwAAAAAAAAAAAAAAAADdBAAAZHJzL2Rvd25yZXYueG1sUEsFBgAAAAAE&#10;AAQA8wAAAOsFAAAAAA==&#10;" fillcolor="#e6becd" stroked="f" strokeweight="1pt">
                <v:stroke joinstyle="miter"/>
              </v:roundrect>
            </w:pict>
          </mc:Fallback>
        </mc:AlternateContent>
      </w:r>
      <w:r w:rsidR="00FB4842" w:rsidRPr="00345AB3">
        <w:rPr>
          <w:rFonts w:ascii="Poppins" w:hAnsi="Poppins" w:cs="Poppins"/>
        </w:rPr>
        <w:t>Stage</w:t>
      </w:r>
      <w:r w:rsidR="00AF5336" w:rsidRPr="00345AB3">
        <w:rPr>
          <w:rFonts w:ascii="Poppins" w:hAnsi="Poppins" w:cs="Poppins"/>
        </w:rPr>
        <w:t xml:space="preserve"> 4</w:t>
      </w:r>
      <w:r w:rsidRPr="00345AB3">
        <w:rPr>
          <w:rFonts w:ascii="Poppins" w:hAnsi="Poppins" w:cs="Poppins"/>
        </w:rPr>
        <w:t xml:space="preserve">: </w:t>
      </w:r>
      <w:r w:rsidR="00D745E2" w:rsidRPr="00345AB3">
        <w:rPr>
          <w:rFonts w:ascii="Poppins" w:hAnsi="Poppins" w:cs="Poppins"/>
          <w:spacing w:val="16"/>
        </w:rPr>
        <w:t>Understanding</w:t>
      </w:r>
      <w:r w:rsidR="00D745E2" w:rsidRPr="00345AB3">
        <w:rPr>
          <w:rFonts w:ascii="Poppins" w:hAnsi="Poppins" w:cs="Poppins"/>
        </w:rPr>
        <w:t xml:space="preserve"> </w:t>
      </w:r>
      <w:r w:rsidRPr="00345AB3">
        <w:rPr>
          <w:rFonts w:ascii="Poppins" w:hAnsi="Poppins" w:cs="Poppins"/>
        </w:rPr>
        <w:t xml:space="preserve">your </w:t>
      </w:r>
      <w:r w:rsidRPr="00345AB3">
        <w:rPr>
          <w:rFonts w:ascii="Poppins" w:hAnsi="Poppins" w:cs="Poppins"/>
          <w:kern w:val="32"/>
        </w:rPr>
        <w:t>learners</w:t>
      </w:r>
      <w:bookmarkEnd w:id="32"/>
    </w:p>
    <w:p w14:paraId="6997E677" w14:textId="77777777" w:rsidR="009448FF" w:rsidRPr="00345AB3" w:rsidRDefault="009448FF" w:rsidP="009448FF">
      <w:pPr>
        <w:pStyle w:val="BodyBold"/>
        <w:rPr>
          <w:rFonts w:cs="Poppins"/>
        </w:rPr>
      </w:pPr>
      <w:r w:rsidRPr="00345AB3">
        <w:rPr>
          <w:rFonts w:cs="Poppins"/>
        </w:rPr>
        <w:t>At this stage in your journey...</w:t>
      </w:r>
    </w:p>
    <w:p w14:paraId="03714910" w14:textId="77777777" w:rsidR="009448FF" w:rsidRPr="00345AB3" w:rsidRDefault="009448FF" w:rsidP="009448FF">
      <w:pPr>
        <w:pStyle w:val="BodyText"/>
        <w:rPr>
          <w:rFonts w:cs="Poppins"/>
        </w:rPr>
      </w:pPr>
      <w:r w:rsidRPr="00345AB3">
        <w:rPr>
          <w:rFonts w:cs="Poppins"/>
        </w:rPr>
        <w:t>As you begin teaching, you'll quickly discover that no two classrooms are the same. Every student brings different experiences, strengths, motivations, and challenges that influence how they learn and engage.</w:t>
      </w:r>
    </w:p>
    <w:p w14:paraId="2C0C9885" w14:textId="77777777" w:rsidR="009448FF" w:rsidRPr="00345AB3" w:rsidRDefault="009448FF" w:rsidP="009448FF">
      <w:pPr>
        <w:pStyle w:val="BodyText"/>
        <w:rPr>
          <w:rFonts w:cs="Poppins"/>
        </w:rPr>
      </w:pPr>
      <w:r w:rsidRPr="00345AB3">
        <w:rPr>
          <w:rFonts w:cs="Poppins"/>
        </w:rPr>
        <w:t>Understanding your learners is an essential part of effective teaching. It helps you create learning environments that are welcoming, inclusive, and responsive while maintaining high academic expectations for every student.</w:t>
      </w:r>
    </w:p>
    <w:p w14:paraId="7D816F4D" w14:textId="4C4D8CAC" w:rsidR="009448FF" w:rsidRPr="00345AB3" w:rsidRDefault="007D1F21" w:rsidP="007D1F21">
      <w:pPr>
        <w:pStyle w:val="BodyText"/>
        <w:rPr>
          <w:rFonts w:cs="Poppins"/>
          <w:b/>
          <w:bCs/>
          <w:i/>
          <w:iCs/>
        </w:rPr>
      </w:pPr>
      <w:r w:rsidRPr="00345AB3">
        <w:rPr>
          <w:rFonts w:cs="Poppins"/>
          <w:noProof/>
        </w:rPr>
        <mc:AlternateContent>
          <mc:Choice Requires="wps">
            <w:drawing>
              <wp:anchor distT="0" distB="0" distL="114300" distR="114300" simplePos="0" relativeHeight="251830283" behindDoc="1" locked="0" layoutInCell="1" allowOverlap="1" wp14:anchorId="5477F07E" wp14:editId="47A43DB8">
                <wp:simplePos x="0" y="0"/>
                <wp:positionH relativeFrom="column">
                  <wp:posOffset>-1090295</wp:posOffset>
                </wp:positionH>
                <wp:positionV relativeFrom="paragraph">
                  <wp:posOffset>516114</wp:posOffset>
                </wp:positionV>
                <wp:extent cx="3113590" cy="405114"/>
                <wp:effectExtent l="0" t="0" r="0" b="1905"/>
                <wp:wrapNone/>
                <wp:docPr id="1504766215" name="Rounded Rectangle 24"/>
                <wp:cNvGraphicFramePr/>
                <a:graphic xmlns:a="http://schemas.openxmlformats.org/drawingml/2006/main">
                  <a:graphicData uri="http://schemas.microsoft.com/office/word/2010/wordprocessingShape">
                    <wps:wsp>
                      <wps:cNvSpPr/>
                      <wps:spPr>
                        <a:xfrm>
                          <a:off x="0" y="0"/>
                          <a:ext cx="3113590" cy="405114"/>
                        </a:xfrm>
                        <a:prstGeom prst="roundRect">
                          <a:avLst/>
                        </a:prstGeom>
                        <a:solidFill>
                          <a:srgbClr val="E6BEC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142B4E49" id="Rounded Rectangle 24" o:spid="_x0000_s1026" style="position:absolute;margin-left:-85.85pt;margin-top:40.65pt;width:245.15pt;height:31.9pt;z-index:-25148619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8ccigwIAAGQFAAAOAAAAZHJzL2Uyb0RvYy54bWysVMFu2zAMvQ/YPwi6r7bTpFuDOkWWtsOA&#10;og3aDj0rshQLkEVNUuJkXz9KdpyuLXYYdpFFkXwkn0leXO4aTbbCeQWmpMVJTokwHCpl1iX98XTz&#10;6QslPjBTMQ1GlHQvPL2cffxw0dqpGEENuhKOIIjx09aWtA7BTrPM81o0zJ+AFQaVElzDAopunVWO&#10;tYje6GyU52dZC66yDrjwHl+vOiWdJXwpBQ/3UnoRiC4p5hbS6dK5imc2u2DTtWO2VrxPg/1DFg1T&#10;BoMOUFcsMLJx6g1Uo7gDDzKccGgykFJxkWrAaor8VTWPNbMi1YLkeDvQ5P8fLL/bPtqlQxpa66ce&#10;r7GKnXRN/GJ+ZJfI2g9kiV0gHB9Pi+J0co6cctSN80lRjCOb2dHbOh++CWhIvJTUwcZUD/hHElFs&#10;e+tDZ3+wixE9aFXdKK2T4NarhXZky/DvXZ99vV5c9SH+MNMmGhuIbh1ifMmOBaVb2GsR7bR5EJKo&#10;CksYpUxSr4khDuNcmFB0qppVogtfTPI8tQsWOHikchNgRJYYf8DuAWIfv8Xusuzto6tIrTo4539L&#10;rHMePFJkMGFwbpQB9x6Axqr6yJ39gaSOmsjSCqr90hEH3aB4y28U/rxb5sOSOZwM/N847eEeD6mh&#10;LSn0N0pqcL/ee4/22LCopaTFSSup/7lhTlCivxts5fNiPI6jmYTx5PMIBfdSs3qpMZtmAdgOBe4V&#10;y9M12gd9uEoHzTMuhXmMiipmOMYuKQ/uICxCtwFwrXAxnyczHEfLwq15tDyCR1ZjXz7tnpmzfQcH&#10;7P07OEwlm77q4c42ehqYbwJIlRr8yGvPN45yapx+7cRd8VJOVsflOPsNAAD//wMAUEsDBBQABgAI&#10;AAAAIQAxzqlV4QAAAAsBAAAPAAAAZHJzL2Rvd25yZXYueG1sTI9BS8QwEIXvgv8hjOBtN43VbqlN&#10;FxFERBHdLp7TJrZlk0lpst3qr3c86XF4H+99U24XZ9lspjB4lCDWCTCDrdcDdhL29cMqBxaiQq2s&#10;RyPhywTYVudnpSq0P+G7mXexY1SCoVAS+hjHgvPQ9sapsPajQco+/eRUpHPquJ7Uicqd5VdJknGn&#10;BqSFXo3mvjftYXd0Euaxsa/hKasf07eP57o+vCTf+yDl5cVydwssmiX+wfCrT+pQkVPjj6gDsxJW&#10;YiM2xErIRQqMiFTkGbCG0OsbAbwq+f8fqh8AAAD//wMAUEsBAi0AFAAGAAgAAAAhALaDOJL+AAAA&#10;4QEAABMAAAAAAAAAAAAAAAAAAAAAAFtDb250ZW50X1R5cGVzXS54bWxQSwECLQAUAAYACAAAACEA&#10;OP0h/9YAAACUAQAACwAAAAAAAAAAAAAAAAAvAQAAX3JlbHMvLnJlbHNQSwECLQAUAAYACAAAACEA&#10;ofHHIoMCAABkBQAADgAAAAAAAAAAAAAAAAAuAgAAZHJzL2Uyb0RvYy54bWxQSwECLQAUAAYACAAA&#10;ACEAMc6pVeEAAAALAQAADwAAAAAAAAAAAAAAAADdBAAAZHJzL2Rvd25yZXYueG1sUEsFBgAAAAAE&#10;AAQA8wAAAOsFAAAAAA==&#10;" fillcolor="#e6becd" stroked="f" strokeweight="1pt">
                <v:stroke joinstyle="miter"/>
              </v:roundrect>
            </w:pict>
          </mc:Fallback>
        </mc:AlternateContent>
      </w:r>
      <w:r w:rsidR="009448FF" w:rsidRPr="00345AB3">
        <w:rPr>
          <w:rFonts w:cs="Poppins"/>
          <w:b/>
          <w:bCs/>
          <w:i/>
          <w:iCs/>
        </w:rPr>
        <w:t>This stage introduces the diversity of Cambrian's learners, explores common barriers to learning, and highlights your role in fostering student success.</w:t>
      </w:r>
    </w:p>
    <w:p w14:paraId="6ABE6155" w14:textId="6D36043D" w:rsidR="006C73AB" w:rsidRPr="00345AB3" w:rsidRDefault="009F4051" w:rsidP="009F4051">
      <w:pPr>
        <w:pStyle w:val="Heading2"/>
        <w:rPr>
          <w:rFonts w:cs="Poppins"/>
        </w:rPr>
      </w:pPr>
      <w:bookmarkStart w:id="33" w:name="_Toc239181305"/>
      <w:r w:rsidRPr="00345AB3">
        <w:rPr>
          <w:rFonts w:cs="Poppins"/>
          <w:noProof/>
        </w:rPr>
        <w:drawing>
          <wp:anchor distT="0" distB="0" distL="114300" distR="114300" simplePos="0" relativeHeight="251661323" behindDoc="0" locked="0" layoutInCell="1" allowOverlap="1" wp14:anchorId="16C2EE1C" wp14:editId="6B596FA5">
            <wp:simplePos x="0" y="0"/>
            <wp:positionH relativeFrom="column">
              <wp:posOffset>3007360</wp:posOffset>
            </wp:positionH>
            <wp:positionV relativeFrom="paragraph">
              <wp:posOffset>279400</wp:posOffset>
            </wp:positionV>
            <wp:extent cx="3313430" cy="2210435"/>
            <wp:effectExtent l="0" t="0" r="1270" b="0"/>
            <wp:wrapSquare wrapText="bothSides"/>
            <wp:docPr id="833053797" name="Picture 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33053797" name="Picture 13">
                      <a:extLst>
                        <a:ext uri="{C183D7F6-B498-43B3-948B-1728B52AA6E4}">
                          <adec:decorative xmlns:adec="http://schemas.microsoft.com/office/drawing/2017/decorative" val="1"/>
                        </a:ext>
                      </a:extLst>
                    </pic:cNvPr>
                    <pic:cNvPicPr/>
                  </pic:nvPicPr>
                  <pic:blipFill>
                    <a:blip r:embed="rId201" cstate="print">
                      <a:extLst>
                        <a:ext uri="{28A0092B-C50C-407E-A947-70E740481C1C}">
                          <a14:useLocalDpi xmlns:a14="http://schemas.microsoft.com/office/drawing/2010/main" val="0"/>
                        </a:ext>
                      </a:extLst>
                    </a:blip>
                    <a:stretch>
                      <a:fillRect/>
                    </a:stretch>
                  </pic:blipFill>
                  <pic:spPr>
                    <a:xfrm>
                      <a:off x="0" y="0"/>
                      <a:ext cx="3313430" cy="2210435"/>
                    </a:xfrm>
                    <a:prstGeom prst="rect">
                      <a:avLst/>
                    </a:prstGeom>
                  </pic:spPr>
                </pic:pic>
              </a:graphicData>
            </a:graphic>
            <wp14:sizeRelH relativeFrom="page">
              <wp14:pctWidth>0</wp14:pctWidth>
            </wp14:sizeRelH>
            <wp14:sizeRelV relativeFrom="page">
              <wp14:pctHeight>0</wp14:pctHeight>
            </wp14:sizeRelV>
          </wp:anchor>
        </w:drawing>
      </w:r>
      <w:r w:rsidR="006C73AB" w:rsidRPr="00345AB3">
        <w:rPr>
          <w:rFonts w:cs="Poppins"/>
        </w:rPr>
        <w:t xml:space="preserve">Every </w:t>
      </w:r>
      <w:r w:rsidRPr="00345AB3">
        <w:rPr>
          <w:rFonts w:cs="Poppins"/>
        </w:rPr>
        <w:t>l</w:t>
      </w:r>
      <w:r w:rsidR="006C73AB" w:rsidRPr="00345AB3">
        <w:rPr>
          <w:rFonts w:cs="Poppins"/>
        </w:rPr>
        <w:t xml:space="preserve">earner </w:t>
      </w:r>
      <w:r w:rsidRPr="00345AB3">
        <w:rPr>
          <w:rFonts w:cs="Poppins"/>
        </w:rPr>
        <w:t>h</w:t>
      </w:r>
      <w:r w:rsidR="006C73AB" w:rsidRPr="00345AB3">
        <w:rPr>
          <w:rFonts w:cs="Poppins"/>
        </w:rPr>
        <w:t xml:space="preserve">as a </w:t>
      </w:r>
      <w:r w:rsidRPr="00345AB3">
        <w:rPr>
          <w:rFonts w:cs="Poppins"/>
        </w:rPr>
        <w:t>s</w:t>
      </w:r>
      <w:r w:rsidR="006C73AB" w:rsidRPr="00345AB3">
        <w:rPr>
          <w:rFonts w:cs="Poppins"/>
        </w:rPr>
        <w:t>tory</w:t>
      </w:r>
      <w:bookmarkEnd w:id="33"/>
    </w:p>
    <w:p w14:paraId="0590CB2F" w14:textId="63BE33AD" w:rsidR="00C92763" w:rsidRPr="00345AB3" w:rsidRDefault="00D745E2" w:rsidP="009F4051">
      <w:pPr>
        <w:pStyle w:val="BodyText"/>
        <w:rPr>
          <w:rFonts w:cs="Poppins"/>
        </w:rPr>
      </w:pPr>
      <w:r w:rsidRPr="00345AB3">
        <w:rPr>
          <w:rFonts w:cs="Poppins"/>
        </w:rPr>
        <w:t>Students arrive at Cambrian College with a wide range of experiences, identities, strengths, goals, and support needs. Understanding the diversity of student experiences can help faculty create more effective, inclusive, and supportive learning environments.</w:t>
      </w:r>
    </w:p>
    <w:p w14:paraId="16DCF53F" w14:textId="66BC9303" w:rsidR="00C92763" w:rsidRPr="00345AB3" w:rsidRDefault="00D745E2" w:rsidP="009F4051">
      <w:pPr>
        <w:pStyle w:val="BodyText"/>
        <w:rPr>
          <w:rFonts w:cs="Poppins"/>
        </w:rPr>
      </w:pPr>
      <w:r w:rsidRPr="00345AB3">
        <w:rPr>
          <w:rFonts w:cs="Poppins"/>
        </w:rPr>
        <w:t>Many students are balancing academic responsibilities alongside employment, caregiving, financial pressures, commuting, housing concerns, health challenges, or major life transitions. Some students enter college directly from high school, while others may be returning to education after years in the workforce.</w:t>
      </w:r>
    </w:p>
    <w:p w14:paraId="1B1A6F9D" w14:textId="05327F0B" w:rsidR="00C92763" w:rsidRPr="00345AB3" w:rsidRDefault="00D745E2" w:rsidP="009F4051">
      <w:pPr>
        <w:pStyle w:val="BodyText"/>
        <w:rPr>
          <w:rFonts w:cs="Poppins"/>
        </w:rPr>
      </w:pPr>
      <w:r w:rsidRPr="00345AB3">
        <w:rPr>
          <w:rFonts w:cs="Poppins"/>
        </w:rPr>
        <w:t>Students may also have different levels of confidence, academic preparation, digital literacy, and familiarity with post-secondary expectations. These differences influence how students participate, communicate, manage workload, and engage with learning.</w:t>
      </w:r>
    </w:p>
    <w:p w14:paraId="690FDDBD" w14:textId="4D018852" w:rsidR="00D745E2" w:rsidRPr="00345AB3" w:rsidRDefault="00D745E2" w:rsidP="009F4051">
      <w:pPr>
        <w:pStyle w:val="BodyText"/>
        <w:rPr>
          <w:rFonts w:cs="Poppins"/>
        </w:rPr>
      </w:pPr>
      <w:r w:rsidRPr="00345AB3">
        <w:rPr>
          <w:rFonts w:cs="Poppins"/>
        </w:rPr>
        <w:t>Faculty are not expected to solve every challenge students face. However, understanding the broader student experience can help faculty respond thoughtfully, communicate clearly, and connect students with appropriate supports when needed.</w:t>
      </w:r>
    </w:p>
    <w:p w14:paraId="2DDE7614" w14:textId="043B9E46" w:rsidR="007E09B8" w:rsidRPr="00345AB3" w:rsidRDefault="005B491C" w:rsidP="009F4051">
      <w:pPr>
        <w:pStyle w:val="BodyText"/>
        <w:rPr>
          <w:rFonts w:cs="Poppins"/>
        </w:rPr>
      </w:pPr>
      <w:r w:rsidRPr="00345AB3">
        <w:rPr>
          <w:rFonts w:cs="Poppins"/>
        </w:rPr>
        <w:t>No two students enter your classroom with the same educational background or life experiences. Recognizing this diversity helps faculty create learning environments that are inclusive, supportive, and responsive while maintaining high academic expectations.</w:t>
      </w:r>
    </w:p>
    <w:p w14:paraId="6B50C0F8" w14:textId="31BD797B" w:rsidR="00120DA9" w:rsidRPr="00345AB3" w:rsidRDefault="005B491C" w:rsidP="00793A8C">
      <w:pPr>
        <w:pStyle w:val="BodyText"/>
        <w:rPr>
          <w:rFonts w:cs="Poppins"/>
        </w:rPr>
      </w:pPr>
      <w:r w:rsidRPr="00345AB3">
        <w:rPr>
          <w:rFonts w:cs="Poppins"/>
        </w:rPr>
        <w:lastRenderedPageBreak/>
        <w:t>Cambrian students represent many different pathways into post-secondary education. Our student population includes</w:t>
      </w:r>
      <w:r w:rsidR="00793A8C" w:rsidRPr="00345AB3">
        <w:rPr>
          <w:rFonts w:cs="Poppins"/>
        </w:rPr>
        <w:t xml:space="preserve"> s</w:t>
      </w:r>
      <w:r w:rsidRPr="00345AB3">
        <w:rPr>
          <w:rFonts w:cs="Poppins"/>
        </w:rPr>
        <w:t>tudents entering directly from high school</w:t>
      </w:r>
      <w:r w:rsidR="00793A8C" w:rsidRPr="00345AB3">
        <w:rPr>
          <w:rFonts w:cs="Poppins"/>
        </w:rPr>
        <w:t>, m</w:t>
      </w:r>
      <w:r w:rsidRPr="00345AB3">
        <w:rPr>
          <w:rFonts w:cs="Poppins"/>
        </w:rPr>
        <w:t>ature learners</w:t>
      </w:r>
      <w:r w:rsidR="00120DA9" w:rsidRPr="00345AB3">
        <w:rPr>
          <w:rStyle w:val="FootnoteReference"/>
          <w:rFonts w:cs="Poppins"/>
        </w:rPr>
        <w:footnoteReference w:id="2"/>
      </w:r>
      <w:r w:rsidR="00793A8C" w:rsidRPr="00345AB3">
        <w:rPr>
          <w:rFonts w:cs="Poppins"/>
        </w:rPr>
        <w:t>, I</w:t>
      </w:r>
      <w:r w:rsidRPr="00345AB3">
        <w:rPr>
          <w:rFonts w:cs="Poppins"/>
        </w:rPr>
        <w:t>nternational students</w:t>
      </w:r>
      <w:r w:rsidR="00793A8C" w:rsidRPr="00345AB3">
        <w:rPr>
          <w:rFonts w:cs="Poppins"/>
        </w:rPr>
        <w:t xml:space="preserve">, </w:t>
      </w:r>
      <w:r w:rsidRPr="00345AB3">
        <w:rPr>
          <w:rFonts w:cs="Poppins"/>
        </w:rPr>
        <w:t>Indigenous students</w:t>
      </w:r>
      <w:r w:rsidR="00793A8C" w:rsidRPr="00345AB3">
        <w:rPr>
          <w:rFonts w:cs="Poppins"/>
        </w:rPr>
        <w:t>, f</w:t>
      </w:r>
      <w:r w:rsidRPr="00345AB3">
        <w:rPr>
          <w:rFonts w:cs="Poppins"/>
        </w:rPr>
        <w:t>irst-generation college students</w:t>
      </w:r>
      <w:r w:rsidR="00373614" w:rsidRPr="00345AB3">
        <w:rPr>
          <w:rStyle w:val="FootnoteReference"/>
          <w:rFonts w:cs="Poppins"/>
        </w:rPr>
        <w:footnoteReference w:id="3"/>
      </w:r>
      <w:r w:rsidR="00793A8C" w:rsidRPr="00345AB3">
        <w:rPr>
          <w:rFonts w:cs="Poppins"/>
        </w:rPr>
        <w:t>, a</w:t>
      </w:r>
      <w:r w:rsidRPr="00345AB3">
        <w:rPr>
          <w:rFonts w:cs="Poppins"/>
        </w:rPr>
        <w:t>pprentices</w:t>
      </w:r>
      <w:r w:rsidR="00793A8C" w:rsidRPr="00345AB3">
        <w:rPr>
          <w:rFonts w:cs="Poppins"/>
        </w:rPr>
        <w:t>, s</w:t>
      </w:r>
      <w:r w:rsidR="004936D6" w:rsidRPr="00345AB3">
        <w:rPr>
          <w:rFonts w:cs="Poppins"/>
        </w:rPr>
        <w:t>tudents changing careers or returning to education after time in the workforce</w:t>
      </w:r>
      <w:r w:rsidR="00793A8C" w:rsidRPr="00345AB3">
        <w:rPr>
          <w:rFonts w:cs="Poppins"/>
        </w:rPr>
        <w:t>, d</w:t>
      </w:r>
      <w:r w:rsidR="00D90C0D" w:rsidRPr="00345AB3">
        <w:rPr>
          <w:rFonts w:cs="Poppins"/>
        </w:rPr>
        <w:t>ual credit students</w:t>
      </w:r>
      <w:r w:rsidR="00D90C0D" w:rsidRPr="00345AB3">
        <w:rPr>
          <w:rStyle w:val="FootnoteReference"/>
          <w:rFonts w:cs="Poppins"/>
        </w:rPr>
        <w:footnoteReference w:id="4"/>
      </w:r>
      <w:r w:rsidR="00793A8C" w:rsidRPr="00345AB3">
        <w:rPr>
          <w:rFonts w:cs="Poppins"/>
        </w:rPr>
        <w:t>, and A</w:t>
      </w:r>
      <w:r w:rsidR="007E0C19" w:rsidRPr="00345AB3">
        <w:rPr>
          <w:rFonts w:cs="Poppins"/>
        </w:rPr>
        <w:t>cademic Upgrading</w:t>
      </w:r>
      <w:r w:rsidR="006806BC" w:rsidRPr="00345AB3">
        <w:rPr>
          <w:rFonts w:cs="Poppins"/>
        </w:rPr>
        <w:t xml:space="preserve"> students</w:t>
      </w:r>
      <w:r w:rsidR="006806BC" w:rsidRPr="00345AB3">
        <w:rPr>
          <w:rStyle w:val="FootnoteReference"/>
          <w:rFonts w:cs="Poppins"/>
        </w:rPr>
        <w:footnoteReference w:id="5"/>
      </w:r>
      <w:r w:rsidR="00793A8C" w:rsidRPr="00345AB3">
        <w:rPr>
          <w:rFonts w:cs="Poppins"/>
        </w:rPr>
        <w:t>.</w:t>
      </w:r>
    </w:p>
    <w:p w14:paraId="3441F0CE" w14:textId="77777777" w:rsidR="007E09B8" w:rsidRPr="00345AB3" w:rsidRDefault="005B491C" w:rsidP="00E253D2">
      <w:pPr>
        <w:pStyle w:val="BodyText"/>
        <w:rPr>
          <w:rFonts w:cs="Poppins"/>
        </w:rPr>
      </w:pPr>
      <w:r w:rsidRPr="00345AB3">
        <w:rPr>
          <w:rFonts w:cs="Poppins"/>
        </w:rPr>
        <w:t>Students also bring diverse:</w:t>
      </w:r>
    </w:p>
    <w:p w14:paraId="571BD32E" w14:textId="61816E8A" w:rsidR="00793A8C" w:rsidRPr="00345AB3" w:rsidRDefault="00793A8C" w:rsidP="00E253D2">
      <w:pPr>
        <w:pStyle w:val="BodyText"/>
        <w:rPr>
          <w:rFonts w:cs="Poppins"/>
        </w:rPr>
      </w:pPr>
      <w:r w:rsidRPr="00345AB3">
        <w:rPr>
          <w:rFonts w:cs="Poppins"/>
          <w:noProof/>
        </w:rPr>
        <w:drawing>
          <wp:inline distT="0" distB="0" distL="0" distR="0" wp14:anchorId="3D7A9460" wp14:editId="6AE5580E">
            <wp:extent cx="6330950" cy="1885245"/>
            <wp:effectExtent l="0" t="25400" r="6350" b="20320"/>
            <wp:docPr id="1477516079" name="Diagram 125" descr="SmartArt summarizing Students also bring diverse: Educational experiences; Learning preferences; Professional goals; Life experiences; Cultural background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02" r:lo="rId203" r:qs="rId204" r:cs="rId205"/>
              </a:graphicData>
            </a:graphic>
          </wp:inline>
        </w:drawing>
      </w:r>
    </w:p>
    <w:p w14:paraId="787479AA" w14:textId="3F6E75CF" w:rsidR="006B44A1" w:rsidRPr="00345AB3" w:rsidRDefault="008306D3" w:rsidP="00E253D2">
      <w:pPr>
        <w:pStyle w:val="BodyText"/>
        <w:rPr>
          <w:rFonts w:cs="Poppins"/>
        </w:rPr>
      </w:pPr>
      <w:r w:rsidRPr="00345AB3">
        <w:rPr>
          <w:rFonts w:cs="Poppins"/>
          <w:noProof/>
        </w:rPr>
        <mc:AlternateContent>
          <mc:Choice Requires="wps">
            <w:drawing>
              <wp:anchor distT="0" distB="0" distL="114300" distR="114300" simplePos="0" relativeHeight="251832331" behindDoc="1" locked="0" layoutInCell="1" allowOverlap="1" wp14:anchorId="0EE9D224" wp14:editId="0922866C">
                <wp:simplePos x="0" y="0"/>
                <wp:positionH relativeFrom="column">
                  <wp:posOffset>-855557</wp:posOffset>
                </wp:positionH>
                <wp:positionV relativeFrom="paragraph">
                  <wp:posOffset>497064</wp:posOffset>
                </wp:positionV>
                <wp:extent cx="1783645" cy="405114"/>
                <wp:effectExtent l="0" t="0" r="0" b="1905"/>
                <wp:wrapNone/>
                <wp:docPr id="1676782363" name="Rounded Rectangle 24"/>
                <wp:cNvGraphicFramePr/>
                <a:graphic xmlns:a="http://schemas.openxmlformats.org/drawingml/2006/main">
                  <a:graphicData uri="http://schemas.microsoft.com/office/word/2010/wordprocessingShape">
                    <wps:wsp>
                      <wps:cNvSpPr/>
                      <wps:spPr>
                        <a:xfrm>
                          <a:off x="0" y="0"/>
                          <a:ext cx="1783645" cy="405114"/>
                        </a:xfrm>
                        <a:prstGeom prst="roundRect">
                          <a:avLst/>
                        </a:prstGeom>
                        <a:solidFill>
                          <a:srgbClr val="E6BEC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00CB261E" id="Rounded Rectangle 24" o:spid="_x0000_s1026" style="position:absolute;margin-left:-67.35pt;margin-top:39.15pt;width:140.45pt;height:31.9pt;z-index:-25148414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rDjhahAIAAGQFAAAOAAAAZHJzL2Uyb0RvYy54bWysVN9P2zAQfp+0/8Hy+0jStcAqUtQVmCYh&#13;&#10;qICJZ9exG0uOz7Pdpt1fv7OTpgzQHqa9OD7f3Xc/8t1dXO4aTbbCeQWmpMVJTokwHCpl1iX98XTz&#13;&#10;6ZwSH5ipmAYjSroXnl7OPn64aO1UjKAGXQlHEMT4aWtLWodgp1nmeS0a5k/ACoNKCa5hAUW3zirH&#13;&#10;WkRvdDbK89OsBVdZB1x4j69XnZLOEr6Ugod7Kb0IRJcUcwvpdOlcxTObXbDp2jFbK96nwf4hi4Yp&#13;&#10;g0EHqCsWGNk49QaqUdyBBxlOODQZSKm4SDVgNUX+qprHmlmRasHmeDu0yf8/WH63fbRLh21orZ96&#13;&#10;vMYqdtI18Yv5kV1q1n5oltgFwvGxODv/fDqeUMJRN84nRTGO3cyO3tb58E1AQ+KlpA42pnrAP5Ia&#13;&#10;xba3PnT2B7sY0YNW1Y3SOgluvVpoR7YM/9716dfrxVUf4g8zbaKxgejWIcaX7FhQuoW9FtFOmwch&#13;&#10;iaqwhFHKJHFNDHEY58KEolPVrBJd+GKS54kuWODgkcpNgBFZYvwBuweIPH6L3WXZ20dXkag6OOd/&#13;&#10;S6xzHjxSZDBhcG6UAfcegMaq+sid/aFJXWtil1ZQ7ZeOOOgGxVt+o/Dn3TIflszhZOAM4bSHezyk&#13;&#10;hrak0N8oqcH9eu892iNhUUtJi5NWUv9zw5ygRH83SOUvxXgcRzMJ48nZCAX3UrN6qTGbZgFIhwL3&#13;&#10;iuXpGu2DPlylg+YZl8I8RkUVMxxjl5QHdxAWodsAuFa4mM+TGY6jZeHWPFoewWNXIy+fds/M2Z7B&#13;&#10;Abl/B4epZNNXHO5so6eB+SaAVIngx772/cZRTsTp107cFS/lZHVcjrPfAAAA//8DAFBLAwQUAAYA&#13;&#10;CAAAACEAobLWlOQAAAAQAQAADwAAAGRycy9kb3ducmV2LnhtbExPTUvDQBC9C/6HZQRv7eajpCXN&#13;&#10;pogiIhXRpnjeZMckNDsbsts09te7OellmOG9eR/ZbtIdG3GwrSEB4TIAhlQZ1VIt4Fg8LzbArJOk&#13;&#10;ZGcIBfyghV1+e5PJVJkLfeJ4cDXzImRTKaBxrk85t1WDWtql6ZE89m0GLZ0/h5qrQV68uO54FAQJ&#13;&#10;17Il79DIHh8brE6HsxYw9mX3bl+T4iX++NoXxektuB6tEPd309PWj4ctMIeT+/uAuYPPD7kPVpoz&#13;&#10;Kcs6AYswXq09V8B6EwObGaskAlbOSxQCzzP+v0j+CwAA//8DAFBLAQItABQABgAIAAAAIQC2gziS&#13;&#10;/gAAAOEBAAATAAAAAAAAAAAAAAAAAAAAAABbQ29udGVudF9UeXBlc10ueG1sUEsBAi0AFAAGAAgA&#13;&#10;AAAhADj9If/WAAAAlAEAAAsAAAAAAAAAAAAAAAAALwEAAF9yZWxzLy5yZWxzUEsBAi0AFAAGAAgA&#13;&#10;AAAhAGsOOFqEAgAAZAUAAA4AAAAAAAAAAAAAAAAALgIAAGRycy9lMm9Eb2MueG1sUEsBAi0AFAAG&#13;&#10;AAgAAAAhAKGy1pTkAAAAEAEAAA8AAAAAAAAAAAAAAAAA3gQAAGRycy9kb3ducmV2LnhtbFBLBQYA&#13;&#10;AAAABAAEAPMAAADvBQAAAAA=&#13;&#10;" fillcolor="#e6becd" stroked="f" strokeweight="1pt">
                <v:stroke joinstyle="miter"/>
              </v:roundrect>
            </w:pict>
          </mc:Fallback>
        </mc:AlternateContent>
      </w:r>
      <w:r w:rsidR="005B491C" w:rsidRPr="00345AB3">
        <w:rPr>
          <w:rFonts w:cs="Poppins"/>
        </w:rPr>
        <w:t>These differences enrich classroom discussions and create opportunities for collaborative learning.</w:t>
      </w:r>
    </w:p>
    <w:p w14:paraId="29A21E33" w14:textId="0AB43C00" w:rsidR="005B491C" w:rsidRPr="00345AB3" w:rsidRDefault="005B491C" w:rsidP="00001ECE">
      <w:pPr>
        <w:pStyle w:val="Heading3"/>
        <w:rPr>
          <w:rFonts w:ascii="Poppins" w:hAnsi="Poppins" w:cs="Poppins"/>
        </w:rPr>
      </w:pPr>
      <w:r w:rsidRPr="00345AB3">
        <w:rPr>
          <w:rFonts w:ascii="Poppins" w:hAnsi="Poppins" w:cs="Poppins"/>
        </w:rPr>
        <w:t xml:space="preserve">In </w:t>
      </w:r>
      <w:r w:rsidR="00E253D2" w:rsidRPr="00345AB3">
        <w:rPr>
          <w:rFonts w:ascii="Poppins" w:hAnsi="Poppins" w:cs="Poppins"/>
        </w:rPr>
        <w:t>p</w:t>
      </w:r>
      <w:r w:rsidRPr="00345AB3">
        <w:rPr>
          <w:rFonts w:ascii="Poppins" w:hAnsi="Poppins" w:cs="Poppins"/>
        </w:rPr>
        <w:t>ractice</w:t>
      </w:r>
    </w:p>
    <w:p w14:paraId="24FE2B91" w14:textId="03B41D92" w:rsidR="006C73AB" w:rsidRPr="00345AB3" w:rsidRDefault="00C61B6E" w:rsidP="006C73AB">
      <w:pPr>
        <w:pStyle w:val="BodyText"/>
        <w:rPr>
          <w:rFonts w:cs="Poppins"/>
        </w:rPr>
      </w:pPr>
      <w:r w:rsidRPr="00345AB3">
        <w:rPr>
          <w:rFonts w:cs="Poppins"/>
          <w:noProof/>
        </w:rPr>
        <mc:AlternateContent>
          <mc:Choice Requires="wps">
            <w:drawing>
              <wp:anchor distT="0" distB="0" distL="114300" distR="114300" simplePos="0" relativeHeight="251834379" behindDoc="1" locked="0" layoutInCell="1" allowOverlap="1" wp14:anchorId="0CD302E8" wp14:editId="2334DF31">
                <wp:simplePos x="0" y="0"/>
                <wp:positionH relativeFrom="column">
                  <wp:posOffset>-991023</wp:posOffset>
                </wp:positionH>
                <wp:positionV relativeFrom="paragraph">
                  <wp:posOffset>909814</wp:posOffset>
                </wp:positionV>
                <wp:extent cx="3465689" cy="405114"/>
                <wp:effectExtent l="0" t="0" r="1905" b="1905"/>
                <wp:wrapNone/>
                <wp:docPr id="1848207863" name="Rounded Rectangle 24"/>
                <wp:cNvGraphicFramePr/>
                <a:graphic xmlns:a="http://schemas.openxmlformats.org/drawingml/2006/main">
                  <a:graphicData uri="http://schemas.microsoft.com/office/word/2010/wordprocessingShape">
                    <wps:wsp>
                      <wps:cNvSpPr/>
                      <wps:spPr>
                        <a:xfrm>
                          <a:off x="0" y="0"/>
                          <a:ext cx="3465689" cy="405114"/>
                        </a:xfrm>
                        <a:prstGeom prst="roundRect">
                          <a:avLst/>
                        </a:prstGeom>
                        <a:solidFill>
                          <a:srgbClr val="E6BEC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626C07CC" id="Rounded Rectangle 24" o:spid="_x0000_s1026" style="position:absolute;margin-left:-78.05pt;margin-top:71.65pt;width:272.9pt;height:31.9pt;z-index:-25148210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KF+MyhAIAAGQFAAAOAAAAZHJzL2Uyb0RvYy54bWysVN9P2zAQfp+0/8Hy+0jStR1UpKgrME1C&#13;&#10;gICJZ9exG0uOz7Pdpt1fv7OTpgzQHqa9OD7f3Xc/8t2dX+waTbbCeQWmpMVJTokwHCpl1iX98XT9&#13;&#10;6ZQSH5ipmAYjSroXnl7MP344b+1MjKAGXQlHEMT4WWtLWodgZ1nmeS0a5k/ACoNKCa5hAUW3zirH&#13;&#10;WkRvdDbK82nWgqusAy68x9fLTknnCV9KwcOdlF4EokuKuYV0unSu4pnNz9ls7ZitFe/TYP+QRcOU&#13;&#10;waAD1CULjGycegPVKO7AgwwnHJoMpFRcpBqwmiJ/Vc1jzaxItWBzvB3a5P8fLL/dPtp7h21orZ95&#13;&#10;vMYqdtI18Yv5kV1q1n5oltgFwvHx83g6mZ6eUcJRN84nRTGO3cyO3tb58E1AQ+KlpA42pnrAP5Ia&#13;&#10;xbY3PnT2B7sY0YNW1bXSOgluvVpqR7YM/97V9OvV8rIP8YeZNtHYQHTrEONLdiwo3cJei2inzYOQ&#13;&#10;RFVYwihlkrgmhjiMc2FC0alqVokufDHJ80QXLHDwSOUmwIgsMf6A3QNEHr/F7rLs7aOrSFQdnPO/&#13;&#10;JdY5Dx4pMpgwODfKgHsPQGNVfeTO/tCkrjWxSyuo9veOOOgGxVt+rfDn3TAf7pnDycAZwmkPd3hI&#13;&#10;DW1Job9RUoP79d57tEfCopaSFietpP7nhjlBif5ukMpnxXgcRzMJ48mXEQrupWb1UmM2zRKQDgXu&#13;&#10;FcvTNdoHfbhKB80zLoVFjIoqZjjGLikP7iAsQ7cBcK1wsVgkMxxHy8KNebQ8gseuRl4+7Z6Zsz2D&#13;&#10;A3L/Fg5TyWavONzZRk8Di00AqRLBj33t+42jnIjTr524K17Kyeq4HOe/AQAA//8DAFBLAwQUAAYA&#13;&#10;CAAAACEA/qATtuYAAAARAQAADwAAAGRycy9kb3ducmV2LnhtbExPXUvDMBR9F/wP4Qq+bUlX7WbX&#13;&#10;dIgiMhTRdfictrEtS25Kk3XVX+/1ab4cuJxzz0e2maxhox5851BCNBfANFau7rCRsC+eZitgPiis&#13;&#10;lXGoJXxrD5v88iJTae1O+KHHXWgYmaBPlYQ2hD7l3FettsrPXa+RuC83WBXoHBpeD+pE5tbwhRAJ&#13;&#10;t6pDSmhVrx9aXR12Ryth7Evz5rdJ8Ry/f74UxeFV/Oy9lNdX0+Oa4H4NLOgpnD/gbwP1h5yKle6I&#13;&#10;tWdGwiy6TSLSEnMTx8BIEq/ulsBKCQuxjIDnGf+/JP8FAAD//wMAUEsBAi0AFAAGAAgAAAAhALaD&#13;&#10;OJL+AAAA4QEAABMAAAAAAAAAAAAAAAAAAAAAAFtDb250ZW50X1R5cGVzXS54bWxQSwECLQAUAAYA&#13;&#10;CAAAACEAOP0h/9YAAACUAQAACwAAAAAAAAAAAAAAAAAvAQAAX3JlbHMvLnJlbHNQSwECLQAUAAYA&#13;&#10;CAAAACEAyhfjMoQCAABkBQAADgAAAAAAAAAAAAAAAAAuAgAAZHJzL2Uyb0RvYy54bWxQSwECLQAU&#13;&#10;AAYACAAAACEA/qATtuYAAAARAQAADwAAAAAAAAAAAAAAAADeBAAAZHJzL2Rvd25yZXYueG1sUEsF&#13;&#10;BgAAAAAEAAQA8wAAAPEFAAAAAA==&#13;&#10;" fillcolor="#e6becd" stroked="f" strokeweight="1pt">
                <v:stroke joinstyle="miter"/>
              </v:roundrect>
            </w:pict>
          </mc:Fallback>
        </mc:AlternateContent>
      </w:r>
      <w:r w:rsidR="005B491C" w:rsidRPr="00345AB3">
        <w:rPr>
          <w:rFonts w:cs="Poppins"/>
        </w:rPr>
        <w:t xml:space="preserve">Avoid making assumptions about what students already know or have experienced. Explain expectations clearly, provide examples when introducing unfamiliar concepts, and encourage questions </w:t>
      </w:r>
      <w:r w:rsidR="006B44A1" w:rsidRPr="00345AB3">
        <w:rPr>
          <w:rFonts w:cs="Poppins"/>
        </w:rPr>
        <w:t xml:space="preserve">and sharing of personal/professional experiences </w:t>
      </w:r>
      <w:r w:rsidR="005B491C" w:rsidRPr="00345AB3">
        <w:rPr>
          <w:rFonts w:cs="Poppins"/>
        </w:rPr>
        <w:t>throughout the semester.</w:t>
      </w:r>
    </w:p>
    <w:p w14:paraId="08739125" w14:textId="1C7BF852" w:rsidR="005B491C" w:rsidRPr="00345AB3" w:rsidRDefault="00326B91" w:rsidP="00E253D2">
      <w:pPr>
        <w:pStyle w:val="Heading2"/>
        <w:rPr>
          <w:rFonts w:cs="Poppins"/>
        </w:rPr>
      </w:pPr>
      <w:bookmarkStart w:id="34" w:name="_Toc239181306"/>
      <w:r w:rsidRPr="00345AB3">
        <w:rPr>
          <w:rFonts w:cs="Poppins"/>
        </w:rPr>
        <w:t xml:space="preserve">Supporting </w:t>
      </w:r>
      <w:r w:rsidR="00E253D2" w:rsidRPr="00345AB3">
        <w:rPr>
          <w:rFonts w:cs="Poppins"/>
        </w:rPr>
        <w:t>s</w:t>
      </w:r>
      <w:r w:rsidRPr="00345AB3">
        <w:rPr>
          <w:rFonts w:cs="Poppins"/>
        </w:rPr>
        <w:t xml:space="preserve">tudent </w:t>
      </w:r>
      <w:r w:rsidR="00E253D2" w:rsidRPr="00345AB3">
        <w:rPr>
          <w:rFonts w:cs="Poppins"/>
        </w:rPr>
        <w:t>r</w:t>
      </w:r>
      <w:r w:rsidRPr="00345AB3">
        <w:rPr>
          <w:rFonts w:cs="Poppins"/>
        </w:rPr>
        <w:t>eadiness</w:t>
      </w:r>
      <w:bookmarkEnd w:id="34"/>
    </w:p>
    <w:p w14:paraId="02B64CB6" w14:textId="0DDFD023" w:rsidR="00A76253" w:rsidRPr="00345AB3" w:rsidRDefault="005B491C" w:rsidP="00EF6318">
      <w:pPr>
        <w:pStyle w:val="BodyBold"/>
        <w:rPr>
          <w:rFonts w:cs="Poppins"/>
        </w:rPr>
      </w:pPr>
      <w:r w:rsidRPr="00345AB3">
        <w:rPr>
          <w:rFonts w:cs="Poppins"/>
        </w:rPr>
        <w:t>Students begin college with varying levels of academic preparation, confidence, and learning strategies. Supporting this transition helps students build the skills they need to succeed.</w:t>
      </w:r>
    </w:p>
    <w:p w14:paraId="2ABEE4BC" w14:textId="3EEE9C57" w:rsidR="003C06BD" w:rsidRPr="00345AB3" w:rsidRDefault="00A76253" w:rsidP="00EF6318">
      <w:pPr>
        <w:pStyle w:val="BodyText"/>
        <w:rPr>
          <w:rFonts w:cs="Poppins"/>
        </w:rPr>
      </w:pPr>
      <w:r w:rsidRPr="00345AB3">
        <w:rPr>
          <w:rFonts w:cs="Poppins"/>
        </w:rPr>
        <w:t xml:space="preserve">Learners vary in their </w:t>
      </w:r>
      <w:r w:rsidR="005B491C" w:rsidRPr="00345AB3">
        <w:rPr>
          <w:rFonts w:cs="Poppins"/>
        </w:rPr>
        <w:t>writing and communication skills</w:t>
      </w:r>
      <w:r w:rsidRPr="00345AB3">
        <w:rPr>
          <w:rFonts w:cs="Poppins"/>
        </w:rPr>
        <w:t xml:space="preserve">, </w:t>
      </w:r>
      <w:r w:rsidR="005B491C" w:rsidRPr="00345AB3">
        <w:rPr>
          <w:rFonts w:cs="Poppins"/>
        </w:rPr>
        <w:t>study habits</w:t>
      </w:r>
      <w:r w:rsidRPr="00345AB3">
        <w:rPr>
          <w:rFonts w:cs="Poppins"/>
        </w:rPr>
        <w:t xml:space="preserve">, </w:t>
      </w:r>
      <w:r w:rsidR="005B491C" w:rsidRPr="00345AB3">
        <w:rPr>
          <w:rFonts w:cs="Poppins"/>
        </w:rPr>
        <w:t>digital literacy</w:t>
      </w:r>
      <w:r w:rsidRPr="00345AB3">
        <w:rPr>
          <w:rFonts w:cs="Poppins"/>
        </w:rPr>
        <w:t xml:space="preserve">, </w:t>
      </w:r>
      <w:r w:rsidR="005B491C" w:rsidRPr="00345AB3">
        <w:rPr>
          <w:rFonts w:cs="Poppins"/>
        </w:rPr>
        <w:t>time management</w:t>
      </w:r>
      <w:r w:rsidRPr="00345AB3">
        <w:rPr>
          <w:rFonts w:cs="Poppins"/>
        </w:rPr>
        <w:t xml:space="preserve"> skills, </w:t>
      </w:r>
      <w:r w:rsidR="005B491C" w:rsidRPr="00345AB3">
        <w:rPr>
          <w:rFonts w:cs="Poppins"/>
        </w:rPr>
        <w:t>confidence</w:t>
      </w:r>
      <w:r w:rsidR="003C06BD" w:rsidRPr="00345AB3">
        <w:rPr>
          <w:rFonts w:cs="Poppins"/>
        </w:rPr>
        <w:t xml:space="preserve"> levels, </w:t>
      </w:r>
      <w:r w:rsidR="005B491C" w:rsidRPr="00345AB3">
        <w:rPr>
          <w:rFonts w:cs="Poppins"/>
        </w:rPr>
        <w:t>critical thinking skills</w:t>
      </w:r>
      <w:r w:rsidR="003C06BD" w:rsidRPr="00345AB3">
        <w:rPr>
          <w:rFonts w:cs="Poppins"/>
        </w:rPr>
        <w:t>. and</w:t>
      </w:r>
      <w:r w:rsidR="005B491C" w:rsidRPr="00345AB3">
        <w:rPr>
          <w:rFonts w:cs="Poppins"/>
        </w:rPr>
        <w:t xml:space="preserve"> familiarity with college expectations</w:t>
      </w:r>
      <w:r w:rsidR="003C06BD" w:rsidRPr="00345AB3">
        <w:rPr>
          <w:rFonts w:cs="Poppins"/>
        </w:rPr>
        <w:t>.</w:t>
      </w:r>
    </w:p>
    <w:p w14:paraId="291B0D83" w14:textId="777F4995" w:rsidR="003C06BD" w:rsidRPr="00345AB3" w:rsidRDefault="008306D3" w:rsidP="00EF6318">
      <w:pPr>
        <w:pStyle w:val="BodyText"/>
        <w:rPr>
          <w:rFonts w:cs="Poppins"/>
        </w:rPr>
      </w:pPr>
      <w:r w:rsidRPr="00345AB3">
        <w:rPr>
          <w:rFonts w:cs="Poppins"/>
          <w:noProof/>
        </w:rPr>
        <w:lastRenderedPageBreak/>
        <mc:AlternateContent>
          <mc:Choice Requires="wps">
            <w:drawing>
              <wp:anchor distT="0" distB="0" distL="114300" distR="114300" simplePos="0" relativeHeight="251836427" behindDoc="1" locked="0" layoutInCell="1" allowOverlap="1" wp14:anchorId="7AF78491" wp14:editId="6232191E">
                <wp:simplePos x="0" y="0"/>
                <wp:positionH relativeFrom="column">
                  <wp:posOffset>-855557</wp:posOffset>
                </wp:positionH>
                <wp:positionV relativeFrom="paragraph">
                  <wp:posOffset>495653</wp:posOffset>
                </wp:positionV>
                <wp:extent cx="1783645" cy="405114"/>
                <wp:effectExtent l="0" t="0" r="0" b="1905"/>
                <wp:wrapNone/>
                <wp:docPr id="1437918804" name="Rounded Rectangle 24"/>
                <wp:cNvGraphicFramePr/>
                <a:graphic xmlns:a="http://schemas.openxmlformats.org/drawingml/2006/main">
                  <a:graphicData uri="http://schemas.microsoft.com/office/word/2010/wordprocessingShape">
                    <wps:wsp>
                      <wps:cNvSpPr/>
                      <wps:spPr>
                        <a:xfrm>
                          <a:off x="0" y="0"/>
                          <a:ext cx="1783645" cy="405114"/>
                        </a:xfrm>
                        <a:prstGeom prst="roundRect">
                          <a:avLst/>
                        </a:prstGeom>
                        <a:solidFill>
                          <a:srgbClr val="E6BEC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41B69F91" id="Rounded Rectangle 24" o:spid="_x0000_s1026" style="position:absolute;margin-left:-67.35pt;margin-top:39.05pt;width:140.45pt;height:31.9pt;z-index:-25148005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rDjhahAIAAGQFAAAOAAAAZHJzL2Uyb0RvYy54bWysVN9P2zAQfp+0/8Hy+0jStcAqUtQVmCYh&#13;&#10;qICJZ9exG0uOz7Pdpt1fv7OTpgzQHqa9OD7f3Xc/8t1dXO4aTbbCeQWmpMVJTokwHCpl1iX98XTz&#13;&#10;6ZwSH5ipmAYjSroXnl7OPn64aO1UjKAGXQlHEMT4aWtLWodgp1nmeS0a5k/ACoNKCa5hAUW3zirH&#13;&#10;WkRvdDbK89OsBVdZB1x4j69XnZLOEr6Ugod7Kb0IRJcUcwvpdOlcxTObXbDp2jFbK96nwf4hi4Yp&#13;&#10;g0EHqCsWGNk49QaqUdyBBxlOODQZSKm4SDVgNUX+qprHmlmRasHmeDu0yf8/WH63fbRLh21orZ96&#13;&#10;vMYqdtI18Yv5kV1q1n5oltgFwvGxODv/fDqeUMJRN84nRTGO3cyO3tb58E1AQ+KlpA42pnrAP5Ia&#13;&#10;xba3PnT2B7sY0YNW1Y3SOgluvVpoR7YM/9716dfrxVUf4g8zbaKxgejWIcaX7FhQuoW9FtFOmwch&#13;&#10;iaqwhFHKJHFNDHEY58KEolPVrBJd+GKS54kuWODgkcpNgBFZYvwBuweIPH6L3WXZ20dXkag6OOd/&#13;&#10;S6xzHjxSZDBhcG6UAfcegMaq+sid/aFJXWtil1ZQ7ZeOOOgGxVt+o/Dn3TIflszhZOAM4bSHezyk&#13;&#10;hrak0N8oqcH9eu892iNhUUtJi5NWUv9zw5ygRH83SOUvxXgcRzMJ48nZCAX3UrN6qTGbZgFIhwL3&#13;&#10;iuXpGu2DPlylg+YZl8I8RkUVMxxjl5QHdxAWodsAuFa4mM+TGY6jZeHWPFoewWNXIy+fds/M2Z7B&#13;&#10;Abl/B4epZNNXHO5so6eB+SaAVIngx772/cZRTsTp107cFS/lZHVcjrPfAAAA//8DAFBLAwQUAAYA&#13;&#10;CAAAACEAkcpP6OUAAAAQAQAADwAAAGRycy9kb3ducmV2LnhtbExPTUvDQBC9C/6HZQRv7SZtSWua&#13;&#10;TRFFRCyiTfG8yY5J6O5syG7T6K93c9LLMMN78z6y3Wg0G7B3rSUB8TwChlRZ1VIt4Fg8zTbAnJek&#13;&#10;pLaEAr7RwS6/vspkquyFPnA4+JoFEXKpFNB436Wcu6pBI93cdkgB+7K9kT6cfc1VLy9B3Gi+iKKE&#13;&#10;G9lScGhkhw8NVqfD2QgYulK/uZekeF6+f74WxWkf/RydELc34+M2jPstMI+j//uAqUPID3kIVtoz&#13;&#10;Kce0gFm8XK0DV8B6EwObGKtkAayclvgOeJ7x/0XyXwAAAP//AwBQSwECLQAUAAYACAAAACEAtoM4&#13;&#10;kv4AAADhAQAAEwAAAAAAAAAAAAAAAAAAAAAAW0NvbnRlbnRfVHlwZXNdLnhtbFBLAQItABQABgAI&#13;&#10;AAAAIQA4/SH/1gAAAJQBAAALAAAAAAAAAAAAAAAAAC8BAABfcmVscy8ucmVsc1BLAQItABQABgAI&#13;&#10;AAAAIQBrDjhahAIAAGQFAAAOAAAAAAAAAAAAAAAAAC4CAABkcnMvZTJvRG9jLnhtbFBLAQItABQA&#13;&#10;BgAIAAAAIQCRyk/o5QAAABABAAAPAAAAAAAAAAAAAAAAAN4EAABkcnMvZG93bnJldi54bWxQSwUG&#13;&#10;AAAAAAQABADzAAAA8AUAAAAA&#13;&#10;" fillcolor="#e6becd" stroked="f" strokeweight="1pt">
                <v:stroke joinstyle="miter"/>
              </v:roundrect>
            </w:pict>
          </mc:Fallback>
        </mc:AlternateContent>
      </w:r>
      <w:r w:rsidR="005B491C" w:rsidRPr="00345AB3">
        <w:rPr>
          <w:rFonts w:cs="Poppins"/>
        </w:rPr>
        <w:t>Some students adapt quickly, while others require additional time and support to develop effective learning strategies.</w:t>
      </w:r>
    </w:p>
    <w:p w14:paraId="0BE5D778" w14:textId="502D5E16" w:rsidR="005B491C" w:rsidRPr="00345AB3" w:rsidRDefault="005B491C" w:rsidP="00001ECE">
      <w:pPr>
        <w:pStyle w:val="Heading3"/>
        <w:rPr>
          <w:rFonts w:ascii="Poppins" w:hAnsi="Poppins" w:cs="Poppins"/>
        </w:rPr>
      </w:pPr>
      <w:r w:rsidRPr="00345AB3">
        <w:rPr>
          <w:rFonts w:ascii="Poppins" w:hAnsi="Poppins" w:cs="Poppins"/>
        </w:rPr>
        <w:t xml:space="preserve">In </w:t>
      </w:r>
      <w:r w:rsidR="00EF6318" w:rsidRPr="00345AB3">
        <w:rPr>
          <w:rFonts w:ascii="Poppins" w:hAnsi="Poppins" w:cs="Poppins"/>
        </w:rPr>
        <w:t>p</w:t>
      </w:r>
      <w:r w:rsidRPr="00345AB3">
        <w:rPr>
          <w:rFonts w:ascii="Poppins" w:hAnsi="Poppins" w:cs="Poppins"/>
        </w:rPr>
        <w:t>ractice</w:t>
      </w:r>
    </w:p>
    <w:p w14:paraId="78D07251" w14:textId="77777777" w:rsidR="003C06BD" w:rsidRPr="00345AB3" w:rsidRDefault="005B491C" w:rsidP="00EF6318">
      <w:pPr>
        <w:pStyle w:val="BodyText"/>
        <w:rPr>
          <w:rFonts w:cs="Poppins"/>
        </w:rPr>
      </w:pPr>
      <w:r w:rsidRPr="00345AB3">
        <w:rPr>
          <w:rFonts w:cs="Poppins"/>
        </w:rPr>
        <w:t>Faculty can support student transition by:</w:t>
      </w:r>
    </w:p>
    <w:p w14:paraId="5CF1CDDB" w14:textId="3C4A67FE" w:rsidR="00C61B6E" w:rsidRPr="00345AB3" w:rsidRDefault="00C61B6E" w:rsidP="00EF6318">
      <w:pPr>
        <w:pStyle w:val="BodyText"/>
        <w:rPr>
          <w:rFonts w:cs="Poppins"/>
        </w:rPr>
      </w:pPr>
      <w:r w:rsidRPr="00345AB3">
        <w:rPr>
          <w:rFonts w:cs="Poppins"/>
          <w:noProof/>
        </w:rPr>
        <w:drawing>
          <wp:inline distT="0" distB="0" distL="0" distR="0" wp14:anchorId="6F70E71B" wp14:editId="27F31485">
            <wp:extent cx="6330950" cy="1769534"/>
            <wp:effectExtent l="0" t="25400" r="6350" b="21590"/>
            <wp:docPr id="975782858" name="Diagram 125" descr="SmartArt summarizing Faculty can support student transition by: Breaking complex tasks into manageable steps; Modelling examples of quality work; Providing opportunities for practice and feedback; Encouraging students to access available student supports and services; Explaining expectations clearly."/>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07" r:lo="rId208" r:qs="rId209" r:cs="rId210"/>
              </a:graphicData>
            </a:graphic>
          </wp:inline>
        </w:drawing>
      </w:r>
    </w:p>
    <w:bookmarkStart w:id="35" w:name="_Toc239181307"/>
    <w:p w14:paraId="6812C797" w14:textId="0D844FB9" w:rsidR="005B491C" w:rsidRPr="00345AB3" w:rsidRDefault="007C58B1" w:rsidP="007C58B1">
      <w:pPr>
        <w:pStyle w:val="Heading2"/>
        <w:spacing w:before="600"/>
        <w:rPr>
          <w:rFonts w:cs="Poppins"/>
        </w:rPr>
      </w:pPr>
      <w:r w:rsidRPr="00345AB3">
        <w:rPr>
          <w:rFonts w:cs="Poppins"/>
          <w:noProof/>
        </w:rPr>
        <mc:AlternateContent>
          <mc:Choice Requires="wps">
            <w:drawing>
              <wp:anchor distT="0" distB="0" distL="114300" distR="114300" simplePos="0" relativeHeight="251838475" behindDoc="1" locked="0" layoutInCell="1" allowOverlap="1" wp14:anchorId="746DEF64" wp14:editId="1EF1C8D3">
                <wp:simplePos x="0" y="0"/>
                <wp:positionH relativeFrom="column">
                  <wp:posOffset>-997585</wp:posOffset>
                </wp:positionH>
                <wp:positionV relativeFrom="paragraph">
                  <wp:posOffset>167499</wp:posOffset>
                </wp:positionV>
                <wp:extent cx="4734045" cy="405114"/>
                <wp:effectExtent l="0" t="0" r="3175" b="1905"/>
                <wp:wrapNone/>
                <wp:docPr id="781599889" name="Rounded Rectangle 24"/>
                <wp:cNvGraphicFramePr/>
                <a:graphic xmlns:a="http://schemas.openxmlformats.org/drawingml/2006/main">
                  <a:graphicData uri="http://schemas.microsoft.com/office/word/2010/wordprocessingShape">
                    <wps:wsp>
                      <wps:cNvSpPr/>
                      <wps:spPr>
                        <a:xfrm>
                          <a:off x="0" y="0"/>
                          <a:ext cx="4734045" cy="405114"/>
                        </a:xfrm>
                        <a:prstGeom prst="roundRect">
                          <a:avLst/>
                        </a:prstGeom>
                        <a:solidFill>
                          <a:srgbClr val="E6BEC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51208ECB" id="Rounded Rectangle 24" o:spid="_x0000_s1026" style="position:absolute;margin-left:-78.55pt;margin-top:13.2pt;width:372.75pt;height:31.9pt;z-index:-25147800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9whCgwIAAGQFAAAOAAAAZHJzL2Uyb0RvYy54bWysVE1v2zAMvQ/YfxB0X21nTrcFdYosbYcB&#10;RVu0HXpWZCkWIIuapMTJfv0o2XG6tthh2EUWRfLxw488O9+1mmyF8wpMRYuTnBJhONTKrCv64/Hq&#10;w2dKfGCmZhqMqOheeHo+f//urLMzMYEGdC0cQRDjZ52taBOCnWWZ541omT8BKwwqJbiWBRTdOqsd&#10;6xC91dkkz0+zDlxtHXDhPb5e9Eo6T/hSCh5upfQiEF1RzC2k06VzFc9sfsZma8dso/iQBvuHLFqm&#10;DAYdoS5YYGTj1CuoVnEHHmQ44dBmIKXiItWA1RT5i2oeGmZFqgWb4+3YJv//YPnN9sHeOWxDZ/3M&#10;4zVWsZOujV/Mj+xSs/Zjs8QuEI6P5aePZV5OKeGoK/NpUZSxm9nR2zofvgloSbxU1MHG1Pf4R1Kj&#10;2Pbah97+YBcjetCqvlJaJ8GtV0vtyJbh37s8/Xq5vBhC/GGmTTQ2EN16xPiSHQtKt7DXItppcy8k&#10;UTWWMEmZJK6JMQ7jXJhQ9KqG1aIPX0zzPNEFCxw9UrkJMCJLjD9iDwCRx6+x+ywH++gqElVH5/xv&#10;ifXOo0eKDCaMzq0y4N4C0FjVELm3PzSpb03s0grq/Z0jDvpB8ZZfKfx518yHO+ZwMnCGcNrDLR5S&#10;Q1dRGG6UNOB+vfUe7ZGwqKWkw0mrqP+5YU5Qor8bpPKXoizjaCahnH6aoOCea1bPNWbTLgHpUOBe&#10;sTxdo33Qh6t00D7hUljEqKhihmPsivLgDsIy9BsA1woXi0Uyw3G0LFybB8sjeOxq5OXj7ok5OzA4&#10;IPdv4DCVbPaCw71t9DSw2ASQKhH82Neh3zjKiTjD2om74rmcrI7Lcf4bAAD//wMAUEsDBBQABgAI&#10;AAAAIQA0Qtlw4gAAAAoBAAAPAAAAZHJzL2Rvd25yZXYueG1sTI/BSsNAEIbvgu+wjOCt3U20aYzZ&#10;FBFExCLalJ432TEJzc6G7DaNPr3rSW8zzMc/359vZtOzCUfXWZIQLQUwpNrqjhoJ+/JpkQJzXpFW&#10;vSWU8IUONsXlRa4ybc/0gdPONyyEkMuUhNb7IePc1S0a5ZZ2QAq3Tzsa5cM6NlyP6hzCTc9jIRJu&#10;VEfhQ6sGfGyxPu5ORsI0VP2be0nK55v3w2tZHrfie++kvL6aH+6BeZz9Hwy/+kEdiuBU2RNpx3oJ&#10;i2i1jgIrIU5ugQVilaZhqCTciRh4kfP/FYofAAAA//8DAFBLAQItABQABgAIAAAAIQC2gziS/gAA&#10;AOEBAAATAAAAAAAAAAAAAAAAAAAAAABbQ29udGVudF9UeXBlc10ueG1sUEsBAi0AFAAGAAgAAAAh&#10;ADj9If/WAAAAlAEAAAsAAAAAAAAAAAAAAAAALwEAAF9yZWxzLy5yZWxzUEsBAi0AFAAGAAgAAAAh&#10;AHX3CEKDAgAAZAUAAA4AAAAAAAAAAAAAAAAALgIAAGRycy9lMm9Eb2MueG1sUEsBAi0AFAAGAAgA&#10;AAAhADRC2XDiAAAACgEAAA8AAAAAAAAAAAAAAAAA3QQAAGRycy9kb3ducmV2LnhtbFBLBQYAAAAA&#10;BAAEAPMAAADsBQAAAAA=&#10;" fillcolor="#e6becd" stroked="f" strokeweight="1pt">
                <v:stroke joinstyle="miter"/>
              </v:roundrect>
            </w:pict>
          </mc:Fallback>
        </mc:AlternateContent>
      </w:r>
      <w:r w:rsidR="005B491C" w:rsidRPr="00345AB3">
        <w:rPr>
          <w:rFonts w:cs="Poppins"/>
        </w:rPr>
        <w:t xml:space="preserve">Accessibility and </w:t>
      </w:r>
      <w:r w:rsidR="00EF6318" w:rsidRPr="00345AB3">
        <w:rPr>
          <w:rFonts w:cs="Poppins"/>
        </w:rPr>
        <w:t>a</w:t>
      </w:r>
      <w:r w:rsidR="005B491C" w:rsidRPr="00345AB3">
        <w:rPr>
          <w:rFonts w:cs="Poppins"/>
        </w:rPr>
        <w:t xml:space="preserve">cademic </w:t>
      </w:r>
      <w:r w:rsidR="00EF6318" w:rsidRPr="00345AB3">
        <w:rPr>
          <w:rFonts w:cs="Poppins"/>
        </w:rPr>
        <w:t>a</w:t>
      </w:r>
      <w:r w:rsidR="005B491C" w:rsidRPr="00345AB3">
        <w:rPr>
          <w:rFonts w:cs="Poppins"/>
        </w:rPr>
        <w:t>ccommodations</w:t>
      </w:r>
      <w:bookmarkEnd w:id="35"/>
    </w:p>
    <w:p w14:paraId="72D80159" w14:textId="6EEA32FA" w:rsidR="00EF7579" w:rsidRPr="00345AB3" w:rsidRDefault="005B491C" w:rsidP="00EF6318">
      <w:pPr>
        <w:pStyle w:val="BodyBold"/>
        <w:rPr>
          <w:rFonts w:cs="Poppins"/>
        </w:rPr>
      </w:pPr>
      <w:r w:rsidRPr="00345AB3">
        <w:rPr>
          <w:rFonts w:cs="Poppins"/>
        </w:rPr>
        <w:t>Cambrian College is committed to creating equitable learning opportunities for all students.</w:t>
      </w:r>
    </w:p>
    <w:p w14:paraId="3C5FA809" w14:textId="2E5CF1D8" w:rsidR="00EF7579" w:rsidRPr="00345AB3" w:rsidRDefault="005B491C" w:rsidP="00EF6318">
      <w:pPr>
        <w:pStyle w:val="BodyText"/>
        <w:rPr>
          <w:rFonts w:cs="Poppins"/>
        </w:rPr>
      </w:pPr>
      <w:r w:rsidRPr="00345AB3">
        <w:rPr>
          <w:rFonts w:cs="Poppins"/>
        </w:rPr>
        <w:t>Some students receive academic accommodations through the Glenn Crombie Centre for Accessibility, Counselling, and Wellness.</w:t>
      </w:r>
    </w:p>
    <w:p w14:paraId="69980B36" w14:textId="75A74DB4" w:rsidR="00EF7579" w:rsidRPr="00345AB3" w:rsidRDefault="005B491C" w:rsidP="00EF6318">
      <w:pPr>
        <w:pStyle w:val="BodyText"/>
        <w:rPr>
          <w:rFonts w:cs="Poppins"/>
        </w:rPr>
      </w:pPr>
      <w:r w:rsidRPr="00345AB3">
        <w:rPr>
          <w:rFonts w:cs="Poppins"/>
        </w:rPr>
        <w:t>Academic accommodations reduce barriers to learning while maintaining the essential learning outcomes of the course.</w:t>
      </w:r>
    </w:p>
    <w:p w14:paraId="0E65AE11" w14:textId="77777777" w:rsidR="00EF7579" w:rsidRPr="00345AB3" w:rsidRDefault="005B491C" w:rsidP="00EF6318">
      <w:pPr>
        <w:pStyle w:val="BodyText"/>
        <w:rPr>
          <w:rFonts w:cs="Poppins"/>
        </w:rPr>
      </w:pPr>
      <w:r w:rsidRPr="00345AB3">
        <w:rPr>
          <w:rFonts w:cs="Poppins"/>
        </w:rPr>
        <w:t>Examples of accommodations may include:</w:t>
      </w:r>
    </w:p>
    <w:p w14:paraId="3F3F6BB4" w14:textId="3D3B700D" w:rsidR="007C58B1" w:rsidRPr="00345AB3" w:rsidRDefault="007C58B1" w:rsidP="00EF6318">
      <w:pPr>
        <w:pStyle w:val="BodyText"/>
        <w:rPr>
          <w:rFonts w:cs="Poppins"/>
        </w:rPr>
      </w:pPr>
      <w:r w:rsidRPr="00345AB3">
        <w:rPr>
          <w:rFonts w:cs="Poppins"/>
          <w:noProof/>
        </w:rPr>
        <w:drawing>
          <wp:inline distT="0" distB="0" distL="0" distR="0" wp14:anchorId="2C468747" wp14:editId="286B9320">
            <wp:extent cx="6330950" cy="1769534"/>
            <wp:effectExtent l="0" t="25400" r="6350" b="21590"/>
            <wp:docPr id="1438811020" name="Diagram 125" descr="SmartArt summarizing Examples of accommodations may include: Reduced-distraction testing; Assistive technology; Note-taking supports; Alternative formats for learning materials; Additional time for tests and exam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12" r:lo="rId213" r:qs="rId214" r:cs="rId215"/>
              </a:graphicData>
            </a:graphic>
          </wp:inline>
        </w:drawing>
      </w:r>
    </w:p>
    <w:p w14:paraId="446C395B" w14:textId="3889A470" w:rsidR="005B491C" w:rsidRPr="00345AB3" w:rsidRDefault="005B491C" w:rsidP="00EF6318">
      <w:pPr>
        <w:pStyle w:val="BodyText"/>
        <w:rPr>
          <w:rFonts w:cs="Poppins"/>
        </w:rPr>
      </w:pPr>
      <w:r w:rsidRPr="00345AB3">
        <w:rPr>
          <w:rFonts w:cs="Poppins"/>
        </w:rPr>
        <w:t>Faculty are responsible for reviewing accommodation letters, implementing approved accommodations, and maintaining student confidentiality.</w:t>
      </w:r>
    </w:p>
    <w:p w14:paraId="06E138CB" w14:textId="137636D4" w:rsidR="005B491C" w:rsidRPr="00345AB3" w:rsidRDefault="00656892" w:rsidP="00001ECE">
      <w:pPr>
        <w:pStyle w:val="Heading3"/>
        <w:rPr>
          <w:rFonts w:ascii="Poppins" w:hAnsi="Poppins" w:cs="Poppins"/>
        </w:rPr>
      </w:pPr>
      <w:r w:rsidRPr="00345AB3">
        <w:rPr>
          <w:rFonts w:ascii="Poppins" w:hAnsi="Poppins" w:cs="Poppins"/>
          <w:noProof/>
        </w:rPr>
        <w:lastRenderedPageBreak/>
        <mc:AlternateContent>
          <mc:Choice Requires="wps">
            <w:drawing>
              <wp:anchor distT="0" distB="0" distL="114300" distR="114300" simplePos="0" relativeHeight="251840523" behindDoc="1" locked="0" layoutInCell="1" allowOverlap="1" wp14:anchorId="296018C2" wp14:editId="228530ED">
                <wp:simplePos x="0" y="0"/>
                <wp:positionH relativeFrom="column">
                  <wp:posOffset>-810401</wp:posOffset>
                </wp:positionH>
                <wp:positionV relativeFrom="paragraph">
                  <wp:posOffset>-80081</wp:posOffset>
                </wp:positionV>
                <wp:extent cx="1783644" cy="405114"/>
                <wp:effectExtent l="0" t="0" r="0" b="1905"/>
                <wp:wrapNone/>
                <wp:docPr id="2067569313" name="Rounded Rectangle 24"/>
                <wp:cNvGraphicFramePr/>
                <a:graphic xmlns:a="http://schemas.openxmlformats.org/drawingml/2006/main">
                  <a:graphicData uri="http://schemas.microsoft.com/office/word/2010/wordprocessingShape">
                    <wps:wsp>
                      <wps:cNvSpPr/>
                      <wps:spPr>
                        <a:xfrm>
                          <a:off x="0" y="0"/>
                          <a:ext cx="1783644" cy="405114"/>
                        </a:xfrm>
                        <a:prstGeom prst="roundRect">
                          <a:avLst/>
                        </a:prstGeom>
                        <a:solidFill>
                          <a:srgbClr val="E6BEC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4C4C8F91" id="Rounded Rectangle 24" o:spid="_x0000_s1026" style="position:absolute;margin-left:-63.8pt;margin-top:-6.3pt;width:140.45pt;height:31.9pt;z-index:-25147595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Mff1UhAIAAGQFAAAOAAAAZHJzL2Uyb0RvYy54bWysVEtv2zAMvg/YfxB0X21n7mNBnSJL22FA&#13;&#10;0RZth54VWYoFyKImKXGyXz9KdpyuLXYYdpFFkfz48EeeX2xbTTbCeQWmosVRTokwHGplVhX98XT9&#13;&#10;6YwSH5ipmQYjKroTnl7MPn447+xUTKABXQtHEMT4aWcr2oRgp1nmeSNa5o/ACoNKCa5lAUW3ymrH&#13;&#10;OkRvdTbJ85OsA1dbB1x4j6+XvZLOEr6Ugoc7Kb0IRFcUcwvpdOlcxjObnbPpyjHbKD6kwf4hi5Yp&#13;&#10;g0FHqEsWGFk79QaqVdyBBxmOOLQZSKm4SDVgNUX+qprHhlmRasHmeDu2yf8/WH67ebT3DtvQWT/1&#13;&#10;eI1VbKVr4xfzI9vUrN3YLLENhONjcXr2+aQsKeGoK/PjoihjN7ODt3U+fBPQknipqIO1qR/wj6RG&#13;&#10;sc2ND7393i5G9KBVfa20ToJbLRfakQ3Dv3d18vVqcTmE+MNMm2hsILr1iPElOxSUbmGnRbTT5kFI&#13;&#10;omosYZIySVwTYxzGuTCh6FUNq0UfvjjO80QXLHD0SOUmwIgsMf6IPQBEHr/F7rMc7KOrSFQdnfO/&#13;&#10;JdY7jx4pMpgwOrfKgHsPQGNVQ+Teft+kvjWxS0uod/eOOOgHxVt+rfDn3TAf7pnDycAZwmkPd3hI&#13;&#10;DV1FYbhR0oD79d57tEfCopaSDietov7nmjlBif5ukMpfirKMo5mE8vh0goJ7qVm+1Jh1uwCkQ4F7&#13;&#10;xfJ0jfZB76/SQfuMS2Eeo6KKGY6xK8qD2wuL0G8AXCtczOfJDMfRsnBjHi2P4LGrkZdP22fm7MDg&#13;&#10;gNy/hf1UsukrDve20dPAfB1AqkTwQ1+HfuMoJ+IMayfuipdysjosx9lvAAAA//8DAFBLAwQUAAYA&#13;&#10;CAAAACEAPkKWm+IAAAAQAQAADwAAAGRycy9kb3ducmV2LnhtbExP20rDQBB9F/yHZQTf2s2FRkmz&#13;&#10;KaKIiFK0KT5vsmMSupeQ3abRr3fqi74MZ5gz51JsZqPZhKPvnRUQLyNgaBunetsK2FePi1tgPkir&#13;&#10;pHYWBXyhh015eVHIXLmTfcdpF1pGItbnUkAXwpBz7psOjfRLN6Cl26cbjQy0ji1XozyRuNE8iaKM&#13;&#10;G9lbcujkgPcdNofd0QiYhlpv/XNWPaVvHy9VdXiNvvdeiOur+WFN424NLOAc/j7g3IHyQ0nBane0&#13;&#10;yjMtYBEnNxlxfxGBM2WVpsBqAas4AV4W/H+R8gcAAP//AwBQSwECLQAUAAYACAAAACEAtoM4kv4A&#13;&#10;AADhAQAAEwAAAAAAAAAAAAAAAAAAAAAAW0NvbnRlbnRfVHlwZXNdLnhtbFBLAQItABQABgAIAAAA&#13;&#10;IQA4/SH/1gAAAJQBAAALAAAAAAAAAAAAAAAAAC8BAABfcmVscy8ucmVsc1BLAQItABQABgAIAAAA&#13;&#10;IQAMff1UhAIAAGQFAAAOAAAAAAAAAAAAAAAAAC4CAABkcnMvZTJvRG9jLnhtbFBLAQItABQABgAI&#13;&#10;AAAAIQA+Qpab4gAAABABAAAPAAAAAAAAAAAAAAAAAN4EAABkcnMvZG93bnJldi54bWxQSwUGAAAA&#13;&#10;AAQABADzAAAA7QUAAAAA&#13;&#10;" fillcolor="#e6becd" stroked="f" strokeweight="1pt">
                <v:stroke joinstyle="miter"/>
              </v:roundrect>
            </w:pict>
          </mc:Fallback>
        </mc:AlternateContent>
      </w:r>
      <w:r w:rsidR="005B491C" w:rsidRPr="00345AB3">
        <w:rPr>
          <w:rFonts w:ascii="Poppins" w:hAnsi="Poppins" w:cs="Poppins"/>
        </w:rPr>
        <w:t xml:space="preserve">In </w:t>
      </w:r>
      <w:r w:rsidR="00EF6318" w:rsidRPr="00345AB3">
        <w:rPr>
          <w:rFonts w:ascii="Poppins" w:hAnsi="Poppins" w:cs="Poppins"/>
        </w:rPr>
        <w:t>p</w:t>
      </w:r>
      <w:r w:rsidR="005B491C" w:rsidRPr="00345AB3">
        <w:rPr>
          <w:rFonts w:ascii="Poppins" w:hAnsi="Poppins" w:cs="Poppins"/>
        </w:rPr>
        <w:t>ractice</w:t>
      </w:r>
    </w:p>
    <w:p w14:paraId="6DF1439F" w14:textId="0ED357D5" w:rsidR="00EF7579" w:rsidRPr="00345AB3" w:rsidRDefault="008306D3" w:rsidP="00EF6318">
      <w:pPr>
        <w:pStyle w:val="BodyText"/>
        <w:rPr>
          <w:rFonts w:cs="Poppins"/>
        </w:rPr>
      </w:pPr>
      <w:r w:rsidRPr="00345AB3">
        <w:rPr>
          <w:rFonts w:cs="Poppins"/>
          <w:noProof/>
        </w:rPr>
        <mc:AlternateContent>
          <mc:Choice Requires="wps">
            <w:drawing>
              <wp:anchor distT="0" distB="0" distL="114300" distR="114300" simplePos="0" relativeHeight="251842571" behindDoc="1" locked="0" layoutInCell="1" allowOverlap="1" wp14:anchorId="10D34D5E" wp14:editId="501FB777">
                <wp:simplePos x="0" y="0"/>
                <wp:positionH relativeFrom="column">
                  <wp:posOffset>-754521</wp:posOffset>
                </wp:positionH>
                <wp:positionV relativeFrom="paragraph">
                  <wp:posOffset>497840</wp:posOffset>
                </wp:positionV>
                <wp:extent cx="2291788" cy="405114"/>
                <wp:effectExtent l="0" t="0" r="0" b="1905"/>
                <wp:wrapNone/>
                <wp:docPr id="2007823617" name="Rounded Rectangle 24"/>
                <wp:cNvGraphicFramePr/>
                <a:graphic xmlns:a="http://schemas.openxmlformats.org/drawingml/2006/main">
                  <a:graphicData uri="http://schemas.microsoft.com/office/word/2010/wordprocessingShape">
                    <wps:wsp>
                      <wps:cNvSpPr/>
                      <wps:spPr>
                        <a:xfrm>
                          <a:off x="0" y="0"/>
                          <a:ext cx="2291788" cy="405114"/>
                        </a:xfrm>
                        <a:prstGeom prst="roundRect">
                          <a:avLst/>
                        </a:prstGeom>
                        <a:solidFill>
                          <a:srgbClr val="E6BEC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4CB32307" id="Rounded Rectangle 24" o:spid="_x0000_s1026" style="position:absolute;margin-left:-59.4pt;margin-top:39.2pt;width:180.45pt;height:31.9pt;z-index:-25147390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IZ0DggIAAGQFAAAOAAAAZHJzL2Uyb0RvYy54bWysVEtv2zAMvg/YfxB0X20H6SuoU2RpOwwo&#10;2qLt0LMiS4kBWdQoJU7260fJjtO1xQ7DLrIokh8f/siLy21j2Eahr8GWvDjKOVNWQlXbZcl/PN98&#10;OePMB2ErYcCqku+U55fTz58uWjdRI1iBqRQyArF+0rqSr0JwkyzzcqUa4Y/AKUtKDdiIQCIuswpF&#10;S+iNyUZ5fpK1gJVDkMp7er3qlHya8LVWMtxr7VVgpuSUW0gnpnMRz2x6ISZLFG5Vyz4N8Q9ZNKK2&#10;FHSAuhJBsDXW76CaWiJ40OFIQpOB1rVUqQaqpsjfVPO0Ek6lWqg53g1t8v8PVt5tntwDUhta5yee&#10;rrGKrcYmfik/tk3N2g3NUtvAJD2ORufF6Rn9Xkm6cX5cFOPYzezg7dCHbwoaFi8lR1jb6pH+SGqU&#10;2Nz60Nnv7WJED6aubmpjkoDLxdwg2wj6e9cnX6/nV32IP8yMjcYWoluHGF+yQ0HpFnZGRTtjH5Vm&#10;dRVLSJkkrqkhjpBS2VB0qpWoVBe+OM7zRBcqcPBI5SbAiKwp/oDdA0Qev8fusuzto6tKVB2c878l&#10;1jkPHiky2DA4N7UF/AjAUFV95M5+36SuNbFLC6h2D8gQukHxTt7U9PNuhQ8PAmkyaIZo2sM9HdpA&#10;W3Lob5ytAH999B7tibCk5aylSSu5/7kWqDgz3y1R+bwYj+NoJmF8fDoiAV9rFq81dt3MgehQ0F5x&#10;Ml2jfTD7q0ZoXmgpzGJUUgkrKXbJZcC9MA/dBqC1ItVslsxoHJ0It/bJyQgeuxp5+bx9Eeh6Bgfi&#10;/h3sp1JM3nC4s42eFmbrALpOBD/0te83jXIiTr924q54LSerw3Kc/gYAAP//AwBQSwMEFAAGAAgA&#10;AAAhACISTcbhAAAACwEAAA8AAABkcnMvZG93bnJldi54bWxMj11Lw0AQRd8F/8Mygm/tJmuoIWZT&#10;RBARRWpTfN5kxyR0P0J2m0Z/veOTPg73cO+ZcrtYw2acwuCdhHSdAEPXej24TsKhflzlwEJUTivj&#10;HUr4wgDb6vKiVIX2Z/eO8z52jEpcKJSEPsax4Dy0PVoV1n5ER9mnn6yKdE4d15M6U7k1XCTJhls1&#10;OFro1YgPPbbH/clKmMfGvIXnTf10s/t4qevja/J9CFJeXy33d8AiLvEPhl99UoeKnBp/cjowI2GV&#10;pjm5Rwm3eQaMCJGJFFhDaCYE8Krk/3+ofgAAAP//AwBQSwECLQAUAAYACAAAACEAtoM4kv4AAADh&#10;AQAAEwAAAAAAAAAAAAAAAAAAAAAAW0NvbnRlbnRfVHlwZXNdLnhtbFBLAQItABQABgAIAAAAIQA4&#10;/SH/1gAAAJQBAAALAAAAAAAAAAAAAAAAAC8BAABfcmVscy8ucmVsc1BLAQItABQABgAIAAAAIQD3&#10;IZ0DggIAAGQFAAAOAAAAAAAAAAAAAAAAAC4CAABkcnMvZTJvRG9jLnhtbFBLAQItABQABgAIAAAA&#10;IQAiEk3G4QAAAAsBAAAPAAAAAAAAAAAAAAAAANwEAABkcnMvZG93bnJldi54bWxQSwUGAAAAAAQA&#10;BADzAAAA6gUAAAAA&#10;" fillcolor="#e6becd" stroked="f" strokeweight="1pt">
                <v:stroke joinstyle="miter"/>
              </v:roundrect>
            </w:pict>
          </mc:Fallback>
        </mc:AlternateContent>
      </w:r>
      <w:r w:rsidR="005B491C" w:rsidRPr="00345AB3">
        <w:rPr>
          <w:rFonts w:cs="Poppins"/>
        </w:rPr>
        <w:t>If you have questions about implementing an accommodation, contact the Glenn Crombie Centre. Faculty are not expected to determine accommodations independently.</w:t>
      </w:r>
    </w:p>
    <w:p w14:paraId="4051B5DD" w14:textId="32DACC10" w:rsidR="005B491C" w:rsidRPr="00345AB3" w:rsidRDefault="005B491C" w:rsidP="00EF6318">
      <w:pPr>
        <w:pStyle w:val="Heading2"/>
        <w:rPr>
          <w:rFonts w:cs="Poppins"/>
        </w:rPr>
      </w:pPr>
      <w:bookmarkStart w:id="36" w:name="_Toc239181308"/>
      <w:r w:rsidRPr="00345AB3">
        <w:rPr>
          <w:rFonts w:cs="Poppins"/>
        </w:rPr>
        <w:t xml:space="preserve">Student </w:t>
      </w:r>
      <w:r w:rsidR="00EF6318" w:rsidRPr="00345AB3">
        <w:rPr>
          <w:rFonts w:cs="Poppins"/>
        </w:rPr>
        <w:t>w</w:t>
      </w:r>
      <w:r w:rsidRPr="00345AB3">
        <w:rPr>
          <w:rFonts w:cs="Poppins"/>
        </w:rPr>
        <w:t>ellbeing</w:t>
      </w:r>
      <w:bookmarkEnd w:id="36"/>
    </w:p>
    <w:p w14:paraId="09FC7363" w14:textId="1653E6D3" w:rsidR="00EF7579" w:rsidRPr="00345AB3" w:rsidRDefault="005B491C" w:rsidP="00EF6318">
      <w:pPr>
        <w:pStyle w:val="BodyBold"/>
        <w:rPr>
          <w:rFonts w:cs="Poppins"/>
        </w:rPr>
      </w:pPr>
      <w:r w:rsidRPr="00345AB3">
        <w:rPr>
          <w:rFonts w:cs="Poppins"/>
        </w:rPr>
        <w:t xml:space="preserve">Learning is influenced by physical, emotional, social, and mental wellbeing. </w:t>
      </w:r>
    </w:p>
    <w:p w14:paraId="5646EA77" w14:textId="37214D4A" w:rsidR="00EF6318" w:rsidRPr="00345AB3" w:rsidRDefault="005B491C" w:rsidP="007C58B1">
      <w:pPr>
        <w:pStyle w:val="BodyText"/>
        <w:rPr>
          <w:rFonts w:cs="Poppins"/>
        </w:rPr>
      </w:pPr>
      <w:r w:rsidRPr="00345AB3">
        <w:rPr>
          <w:rFonts w:cs="Poppins"/>
        </w:rPr>
        <w:t>Students who experience personal challenges may also experience difficulties with attendance, participation, or academic performance.</w:t>
      </w:r>
    </w:p>
    <w:p w14:paraId="4F1DB68C" w14:textId="5439A796" w:rsidR="007C58B1" w:rsidRPr="00345AB3" w:rsidRDefault="007C58B1" w:rsidP="00EF6318">
      <w:pPr>
        <w:pStyle w:val="BodyText"/>
        <w:rPr>
          <w:rFonts w:cs="Poppins"/>
        </w:rPr>
      </w:pPr>
      <w:r w:rsidRPr="00345AB3">
        <w:rPr>
          <w:rFonts w:cs="Poppins"/>
          <w:noProof/>
        </w:rPr>
        <w:drawing>
          <wp:inline distT="0" distB="0" distL="0" distR="0" wp14:anchorId="42DF0267" wp14:editId="2D020B00">
            <wp:extent cx="6445955" cy="2935111"/>
            <wp:effectExtent l="0" t="0" r="0" b="0"/>
            <wp:docPr id="2111317011" name="Diagram 138" descr="SmartArt summarizing Students may experience: Stress; Anxiety; Financial pressures; Family responsibilities; Grief or loss; Health concerns; Mental health challenge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17" r:lo="rId218" r:qs="rId219" r:cs="rId220"/>
              </a:graphicData>
            </a:graphic>
          </wp:inline>
        </w:drawing>
      </w:r>
    </w:p>
    <w:p w14:paraId="5AE58B3D" w14:textId="6DAC3170" w:rsidR="00EF7579" w:rsidRPr="00345AB3" w:rsidRDefault="006B661B" w:rsidP="00EF6318">
      <w:pPr>
        <w:pStyle w:val="BodyText"/>
        <w:rPr>
          <w:rFonts w:cs="Poppins"/>
        </w:rPr>
      </w:pPr>
      <w:r w:rsidRPr="00345AB3">
        <w:rPr>
          <w:rFonts w:cs="Poppins"/>
        </w:rPr>
        <w:t>Faculty are not expected to provide counselling or solve personal problems for students. Your role is to notice concerns, respond with empathy, and connect students with appropriate supports when needed.</w:t>
      </w:r>
    </w:p>
    <w:p w14:paraId="346EAE86" w14:textId="50615A31" w:rsidR="00250D8F" w:rsidRPr="00345AB3" w:rsidRDefault="00250D8F">
      <w:pPr>
        <w:rPr>
          <w:rFonts w:ascii="Poppins" w:eastAsiaTheme="majorEastAsia" w:hAnsi="Poppins" w:cs="Poppins"/>
          <w:b/>
          <w:bCs/>
          <w:color w:val="000000" w:themeColor="text1"/>
        </w:rPr>
      </w:pPr>
      <w:r w:rsidRPr="00345AB3">
        <w:rPr>
          <w:rFonts w:ascii="Poppins" w:hAnsi="Poppins" w:cs="Poppins"/>
        </w:rPr>
        <w:br w:type="page"/>
      </w:r>
    </w:p>
    <w:p w14:paraId="67CE2979" w14:textId="01F188DB" w:rsidR="005B491C" w:rsidRPr="00345AB3" w:rsidRDefault="00250D8F" w:rsidP="008306D3">
      <w:pPr>
        <w:pStyle w:val="Heading3"/>
        <w:rPr>
          <w:rFonts w:ascii="Poppins" w:hAnsi="Poppins" w:cs="Poppins"/>
        </w:rPr>
      </w:pPr>
      <w:r w:rsidRPr="00345AB3">
        <w:rPr>
          <w:rFonts w:ascii="Poppins" w:hAnsi="Poppins" w:cs="Poppins"/>
          <w:noProof/>
        </w:rPr>
        <w:lastRenderedPageBreak/>
        <mc:AlternateContent>
          <mc:Choice Requires="wps">
            <w:drawing>
              <wp:anchor distT="0" distB="0" distL="114300" distR="114300" simplePos="0" relativeHeight="251844619" behindDoc="1" locked="0" layoutInCell="1" allowOverlap="1" wp14:anchorId="65C9E834" wp14:editId="1FF5D85C">
                <wp:simplePos x="0" y="0"/>
                <wp:positionH relativeFrom="column">
                  <wp:posOffset>-810824</wp:posOffset>
                </wp:positionH>
                <wp:positionV relativeFrom="paragraph">
                  <wp:posOffset>-63571</wp:posOffset>
                </wp:positionV>
                <wp:extent cx="1724628" cy="405114"/>
                <wp:effectExtent l="0" t="0" r="3175" b="1905"/>
                <wp:wrapNone/>
                <wp:docPr id="1732326423" name="Rounded Rectangle 24"/>
                <wp:cNvGraphicFramePr/>
                <a:graphic xmlns:a="http://schemas.openxmlformats.org/drawingml/2006/main">
                  <a:graphicData uri="http://schemas.microsoft.com/office/word/2010/wordprocessingShape">
                    <wps:wsp>
                      <wps:cNvSpPr/>
                      <wps:spPr>
                        <a:xfrm>
                          <a:off x="0" y="0"/>
                          <a:ext cx="1724628" cy="405114"/>
                        </a:xfrm>
                        <a:prstGeom prst="roundRect">
                          <a:avLst/>
                        </a:prstGeom>
                        <a:solidFill>
                          <a:srgbClr val="E6BEC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245572B5" id="Rounded Rectangle 24" o:spid="_x0000_s1026" style="position:absolute;margin-left:-63.85pt;margin-top:-5pt;width:135.8pt;height:31.9pt;z-index:-25147186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6TVgwIAAGQFAAAOAAAAZHJzL2Uyb0RvYy54bWysVE1v2zAMvQ/YfxB0X20HabsFdYosbYcB&#10;RRu0HXpWZCkxIIsapcTJfv0o2XG6tthh2EUWRfLxw4+8uNw1hm0V+hpsyYuTnDNlJVS1XZX8x9PN&#10;p8+c+SBsJQxYVfK98vxy+vHDResmagRrMJVCRiDWT1pX8nUIbpJlXq5VI/wJOGVJqQEbEUjEVVah&#10;aAm9Mdkoz8+yFrByCFJ5T69XnZJPE77WSoZ7rb0KzJSccgvpxHQu45lNL8RkhcKta9mnIf4hi0bU&#10;loIOUFciCLbB+g1UU0sEDzqcSGgy0LqWKtVA1RT5q2oe18KpVAs1x7uhTf7/wcq77aNbILWhdX7i&#10;6Rqr2Gls4pfyY7vUrP3QLLULTNJjcT4an43o90rSjfPTohjHbmZHb4c+fFPQsHgpOcLGVg/0R1Kj&#10;xPbWh87+YBcjejB1dVMbkwRcLecG2VbQ37s++3o9v+pD/GFmbDS2EN06xPiSHQtKt7A3KtoZ+6A0&#10;qysqYZQySVxTQxwhpbKh6FRrUakufHGa54kuVODgkcpNgBFZU/wBuweIPH6L3WXZ20dXlag6OOd/&#10;S6xzHjxSZLBhcG5qC/gegKGq+sid/aFJXWtil5ZQ7RfIELpB8U7e1PTzboUPC4E0GTRDNO3hng5t&#10;oC059DfO1oC/3nuP9kRY0nLW0qSV3P/cCFScme+WqPylGI/jaCZhfHo+IgFfapYvNXbTzIHoUNBe&#10;cTJdo30wh6tGaJ5pKcxiVFIJKyl2yWXAgzAP3QagtSLVbJbMaBydCLf20ckIHrsaefm0exboegYH&#10;4v4dHKZSTF5xuLONnhZmmwC6TgQ/9rXvN41yIk6/duKueCknq+NynP4GAAD//wMAUEsDBBQABgAI&#10;AAAAIQBJ2J0d4QAAAAsBAAAPAAAAZHJzL2Rvd25yZXYueG1sTI9RS8MwEMffBb9DOMG3Ldmq26xN&#10;hwgi4hBdh89pc7ZlyaU0WVf99KZP+nbH/fjf759tR2vYgL1vHUlYzAUwpMrplmoJh+JptgHmgyKt&#10;jCOU8I0etvnlRaZS7c70gcM+1CyGkE+VhCaELuXcVw1a5eeuQ4q3L9dbFeLa11z36hzDreFLIVbc&#10;qpbih0Z1+NhgddyfrIShK82bf1kVz8n752tRHHfi5+ClvL4aH+6BBRzDHwyTflSHPDqV7kTaMyNh&#10;tliu15GdJhFbTchNcgeslHCbbIDnGf/fIf8FAAD//wMAUEsBAi0AFAAGAAgAAAAhALaDOJL+AAAA&#10;4QEAABMAAAAAAAAAAAAAAAAAAAAAAFtDb250ZW50X1R5cGVzXS54bWxQSwECLQAUAAYACAAAACEA&#10;OP0h/9YAAACUAQAACwAAAAAAAAAAAAAAAAAvAQAAX3JlbHMvLnJlbHNQSwECLQAUAAYACAAAACEA&#10;vkuk1YMCAABkBQAADgAAAAAAAAAAAAAAAAAuAgAAZHJzL2Uyb0RvYy54bWxQSwECLQAUAAYACAAA&#10;ACEASdidHeEAAAALAQAADwAAAAAAAAAAAAAAAADdBAAAZHJzL2Rvd25yZXYueG1sUEsFBgAAAAAE&#10;AAQA8wAAAOsFAAAAAA==&#10;" fillcolor="#e6becd" stroked="f" strokeweight="1pt">
                <v:stroke joinstyle="miter"/>
              </v:roundrect>
            </w:pict>
          </mc:Fallback>
        </mc:AlternateContent>
      </w:r>
      <w:r w:rsidR="005B491C" w:rsidRPr="00345AB3">
        <w:rPr>
          <w:rFonts w:ascii="Poppins" w:hAnsi="Poppins" w:cs="Poppins"/>
        </w:rPr>
        <w:t xml:space="preserve">In </w:t>
      </w:r>
      <w:r w:rsidR="00EF6318" w:rsidRPr="00345AB3">
        <w:rPr>
          <w:rFonts w:ascii="Poppins" w:hAnsi="Poppins" w:cs="Poppins"/>
        </w:rPr>
        <w:t>p</w:t>
      </w:r>
      <w:r w:rsidR="005B491C" w:rsidRPr="00345AB3">
        <w:rPr>
          <w:rFonts w:ascii="Poppins" w:hAnsi="Poppins" w:cs="Poppins"/>
        </w:rPr>
        <w:t>ractice</w:t>
      </w:r>
    </w:p>
    <w:p w14:paraId="32D5ADDD" w14:textId="11CAEF65" w:rsidR="006B661B" w:rsidRPr="00345AB3" w:rsidRDefault="006B661B" w:rsidP="00EF6318">
      <w:pPr>
        <w:pStyle w:val="BodyText"/>
        <w:rPr>
          <w:rFonts w:cs="Poppins"/>
        </w:rPr>
      </w:pPr>
      <w:r w:rsidRPr="00345AB3">
        <w:rPr>
          <w:rFonts w:cs="Poppins"/>
        </w:rPr>
        <w:t>You might notice a student who:</w:t>
      </w:r>
    </w:p>
    <w:p w14:paraId="0D6F77CA" w14:textId="6FAAD0D3" w:rsidR="00250D8F" w:rsidRPr="00345AB3" w:rsidRDefault="00250D8F" w:rsidP="00EF6318">
      <w:pPr>
        <w:pStyle w:val="BodyText"/>
        <w:rPr>
          <w:rFonts w:cs="Poppins"/>
        </w:rPr>
      </w:pPr>
      <w:r w:rsidRPr="00345AB3">
        <w:rPr>
          <w:rFonts w:cs="Poppins"/>
          <w:noProof/>
        </w:rPr>
        <w:drawing>
          <wp:inline distT="0" distB="0" distL="0" distR="0" wp14:anchorId="5624BC3B" wp14:editId="258BCC93">
            <wp:extent cx="6330950" cy="1769534"/>
            <wp:effectExtent l="0" t="25400" r="6350" b="21590"/>
            <wp:docPr id="263718172" name="Diagram 125" descr="SmartArt summarizing You might notice a student who: Misses several assessments; Withdraws from participation; Appears unusually distressed; Shares concerns that affect their learning; Stops attending clas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22" r:lo="rId223" r:qs="rId224" r:cs="rId225"/>
              </a:graphicData>
            </a:graphic>
          </wp:inline>
        </w:drawing>
      </w:r>
    </w:p>
    <w:p w14:paraId="4F175778" w14:textId="27139960" w:rsidR="005B491C" w:rsidRPr="00345AB3" w:rsidRDefault="00B24998" w:rsidP="00EF6318">
      <w:pPr>
        <w:pStyle w:val="BodyText"/>
        <w:rPr>
          <w:rFonts w:cs="Poppins"/>
        </w:rPr>
      </w:pPr>
      <w:r w:rsidRPr="00345AB3">
        <w:rPr>
          <w:rFonts w:cs="Poppins"/>
        </w:rPr>
        <w:t xml:space="preserve">A 1-1 conversation with the student and referral to appropriate services can make a significant difference. </w:t>
      </w:r>
      <w:r w:rsidR="00C24505" w:rsidRPr="00345AB3">
        <w:rPr>
          <w:rFonts w:cs="Poppins"/>
        </w:rPr>
        <w:t xml:space="preserve">You can refer students to the </w:t>
      </w:r>
      <w:hyperlink r:id="rId227" w:history="1">
        <w:r w:rsidR="00C24505" w:rsidRPr="00345AB3">
          <w:rPr>
            <w:rStyle w:val="Hyperlink"/>
            <w:rFonts w:cs="Poppins"/>
          </w:rPr>
          <w:t>GCC’s counseling services</w:t>
        </w:r>
      </w:hyperlink>
      <w:r w:rsidR="00E54B1F" w:rsidRPr="00345AB3">
        <w:rPr>
          <w:rFonts w:cs="Poppins"/>
        </w:rPr>
        <w:t xml:space="preserve">, the </w:t>
      </w:r>
      <w:hyperlink r:id="rId228" w:history="1">
        <w:r w:rsidR="00E54B1F" w:rsidRPr="00345AB3">
          <w:rPr>
            <w:rStyle w:val="Hyperlink"/>
            <w:rFonts w:cs="Poppins"/>
          </w:rPr>
          <w:t>Learning Centre</w:t>
        </w:r>
      </w:hyperlink>
      <w:r w:rsidR="00E54B1F" w:rsidRPr="00345AB3">
        <w:rPr>
          <w:rFonts w:cs="Poppins"/>
        </w:rPr>
        <w:t xml:space="preserve"> for learning strategies and tutoring supports, or the </w:t>
      </w:r>
      <w:hyperlink r:id="rId229" w:history="1">
        <w:r w:rsidR="00E54B1F" w:rsidRPr="00345AB3">
          <w:rPr>
            <w:rStyle w:val="Hyperlink"/>
            <w:rFonts w:cs="Poppins"/>
          </w:rPr>
          <w:t>Academic Success Centre</w:t>
        </w:r>
      </w:hyperlink>
      <w:r w:rsidR="00E54B1F" w:rsidRPr="00345AB3">
        <w:rPr>
          <w:rFonts w:cs="Poppins"/>
        </w:rPr>
        <w:t xml:space="preserve"> </w:t>
      </w:r>
      <w:r w:rsidR="00416D1F" w:rsidRPr="00345AB3">
        <w:rPr>
          <w:rFonts w:cs="Poppins"/>
        </w:rPr>
        <w:t>for support with academic progression.</w:t>
      </w:r>
    </w:p>
    <w:bookmarkStart w:id="37" w:name="_Toc239181309"/>
    <w:p w14:paraId="4D8382F1" w14:textId="5FB80932" w:rsidR="005B491C" w:rsidRPr="00345AB3" w:rsidRDefault="008306D3" w:rsidP="007D10FE">
      <w:pPr>
        <w:pStyle w:val="Heading2"/>
        <w:rPr>
          <w:rFonts w:cs="Poppins"/>
        </w:rPr>
      </w:pPr>
      <w:r w:rsidRPr="00345AB3">
        <w:rPr>
          <w:rFonts w:cs="Poppins"/>
          <w:noProof/>
        </w:rPr>
        <mc:AlternateContent>
          <mc:Choice Requires="wps">
            <w:drawing>
              <wp:anchor distT="0" distB="0" distL="114300" distR="114300" simplePos="0" relativeHeight="251846667" behindDoc="1" locked="0" layoutInCell="1" allowOverlap="1" wp14:anchorId="0448D8D4" wp14:editId="33D8BEB5">
                <wp:simplePos x="0" y="0"/>
                <wp:positionH relativeFrom="column">
                  <wp:posOffset>-870561</wp:posOffset>
                </wp:positionH>
                <wp:positionV relativeFrom="paragraph">
                  <wp:posOffset>-79938</wp:posOffset>
                </wp:positionV>
                <wp:extent cx="2488557" cy="405114"/>
                <wp:effectExtent l="0" t="0" r="1270" b="1905"/>
                <wp:wrapNone/>
                <wp:docPr id="1855368632" name="Rounded Rectangle 24"/>
                <wp:cNvGraphicFramePr/>
                <a:graphic xmlns:a="http://schemas.openxmlformats.org/drawingml/2006/main">
                  <a:graphicData uri="http://schemas.microsoft.com/office/word/2010/wordprocessingShape">
                    <wps:wsp>
                      <wps:cNvSpPr/>
                      <wps:spPr>
                        <a:xfrm>
                          <a:off x="0" y="0"/>
                          <a:ext cx="2488557" cy="405114"/>
                        </a:xfrm>
                        <a:prstGeom prst="roundRect">
                          <a:avLst/>
                        </a:prstGeom>
                        <a:solidFill>
                          <a:srgbClr val="E6BEC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7985C8EC" id="Rounded Rectangle 24" o:spid="_x0000_s1026" style="position:absolute;margin-left:-68.55pt;margin-top:-6.3pt;width:195.95pt;height:31.9pt;z-index:-25146981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iVUgwIAAGQFAAAOAAAAZHJzL2Uyb0RvYy54bWysVE1v2zAMvQ/YfxB0X20HSdsFdYosbYcB&#10;xVq0HXpWZCkxIIsapcTJfv0o2XG6tthh2EUWRfLxw4+8uNw1hm0V+hpsyYuTnDNlJVS1XZX8x9PN&#10;p3POfBC2EgasKvleeX45+/jhonVTNYI1mEohIxDrp60r+ToEN80yL9eqEf4EnLKk1ICNCCTiKqtQ&#10;tITemGyU56dZC1g5BKm8p9erTslnCV9rJcOd1l4FZkpOuYV0YjqX8cxmF2K6QuHWtezTEP+QRSNq&#10;S0EHqCsRBNtg/QaqqSWCBx1OJDQZaF1LlWqgaor8VTWPa+FUqoWa493QJv//YOX37aO7R2pD6/zU&#10;0zVWsdPYxC/lx3apWfuhWWoXmKTH0fj8fDI540ySbpxPimIcu5kdvR368FVBw+Kl5AgbWz3QH0mN&#10;EttbHzr7g12M6MHU1U1tTBJwtVwYZFtBf+/69Mv14qoP8YeZsdHYQnTrEONLdiwo3cLeqGhn7IPS&#10;rK5iCSmTxDU1xBFSKhuKTrUWlerCF5M8T3ShAgePVG4CjMia4g/YPUDk8VvsLsvePrqqRNXBOf9b&#10;Yp3z4JEigw2Dc1NbwPcADFXVR+7sD03qWhO7tIRqf48MoRsU7+RNTT/vVvhwL5Amg2aIpj3c0aEN&#10;tCWH/sbZGvDXe+/RnghLWs5amrSS+58bgYoz880SlT8X43EczSSMJ2cjEvClZvlSYzfNAogOBe0V&#10;J9M12gdzuGqE5pmWwjxGJZWwkmKXXAY8CIvQbQBaK1LN58mMxtGJcGsfnYzgsauRl0+7Z4GuZ3Ag&#10;7n+Hw1SK6SsOd7bR08J8E0DXieDHvvb9plFOxOnXTtwVL+VkdVyOs98AAAD//wMAUEsDBBQABgAI&#10;AAAAIQBTiNvi4QAAAAsBAAAPAAAAZHJzL2Rvd25yZXYueG1sTI/BSsNAEIbvgu+wjOCt3SS1UWI2&#10;RQQRUYo2xfMmOyah2dmQ3abRp3d60tsM8/HP9+eb2fZiwtF3jhTEywgEUu1MR42Cffm0uAPhgyaj&#10;e0eo4Bs9bIrLi1xnxp3oA6ddaASHkM+0gjaEIZPS1y1a7ZduQOLblxutDryOjTSjPnG47WUSRam0&#10;uiP+0OoBH1usD7ujVTANVb/1L2n5vHr/fC3Lw1v0s/dKXV/ND/cgAs7hD4azPqtDwU6VO5Lxolew&#10;iFe3MbPnKUlBMJKsb7hNpWAdJyCLXP7vUPwCAAD//wMAUEsBAi0AFAAGAAgAAAAhALaDOJL+AAAA&#10;4QEAABMAAAAAAAAAAAAAAAAAAAAAAFtDb250ZW50X1R5cGVzXS54bWxQSwECLQAUAAYACAAAACEA&#10;OP0h/9YAAACUAQAACwAAAAAAAAAAAAAAAAAvAQAAX3JlbHMvLnJlbHNQSwECLQAUAAYACAAAACEA&#10;fiolVIMCAABkBQAADgAAAAAAAAAAAAAAAAAuAgAAZHJzL2Uyb0RvYy54bWxQSwECLQAUAAYACAAA&#10;ACEAU4jb4uEAAAALAQAADwAAAAAAAAAAAAAAAADdBAAAZHJzL2Rvd25yZXYueG1sUEsFBgAAAAAE&#10;AAQA8wAAAOsFAAAAAA==&#10;" fillcolor="#e6becd" stroked="f" strokeweight="1pt">
                <v:stroke joinstyle="miter"/>
              </v:roundrect>
            </w:pict>
          </mc:Fallback>
        </mc:AlternateContent>
      </w:r>
      <w:r w:rsidR="005B491C" w:rsidRPr="00345AB3">
        <w:rPr>
          <w:rFonts w:cs="Poppins"/>
        </w:rPr>
        <w:t xml:space="preserve">Academic </w:t>
      </w:r>
      <w:r w:rsidR="007D10FE" w:rsidRPr="00345AB3">
        <w:rPr>
          <w:rFonts w:cs="Poppins"/>
        </w:rPr>
        <w:t>i</w:t>
      </w:r>
      <w:r w:rsidR="005B491C" w:rsidRPr="00345AB3">
        <w:rPr>
          <w:rFonts w:cs="Poppins"/>
        </w:rPr>
        <w:t>ntegrity</w:t>
      </w:r>
      <w:bookmarkEnd w:id="37"/>
    </w:p>
    <w:p w14:paraId="362F7980" w14:textId="3A9A584A" w:rsidR="0055419F" w:rsidRPr="00345AB3" w:rsidRDefault="005B491C" w:rsidP="007D10FE">
      <w:pPr>
        <w:pStyle w:val="BodyText"/>
        <w:rPr>
          <w:rFonts w:cs="Poppins"/>
        </w:rPr>
      </w:pPr>
      <w:r w:rsidRPr="00345AB3">
        <w:rPr>
          <w:rFonts w:cs="Poppins"/>
        </w:rPr>
        <w:t>Academic integrity is fundamental to teaching, learning, and professional practice.</w:t>
      </w:r>
      <w:r w:rsidRPr="00345AB3">
        <w:rPr>
          <w:rFonts w:cs="Poppins"/>
          <w:b/>
          <w:bCs/>
          <w:i/>
          <w:iCs/>
        </w:rPr>
        <w:t xml:space="preserve"> </w:t>
      </w:r>
      <w:r w:rsidRPr="00345AB3">
        <w:rPr>
          <w:rFonts w:cs="Poppins"/>
        </w:rPr>
        <w:t>It helps ensure that grades accurately reflect student learning and that students develop the ethical habits expected in their future careers.</w:t>
      </w:r>
    </w:p>
    <w:p w14:paraId="67422C80" w14:textId="4B8365B6" w:rsidR="00005AD6" w:rsidRPr="00345AB3" w:rsidRDefault="005B491C" w:rsidP="007D10FE">
      <w:pPr>
        <w:pStyle w:val="BodyText"/>
        <w:rPr>
          <w:rFonts w:cs="Poppins"/>
        </w:rPr>
      </w:pPr>
      <w:r w:rsidRPr="00345AB3">
        <w:rPr>
          <w:rFonts w:cs="Poppins"/>
        </w:rPr>
        <w:t>Faculty support academic integrity by:</w:t>
      </w:r>
    </w:p>
    <w:p w14:paraId="17A1D952" w14:textId="79D5F76B" w:rsidR="00DA41F5" w:rsidRPr="00345AB3" w:rsidRDefault="00DA41F5" w:rsidP="007D10FE">
      <w:pPr>
        <w:pStyle w:val="BodyText"/>
        <w:rPr>
          <w:rFonts w:cs="Poppins"/>
        </w:rPr>
      </w:pPr>
      <w:r w:rsidRPr="00345AB3">
        <w:rPr>
          <w:rFonts w:cs="Poppins"/>
          <w:noProof/>
        </w:rPr>
        <w:drawing>
          <wp:inline distT="0" distB="0" distL="0" distR="0" wp14:anchorId="1A3DD52C" wp14:editId="614F2646">
            <wp:extent cx="6330950" cy="1769534"/>
            <wp:effectExtent l="0" t="25400" r="6350" b="21590"/>
            <wp:docPr id="452086201" name="Diagram 125" descr="SmartArt summarizing Faculty support academic integrity by: Discussing integrity early in the semester; Designing meaningful assessments explaining expectations for collaboration; Providing guidance regarding citation and attribution; Clarifying expectations regarding artificial intelligence; Communicating expectations clearly."/>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30" r:lo="rId231" r:qs="rId232" r:cs="rId233"/>
              </a:graphicData>
            </a:graphic>
          </wp:inline>
        </w:drawing>
      </w:r>
    </w:p>
    <w:p w14:paraId="3A6907CB" w14:textId="1C7FB959" w:rsidR="0055419F" w:rsidRPr="00345AB3" w:rsidRDefault="00F71B4A" w:rsidP="007930A0">
      <w:pPr>
        <w:pStyle w:val="BodyText"/>
        <w:rPr>
          <w:rFonts w:cs="Poppins"/>
        </w:rPr>
      </w:pPr>
      <w:r w:rsidRPr="00345AB3">
        <w:rPr>
          <w:rFonts w:cs="Poppins"/>
        </w:rPr>
        <w:t xml:space="preserve">When concerns arise, </w:t>
      </w:r>
      <w:r w:rsidR="005B491C" w:rsidRPr="00345AB3">
        <w:rPr>
          <w:rFonts w:cs="Poppins"/>
        </w:rPr>
        <w:t xml:space="preserve">follow the </w:t>
      </w:r>
      <w:hyperlink r:id="rId235" w:history="1">
        <w:r w:rsidR="005B491C" w:rsidRPr="00345AB3">
          <w:rPr>
            <w:rStyle w:val="Hyperlink"/>
            <w:rFonts w:cs="Poppins"/>
          </w:rPr>
          <w:t>Academic Integrity Policy</w:t>
        </w:r>
      </w:hyperlink>
      <w:r w:rsidR="005B491C" w:rsidRPr="00345AB3">
        <w:rPr>
          <w:rFonts w:cs="Poppins"/>
        </w:rPr>
        <w:t xml:space="preserve"> and </w:t>
      </w:r>
      <w:hyperlink r:id="rId236" w:history="1">
        <w:r w:rsidR="005B491C" w:rsidRPr="00345AB3">
          <w:rPr>
            <w:rStyle w:val="Hyperlink"/>
            <w:rFonts w:cs="Poppins"/>
          </w:rPr>
          <w:t>Academic Integrity Violation Procedure</w:t>
        </w:r>
      </w:hyperlink>
      <w:r w:rsidR="005B491C" w:rsidRPr="00345AB3">
        <w:rPr>
          <w:rFonts w:cs="Poppins"/>
        </w:rPr>
        <w:t xml:space="preserve">. </w:t>
      </w:r>
    </w:p>
    <w:p w14:paraId="24E8D5AB" w14:textId="083FA79C" w:rsidR="008578AA" w:rsidRPr="00345AB3" w:rsidRDefault="005B491C" w:rsidP="008578AA">
      <w:pPr>
        <w:pStyle w:val="BodyText"/>
        <w:rPr>
          <w:rFonts w:cs="Poppins"/>
        </w:rPr>
      </w:pPr>
      <w:r w:rsidRPr="00345AB3">
        <w:rPr>
          <w:rFonts w:cs="Poppins"/>
        </w:rPr>
        <w:t xml:space="preserve">The </w:t>
      </w:r>
      <w:hyperlink r:id="rId237" w:history="1">
        <w:r w:rsidRPr="00345AB3">
          <w:rPr>
            <w:rStyle w:val="Hyperlink"/>
            <w:rFonts w:cs="Poppins"/>
          </w:rPr>
          <w:t>Academic Integrity Office</w:t>
        </w:r>
      </w:hyperlink>
      <w:r w:rsidRPr="00345AB3">
        <w:rPr>
          <w:rFonts w:cs="Poppins"/>
        </w:rPr>
        <w:t xml:space="preserve"> is available to support faculty with questions about policy, procedures, assessment design, and educational strategies that promote academic integrity.</w:t>
      </w:r>
    </w:p>
    <w:p w14:paraId="1DCADA4D" w14:textId="0D0DC332" w:rsidR="005B491C" w:rsidRPr="00345AB3" w:rsidRDefault="006B43C1" w:rsidP="00001ECE">
      <w:pPr>
        <w:pStyle w:val="Heading3"/>
        <w:rPr>
          <w:rFonts w:ascii="Poppins" w:hAnsi="Poppins" w:cs="Poppins"/>
        </w:rPr>
      </w:pPr>
      <w:r w:rsidRPr="00345AB3">
        <w:rPr>
          <w:rFonts w:ascii="Poppins" w:hAnsi="Poppins" w:cs="Poppins"/>
          <w:noProof/>
        </w:rPr>
        <w:lastRenderedPageBreak/>
        <mc:AlternateContent>
          <mc:Choice Requires="wps">
            <w:drawing>
              <wp:anchor distT="0" distB="0" distL="114300" distR="114300" simplePos="0" relativeHeight="251848715" behindDoc="1" locked="0" layoutInCell="1" allowOverlap="1" wp14:anchorId="7A463B4A" wp14:editId="56B5A04E">
                <wp:simplePos x="0" y="0"/>
                <wp:positionH relativeFrom="column">
                  <wp:posOffset>-810401</wp:posOffset>
                </wp:positionH>
                <wp:positionV relativeFrom="paragraph">
                  <wp:posOffset>-68792</wp:posOffset>
                </wp:positionV>
                <wp:extent cx="1783644" cy="405114"/>
                <wp:effectExtent l="0" t="0" r="0" b="1905"/>
                <wp:wrapNone/>
                <wp:docPr id="772521650" name="Rounded Rectangle 24"/>
                <wp:cNvGraphicFramePr/>
                <a:graphic xmlns:a="http://schemas.openxmlformats.org/drawingml/2006/main">
                  <a:graphicData uri="http://schemas.microsoft.com/office/word/2010/wordprocessingShape">
                    <wps:wsp>
                      <wps:cNvSpPr/>
                      <wps:spPr>
                        <a:xfrm>
                          <a:off x="0" y="0"/>
                          <a:ext cx="1783644" cy="405114"/>
                        </a:xfrm>
                        <a:prstGeom prst="roundRect">
                          <a:avLst/>
                        </a:prstGeom>
                        <a:solidFill>
                          <a:srgbClr val="E6BEC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4BFB337F" id="Rounded Rectangle 24" o:spid="_x0000_s1026" style="position:absolute;margin-left:-63.8pt;margin-top:-5.4pt;width:140.45pt;height:31.9pt;z-index:-25146776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Mff1UhAIAAGQFAAAOAAAAZHJzL2Uyb0RvYy54bWysVEtv2zAMvg/YfxB0X21n7mNBnSJL22FA&#13;&#10;0RZth54VWYoFyKImKXGyXz9KdpyuLXYYdpFFkfz48EeeX2xbTTbCeQWmosVRTokwHGplVhX98XT9&#13;&#10;6YwSH5ipmQYjKroTnl7MPn447+xUTKABXQtHEMT4aWcr2oRgp1nmeSNa5o/ACoNKCa5lAUW3ymrH&#13;&#10;OkRvdTbJ85OsA1dbB1x4j6+XvZLOEr6Ugoc7Kb0IRFcUcwvpdOlcxjObnbPpyjHbKD6kwf4hi5Yp&#13;&#10;g0FHqEsWGFk79QaqVdyBBxmOOLQZSKm4SDVgNUX+qprHhlmRasHmeDu2yf8/WH67ebT3DtvQWT/1&#13;&#10;eI1VbKVr4xfzI9vUrN3YLLENhONjcXr2+aQsKeGoK/PjoihjN7ODt3U+fBPQknipqIO1qR/wj6RG&#13;&#10;sc2ND7393i5G9KBVfa20ToJbLRfakQ3Dv3d18vVqcTmE+MNMm2hsILr1iPElOxSUbmGnRbTT5kFI&#13;&#10;omosYZIySVwTYxzGuTCh6FUNq0UfvjjO80QXLHD0SOUmwIgsMf6IPQBEHr/F7rMc7KOrSFQdnfO/&#13;&#10;JdY7jx4pMpgwOrfKgHsPQGNVQ+Teft+kvjWxS0uod/eOOOgHxVt+rfDn3TAf7pnDycAZwmkPd3hI&#13;&#10;DV1FYbhR0oD79d57tEfCopaSDietov7nmjlBif5ukMpfirKMo5mE8vh0goJ7qVm+1Jh1uwCkQ4F7&#13;&#10;xfJ0jfZB76/SQfuMS2Eeo6KKGY6xK8qD2wuL0G8AXCtczOfJDMfRsnBjHi2P4LGrkZdP22fm7MDg&#13;&#10;gNy/hf1UsukrDve20dPAfB1AqkTwQ1+HfuMoJ+IMayfuipdysjosx9lvAAAA//8DAFBLAwQUAAYA&#13;&#10;CAAAACEA7lwdRuUAAAAQAQAADwAAAGRycy9kb3ducmV2LnhtbEyPQU/DMAyF70j8h8hI3LZkq1ZQ&#13;&#10;13RCIIQQCME6cU6b0FZLnKrJusKvxz3BxbLl5+f35bvJWTaaIXQeJayWApjB2usOGwmH8nFxCyxE&#13;&#10;hVpZj0bCtwmwKy4vcpVpf8YPM+5jw8gEQ6YktDH2Geehbo1TYel7g7T78oNTkcah4XpQZzJ3lq+F&#13;&#10;SLlTHdKHVvXmvjX1cX9yEsa+sm/hOS2fkvfPl7I8voqfQ5Dy+mp62FK52wKLZop/FzAzUH4oKFjl&#13;&#10;T6gDsxIWq/VNStq5E0QySzZJAqySsEkE8CLn/0GKXwAAAP//AwBQSwECLQAUAAYACAAAACEAtoM4&#13;&#10;kv4AAADhAQAAEwAAAAAAAAAAAAAAAAAAAAAAW0NvbnRlbnRfVHlwZXNdLnhtbFBLAQItABQABgAI&#13;&#10;AAAAIQA4/SH/1gAAAJQBAAALAAAAAAAAAAAAAAAAAC8BAABfcmVscy8ucmVsc1BLAQItABQABgAI&#13;&#10;AAAAIQAMff1UhAIAAGQFAAAOAAAAAAAAAAAAAAAAAC4CAABkcnMvZTJvRG9jLnhtbFBLAQItABQA&#13;&#10;BgAIAAAAIQDuXB1G5QAAABABAAAPAAAAAAAAAAAAAAAAAN4EAABkcnMvZG93bnJldi54bWxQSwUG&#13;&#10;AAAAAAQABADzAAAA8AUAAAAA&#13;&#10;" fillcolor="#e6becd" stroked="f" strokeweight="1pt">
                <v:stroke joinstyle="miter"/>
              </v:roundrect>
            </w:pict>
          </mc:Fallback>
        </mc:AlternateContent>
      </w:r>
      <w:r w:rsidR="005B491C" w:rsidRPr="00345AB3">
        <w:rPr>
          <w:rFonts w:ascii="Poppins" w:hAnsi="Poppins" w:cs="Poppins"/>
        </w:rPr>
        <w:t xml:space="preserve">In </w:t>
      </w:r>
      <w:r w:rsidR="007930A0" w:rsidRPr="00345AB3">
        <w:rPr>
          <w:rFonts w:ascii="Poppins" w:hAnsi="Poppins" w:cs="Poppins"/>
        </w:rPr>
        <w:t>p</w:t>
      </w:r>
      <w:r w:rsidR="005B491C" w:rsidRPr="00345AB3">
        <w:rPr>
          <w:rFonts w:ascii="Poppins" w:hAnsi="Poppins" w:cs="Poppins"/>
        </w:rPr>
        <w:t>ractice</w:t>
      </w:r>
    </w:p>
    <w:p w14:paraId="58B8A5E1" w14:textId="4C91FC57" w:rsidR="005B491C" w:rsidRPr="00345AB3" w:rsidRDefault="00B939CA" w:rsidP="007930A0">
      <w:pPr>
        <w:pStyle w:val="BodyText"/>
        <w:rPr>
          <w:rFonts w:cs="Poppins"/>
        </w:rPr>
      </w:pPr>
      <w:r w:rsidRPr="00345AB3">
        <w:rPr>
          <w:rFonts w:cs="Poppins"/>
          <w:noProof/>
        </w:rPr>
        <mc:AlternateContent>
          <mc:Choice Requires="wps">
            <w:drawing>
              <wp:anchor distT="0" distB="0" distL="114300" distR="114300" simplePos="0" relativeHeight="251858955" behindDoc="0" locked="0" layoutInCell="1" allowOverlap="1" wp14:anchorId="0D73354E" wp14:editId="59EA6FB4">
                <wp:simplePos x="0" y="0"/>
                <wp:positionH relativeFrom="column">
                  <wp:posOffset>-91440</wp:posOffset>
                </wp:positionH>
                <wp:positionV relativeFrom="paragraph">
                  <wp:posOffset>699770</wp:posOffset>
                </wp:positionV>
                <wp:extent cx="6400800" cy="1621155"/>
                <wp:effectExtent l="0" t="0" r="0" b="4445"/>
                <wp:wrapTopAndBottom/>
                <wp:docPr id="558755143" name="Rounded Rectangle 27"/>
                <wp:cNvGraphicFramePr/>
                <a:graphic xmlns:a="http://schemas.openxmlformats.org/drawingml/2006/main">
                  <a:graphicData uri="http://schemas.microsoft.com/office/word/2010/wordprocessingShape">
                    <wps:wsp>
                      <wps:cNvSpPr/>
                      <wps:spPr>
                        <a:xfrm>
                          <a:off x="0" y="0"/>
                          <a:ext cx="6400800" cy="1621155"/>
                        </a:xfrm>
                        <a:prstGeom prst="roundRect">
                          <a:avLst/>
                        </a:prstGeom>
                        <a:solidFill>
                          <a:srgbClr val="6D1D39"/>
                        </a:solidFill>
                        <a:ln>
                          <a:noFill/>
                        </a:ln>
                        <a:effectLst/>
                      </wps:spPr>
                      <wps:style>
                        <a:lnRef idx="2">
                          <a:schemeClr val="accent1">
                            <a:shade val="15000"/>
                          </a:schemeClr>
                        </a:lnRef>
                        <a:fillRef idx="1">
                          <a:schemeClr val="accent1"/>
                        </a:fillRef>
                        <a:effectRef idx="0">
                          <a:schemeClr val="accent1"/>
                        </a:effectRef>
                        <a:fontRef idx="minor">
                          <a:schemeClr val="lt1"/>
                        </a:fontRef>
                      </wps:style>
                      <wps:txbx>
                        <w:txbxContent>
                          <w:p w14:paraId="6B5E7D3C" w14:textId="77777777" w:rsidR="00FD2953" w:rsidRDefault="00EA55A7" w:rsidP="008306D3">
                            <w:pPr>
                              <w:rPr>
                                <w:rFonts w:ascii="Poppins" w:hAnsi="Poppins" w:cs="Poppins"/>
                                <w:b/>
                                <w:bCs/>
                                <w:color w:val="FFFFFF" w:themeColor="background1"/>
                                <w:lang w:val="en-US"/>
                              </w:rPr>
                            </w:pPr>
                            <w:r>
                              <w:rPr>
                                <w:noProof/>
                              </w:rPr>
                              <w:drawing>
                                <wp:inline distT="0" distB="0" distL="0" distR="0" wp14:anchorId="27FB8BE0" wp14:editId="62339C76">
                                  <wp:extent cx="323557" cy="323557"/>
                                  <wp:effectExtent l="0" t="0" r="0" b="0"/>
                                  <wp:docPr id="722483033" name="Graphic 1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2483033" name="Graphic 111">
                                            <a:extLst>
                                              <a:ext uri="{C183D7F6-B498-43B3-948B-1728B52AA6E4}">
                                                <adec:decorative xmlns:adec="http://schemas.microsoft.com/office/drawing/2017/decorative" val="1"/>
                                              </a:ext>
                                            </a:extLst>
                                          </pic:cNvPr>
                                          <pic:cNvPicPr/>
                                        </pic:nvPicPr>
                                        <pic:blipFill>
                                          <a:blip r:embed="rId238">
                                            <a:extLst>
                                              <a:ext uri="{96DAC541-7B7A-43D3-8B79-37D633B846F1}">
                                                <asvg:svgBlip xmlns:asvg="http://schemas.microsoft.com/office/drawing/2016/SVG/main" r:embed="rId239"/>
                                              </a:ext>
                                            </a:extLst>
                                          </a:blip>
                                          <a:stretch>
                                            <a:fillRect/>
                                          </a:stretch>
                                        </pic:blipFill>
                                        <pic:spPr>
                                          <a:xfrm>
                                            <a:off x="0" y="0"/>
                                            <a:ext cx="331167" cy="331167"/>
                                          </a:xfrm>
                                          <a:prstGeom prst="rect">
                                            <a:avLst/>
                                          </a:prstGeom>
                                        </pic:spPr>
                                      </pic:pic>
                                    </a:graphicData>
                                  </a:graphic>
                                </wp:inline>
                              </w:drawing>
                            </w:r>
                          </w:p>
                          <w:p w14:paraId="77F23BD2" w14:textId="0026CBA1" w:rsidR="008306D3" w:rsidRPr="00EA55A7" w:rsidRDefault="008306D3" w:rsidP="008306D3">
                            <w:pPr>
                              <w:rPr>
                                <w:rFonts w:ascii="Poppins" w:hAnsi="Poppins" w:cs="Poppins"/>
                                <w:b/>
                                <w:bCs/>
                                <w:color w:val="FFFFFF" w:themeColor="background1"/>
                                <w:lang w:val="en-US"/>
                              </w:rPr>
                            </w:pPr>
                            <w:r w:rsidRPr="00EA55A7">
                              <w:rPr>
                                <w:rFonts w:ascii="Poppins" w:hAnsi="Poppins" w:cs="Poppins"/>
                                <w:b/>
                                <w:bCs/>
                                <w:color w:val="FFFFFF" w:themeColor="background1"/>
                                <w:lang w:val="en-US"/>
                              </w:rPr>
                              <w:t>DID YOU KNOW?</w:t>
                            </w:r>
                          </w:p>
                          <w:p w14:paraId="1DD2BA84" w14:textId="3409DD99" w:rsidR="008306D3" w:rsidRPr="006B43C1" w:rsidRDefault="008306D3" w:rsidP="008306D3">
                            <w:pPr>
                              <w:pStyle w:val="BodyWhite"/>
                              <w:rPr>
                                <w:rFonts w:cs="Poppins"/>
                                <w:szCs w:val="20"/>
                              </w:rPr>
                            </w:pPr>
                            <w:r w:rsidRPr="006B43C1">
                              <w:rPr>
                                <w:rFonts w:cs="Poppins"/>
                                <w:szCs w:val="20"/>
                              </w:rPr>
                              <w:t>Many cases of academic misconduct result from confusion rather than intentional dishonesty. Clear expectations, opportunities for practice, and regular conversations about integrity can help prevent problems before they occur.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oundrect w14:anchorId="0D73354E" id="_x0000_s1039" style="position:absolute;margin-left:-7.2pt;margin-top:55.1pt;width:7in;height:127.65pt;z-index:25185895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vmATXkAIAAIYFAAAOAAAAZHJzL2Uyb0RvYy54bWysVMFu2zAMvQ/YPwi6r7bTJGuDOkXQoMOA&#13;&#10;oi3aDj0rshQbkEVNUhJnXz9KcpysLXYYdrEpkXwkn0heXXetIlthXQO6pMVZTonQHKpGr0v64+X2&#13;&#10;ywUlzjNdMQValHQvHL2ef/50tTMzMYIaVCUsQRDtZjtT0tp7M8syx2vRMncGRmhUSrAt83i066yy&#13;&#10;bIforcpGeT7NdmArY4EL5/B2mZR0HvGlFNw/SOmEJ6qkmJuPXxu/q/DN5ldstrbM1A3v02D/kEXL&#13;&#10;Go1BB6gl84xsbPMOqm24BQfSn3FoM5Cy4SLWgNUU+ZtqnmtmRKwFyXFmoMn9P1h+v302jxZp2Bk3&#13;&#10;cyiGKjpp2/DH/EgXydoPZInOE46X03GeX+TIKUddMR0VxWQS6MyO7sY6/01AS4JQUgsbXT3hk0Sm&#13;&#10;2PbO+WR/sAshHaimum2Uige7Xt0oS7YMn2+6LJbnl32IP8yUDsYagltCTDciNkAf5lhflPxeieCl&#13;&#10;9JOQpKmwolHMK7aeGKIyzoX2RVLVrBIpmWKSY+0p2OARi4+AAVliNgN2DxDa+j12guntg2tKfHDO&#13;&#10;/5ZYch48YmTQfnBuGw32IwCFVfWRkz2mf0JNEH236pAbfN/zYBquVlDtHy2xkEbJGX7b4OveMecf&#13;&#10;mcXZwY7AfeAf8CMV7EoKvURJDfbXR/fBHlsatZTscBZL6n5umBWUqO8am/2yGI/D8MbDePJ1hAd7&#13;&#10;qlmdavSmvQHslwI3j+FRDPZeHURpoX3FtbEIUVHFNMfYJeXeHg43Pu0IXDxcLBbRDAfWMH+nnw0P&#13;&#10;4IHo0Lgv3Suzpm9xj9NxD4e5ZbM3TZ5sg6eGxcaDbOIEHHntnwCHPfZSv5jCNjk9R6vj+pz/BgAA&#13;&#10;//8DAFBLAwQUAAYACAAAACEAgNQDn+IAAAAQAQAADwAAAGRycy9kb3ducmV2LnhtbExPy07DMBC8&#13;&#10;I/EP1iJxQa2TNo1oGqeqinpGFMTZjbdJhL2OYqcJf89ygstIq5mdR7mfnRU3HELnSUG6TEAg1d50&#13;&#10;1Cj4eD8tnkGEqMlo6wkVfGOAfXV/V+rC+Ine8HaOjWATCoVW0MbYF1KGukWnw9L3SMxd/eB05HNo&#13;&#10;pBn0xObOylWS5NLpjjih1T0eW6y/zqNT0NmDP01jeJ0/G+efjlmI1zwo9fgwv+wYDjsQEef49wG/&#13;&#10;G7g/VFzs4kcyQVgFizTLWMpEmqxAsGK7XecgLgrW+WYDsirl/yHVDwAAAP//AwBQSwECLQAUAAYA&#13;&#10;CAAAACEAtoM4kv4AAADhAQAAEwAAAAAAAAAAAAAAAAAAAAAAW0NvbnRlbnRfVHlwZXNdLnhtbFBL&#13;&#10;AQItABQABgAIAAAAIQA4/SH/1gAAAJQBAAALAAAAAAAAAAAAAAAAAC8BAABfcmVscy8ucmVsc1BL&#13;&#10;AQItABQABgAIAAAAIQBvmATXkAIAAIYFAAAOAAAAAAAAAAAAAAAAAC4CAABkcnMvZTJvRG9jLnht&#13;&#10;bFBLAQItABQABgAIAAAAIQCA1AOf4gAAABABAAAPAAAAAAAAAAAAAAAAAOoEAABkcnMvZG93bnJl&#13;&#10;di54bWxQSwUGAAAAAAQABADzAAAA+QUAAAAA&#13;&#10;" fillcolor="#6d1d39" stroked="f" strokeweight="1pt">
                <v:stroke joinstyle="miter"/>
                <v:textbox>
                  <w:txbxContent>
                    <w:p w14:paraId="6B5E7D3C" w14:textId="77777777" w:rsidR="00FD2953" w:rsidRDefault="00EA55A7" w:rsidP="008306D3">
                      <w:pPr>
                        <w:rPr>
                          <w:rFonts w:ascii="Poppins" w:hAnsi="Poppins" w:cs="Poppins"/>
                          <w:b/>
                          <w:bCs/>
                          <w:color w:val="FFFFFF" w:themeColor="background1"/>
                          <w:lang w:val="en-US"/>
                        </w:rPr>
                      </w:pPr>
                      <w:r>
                        <w:rPr>
                          <w:noProof/>
                        </w:rPr>
                        <w:drawing>
                          <wp:inline distT="0" distB="0" distL="0" distR="0" wp14:anchorId="27FB8BE0" wp14:editId="62339C76">
                            <wp:extent cx="323557" cy="323557"/>
                            <wp:effectExtent l="0" t="0" r="0" b="0"/>
                            <wp:docPr id="722483033" name="Graphic 1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2483033" name="Graphic 111">
                                      <a:extLst>
                                        <a:ext uri="{C183D7F6-B498-43B3-948B-1728B52AA6E4}">
                                          <adec:decorative xmlns:adec="http://schemas.microsoft.com/office/drawing/2017/decorative" val="1"/>
                                        </a:ext>
                                      </a:extLst>
                                    </pic:cNvPr>
                                    <pic:cNvPicPr/>
                                  </pic:nvPicPr>
                                  <pic:blipFill>
                                    <a:blip r:embed="rId238">
                                      <a:extLst>
                                        <a:ext uri="{96DAC541-7B7A-43D3-8B79-37D633B846F1}">
                                          <asvg:svgBlip xmlns:asvg="http://schemas.microsoft.com/office/drawing/2016/SVG/main" r:embed="rId239"/>
                                        </a:ext>
                                      </a:extLst>
                                    </a:blip>
                                    <a:stretch>
                                      <a:fillRect/>
                                    </a:stretch>
                                  </pic:blipFill>
                                  <pic:spPr>
                                    <a:xfrm>
                                      <a:off x="0" y="0"/>
                                      <a:ext cx="331167" cy="331167"/>
                                    </a:xfrm>
                                    <a:prstGeom prst="rect">
                                      <a:avLst/>
                                    </a:prstGeom>
                                  </pic:spPr>
                                </pic:pic>
                              </a:graphicData>
                            </a:graphic>
                          </wp:inline>
                        </w:drawing>
                      </w:r>
                    </w:p>
                    <w:p w14:paraId="77F23BD2" w14:textId="0026CBA1" w:rsidR="008306D3" w:rsidRPr="00EA55A7" w:rsidRDefault="008306D3" w:rsidP="008306D3">
                      <w:pPr>
                        <w:rPr>
                          <w:rFonts w:ascii="Poppins" w:hAnsi="Poppins" w:cs="Poppins"/>
                          <w:b/>
                          <w:bCs/>
                          <w:color w:val="FFFFFF" w:themeColor="background1"/>
                          <w:lang w:val="en-US"/>
                        </w:rPr>
                      </w:pPr>
                      <w:r w:rsidRPr="00EA55A7">
                        <w:rPr>
                          <w:rFonts w:ascii="Poppins" w:hAnsi="Poppins" w:cs="Poppins"/>
                          <w:b/>
                          <w:bCs/>
                          <w:color w:val="FFFFFF" w:themeColor="background1"/>
                          <w:lang w:val="en-US"/>
                        </w:rPr>
                        <w:t>DID YOU KNOW?</w:t>
                      </w:r>
                    </w:p>
                    <w:p w14:paraId="1DD2BA84" w14:textId="3409DD99" w:rsidR="008306D3" w:rsidRPr="006B43C1" w:rsidRDefault="008306D3" w:rsidP="008306D3">
                      <w:pPr>
                        <w:pStyle w:val="BodyWhite"/>
                        <w:rPr>
                          <w:rFonts w:cs="Poppins"/>
                          <w:szCs w:val="20"/>
                        </w:rPr>
                      </w:pPr>
                      <w:r w:rsidRPr="006B43C1">
                        <w:rPr>
                          <w:rFonts w:cs="Poppins"/>
                          <w:szCs w:val="20"/>
                        </w:rPr>
                        <w:t>Many cases of academic misconduct result from confusion rather than intentional dishonesty. Clear expectations, opportunities for practice, and regular conversations about integrity can help prevent problems before they occur.</w:t>
                      </w:r>
                    </w:p>
                  </w:txbxContent>
                </v:textbox>
                <w10:wrap type="topAndBottom"/>
              </v:roundrect>
            </w:pict>
          </mc:Fallback>
        </mc:AlternateContent>
      </w:r>
      <w:r w:rsidR="005B491C" w:rsidRPr="00345AB3">
        <w:rPr>
          <w:rFonts w:cs="Poppins"/>
        </w:rPr>
        <w:t>The strongest academic integrity strategy is prevention. Students are more likely to demonstrate integrity when expectations are communicated clearly and assessments are intentionally designed.</w:t>
      </w:r>
    </w:p>
    <w:bookmarkStart w:id="38" w:name="_Toc239181310"/>
    <w:p w14:paraId="3EC095C2" w14:textId="178A6602" w:rsidR="005B491C" w:rsidRPr="00345AB3" w:rsidRDefault="006B43C1" w:rsidP="006B43C1">
      <w:pPr>
        <w:pStyle w:val="Heading2"/>
        <w:spacing w:before="960"/>
        <w:rPr>
          <w:rFonts w:cs="Poppins"/>
        </w:rPr>
      </w:pPr>
      <w:r w:rsidRPr="00345AB3">
        <w:rPr>
          <w:rFonts w:cs="Poppins"/>
          <w:noProof/>
        </w:rPr>
        <mc:AlternateContent>
          <mc:Choice Requires="wps">
            <w:drawing>
              <wp:anchor distT="0" distB="0" distL="114300" distR="114300" simplePos="0" relativeHeight="251850763" behindDoc="1" locked="0" layoutInCell="1" allowOverlap="1" wp14:anchorId="483CA4E5" wp14:editId="1A58567B">
                <wp:simplePos x="0" y="0"/>
                <wp:positionH relativeFrom="column">
                  <wp:posOffset>-877570</wp:posOffset>
                </wp:positionH>
                <wp:positionV relativeFrom="paragraph">
                  <wp:posOffset>1923274</wp:posOffset>
                </wp:positionV>
                <wp:extent cx="6261904" cy="405114"/>
                <wp:effectExtent l="0" t="0" r="0" b="1905"/>
                <wp:wrapNone/>
                <wp:docPr id="145351945" name="Rounded Rectangle 24"/>
                <wp:cNvGraphicFramePr/>
                <a:graphic xmlns:a="http://schemas.openxmlformats.org/drawingml/2006/main">
                  <a:graphicData uri="http://schemas.microsoft.com/office/word/2010/wordprocessingShape">
                    <wps:wsp>
                      <wps:cNvSpPr/>
                      <wps:spPr>
                        <a:xfrm>
                          <a:off x="0" y="0"/>
                          <a:ext cx="6261904" cy="405114"/>
                        </a:xfrm>
                        <a:prstGeom prst="roundRect">
                          <a:avLst/>
                        </a:prstGeom>
                        <a:solidFill>
                          <a:srgbClr val="E6BEC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0F10E9E7" id="Rounded Rectangle 24" o:spid="_x0000_s1026" style="position:absolute;margin-left:-69.1pt;margin-top:151.45pt;width:493.05pt;height:31.9pt;z-index:-25146571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FwjdgwIAAGQFAAAOAAAAZHJzL2Uyb0RvYy54bWysVE1v2zAMvQ/YfxB0X20HabYGdYosbYcB&#10;RVu0HXpWZCkxIIsapcTJfv0o2XG6tthh2EUWRfLxw488v9g1hm0V+hpsyYuTnDNlJVS1XZX8x9P1&#10;py+c+SBsJQxYVfK98vxi9vHDeeumagRrMJVCRiDWT1tX8nUIbpplXq5VI/wJOGVJqQEbEUjEVVah&#10;aAm9MdkozydZC1g5BKm8p9fLTslnCV9rJcOd1l4FZkpOuYV0YjqX8cxm52K6QuHWtezTEP+QRSNq&#10;S0EHqEsRBNtg/QaqqSWCBx1OJDQZaF1LlWqgaor8VTWPa+FUqoWa493QJv//YOXt9tHdI7WhdX7q&#10;6Rqr2Gls4pfyY7vUrP3QLLULTNLjZDQpzvIxZ5J04/y0KMaxm9nR26EP3xQ0LF5KjrCx1QP9kdQo&#10;sb3xobM/2MWIHkxdXdfGJAFXy4VBthX0964mX68Wl32IP8yMjcYWoluHGF+yY0HpFvZGRTtjH5Rm&#10;dUUljFImiWtqiCOkVDYUnWotKtWFL07zPNGFChw8UrkJMCJrij9g9wCRx2+xuyx7++iqElUH5/xv&#10;iXXOg0eKDDYMzk1tAd8DMFRVH7mzPzSpa03s0hKq/T0yhG5QvJPXNf28G+HDvUCaDJohmvZwR4c2&#10;0JYc+htna8Bf771HeyIsaTlradJK7n9uBCrOzHdLVD4rxuM4mkkYn34ekYAvNcuXGrtpFkB0KGiv&#10;OJmu0T6Yw1UjNM+0FOYxKqmElRS75DLgQViEbgPQWpFqPk9mNI5OhBv76GQEj12NvHzaPQt0PYMD&#10;cf8WDlMppq843NlGTwvzTQBdJ4If+9r3m0Y5EadfO3FXvJST1XE5zn4DAAD//wMAUEsDBBQABgAI&#10;AAAAIQChlqnC4gAAAAwBAAAPAAAAZHJzL2Rvd25yZXYueG1sTI9NS8NAEIbvgv9hGcFbu9tE0phm&#10;U0QQEaVoU3reZMckNLsbsts0+usdT3qbj4d3nsm3s+nZhKPvnJWwWgpgaGunO9tIOJRPixSYD8pq&#10;1TuLEr7Qw7a4vspVpt3FfuC0Dw2jEOszJaENYcg493WLRvmlG9DS7tONRgVqx4brUV0o3PQ8EiLh&#10;RnWWLrRqwMcW69P+bCRMQ9Xv/EtSPsfvx9eyPL2J74OX8vZmftgACziHPxh+9UkdCnKq3Nlqz3oJ&#10;i1WcRsRKiEV0D4yQ9G5NRUWTJFkDL3L+/4niBwAA//8DAFBLAQItABQABgAIAAAAIQC2gziS/gAA&#10;AOEBAAATAAAAAAAAAAAAAAAAAAAAAABbQ29udGVudF9UeXBlc10ueG1sUEsBAi0AFAAGAAgAAAAh&#10;ADj9If/WAAAAlAEAAAsAAAAAAAAAAAAAAAAALwEAAF9yZWxzLy5yZWxzUEsBAi0AFAAGAAgAAAAh&#10;AE0XCN2DAgAAZAUAAA4AAAAAAAAAAAAAAAAALgIAAGRycy9lMm9Eb2MueG1sUEsBAi0AFAAGAAgA&#10;AAAhAKGWqcLiAAAADAEAAA8AAAAAAAAAAAAAAAAA3QQAAGRycy9kb3ducmV2LnhtbFBLBQYAAAAA&#10;BAAEAPMAAADsBQAAAAA=&#10;" fillcolor="#e6becd" stroked="f" strokeweight="1pt">
                <v:stroke joinstyle="miter"/>
              </v:roundrect>
            </w:pict>
          </mc:Fallback>
        </mc:AlternateContent>
      </w:r>
      <w:r w:rsidR="000F61A3" w:rsidRPr="00345AB3">
        <w:rPr>
          <w:rFonts w:cs="Poppins"/>
        </w:rPr>
        <w:t xml:space="preserve">Knowing </w:t>
      </w:r>
      <w:r w:rsidR="00374685" w:rsidRPr="00345AB3">
        <w:rPr>
          <w:rFonts w:cs="Poppins"/>
        </w:rPr>
        <w:t>w</w:t>
      </w:r>
      <w:r w:rsidR="000F61A3" w:rsidRPr="00345AB3">
        <w:rPr>
          <w:rFonts w:cs="Poppins"/>
        </w:rPr>
        <w:t xml:space="preserve">hen to </w:t>
      </w:r>
      <w:r w:rsidR="00374685" w:rsidRPr="00345AB3">
        <w:rPr>
          <w:rFonts w:cs="Poppins"/>
        </w:rPr>
        <w:t>r</w:t>
      </w:r>
      <w:r w:rsidR="000F61A3" w:rsidRPr="00345AB3">
        <w:rPr>
          <w:rFonts w:cs="Poppins"/>
        </w:rPr>
        <w:t xml:space="preserve">efer </w:t>
      </w:r>
      <w:r w:rsidR="00374685" w:rsidRPr="00345AB3">
        <w:rPr>
          <w:rFonts w:cs="Poppins"/>
        </w:rPr>
        <w:t>s</w:t>
      </w:r>
      <w:r w:rsidR="000F61A3" w:rsidRPr="00345AB3">
        <w:rPr>
          <w:rFonts w:cs="Poppins"/>
        </w:rPr>
        <w:t xml:space="preserve">tudents to </w:t>
      </w:r>
      <w:r w:rsidR="00374685" w:rsidRPr="00345AB3">
        <w:rPr>
          <w:rFonts w:cs="Poppins"/>
        </w:rPr>
        <w:t>a</w:t>
      </w:r>
      <w:r w:rsidR="000F61A3" w:rsidRPr="00345AB3">
        <w:rPr>
          <w:rFonts w:cs="Poppins"/>
        </w:rPr>
        <w:t xml:space="preserve">dditional </w:t>
      </w:r>
      <w:r w:rsidR="00374685" w:rsidRPr="00345AB3">
        <w:rPr>
          <w:rFonts w:cs="Poppins"/>
        </w:rPr>
        <w:t>s</w:t>
      </w:r>
      <w:r w:rsidR="000F61A3" w:rsidRPr="00345AB3">
        <w:rPr>
          <w:rFonts w:cs="Poppins"/>
        </w:rPr>
        <w:t xml:space="preserve">upports and </w:t>
      </w:r>
      <w:r w:rsidR="00374685" w:rsidRPr="00345AB3">
        <w:rPr>
          <w:rFonts w:cs="Poppins"/>
        </w:rPr>
        <w:t>s</w:t>
      </w:r>
      <w:r w:rsidR="000F61A3" w:rsidRPr="00345AB3">
        <w:rPr>
          <w:rFonts w:cs="Poppins"/>
        </w:rPr>
        <w:t>ervices</w:t>
      </w:r>
      <w:bookmarkEnd w:id="38"/>
    </w:p>
    <w:p w14:paraId="62D1C859" w14:textId="1FECADD2" w:rsidR="00B5429A" w:rsidRPr="00345AB3" w:rsidRDefault="005B491C" w:rsidP="006B43C1">
      <w:pPr>
        <w:pStyle w:val="BodyBold"/>
        <w:rPr>
          <w:rFonts w:cs="Poppins"/>
        </w:rPr>
      </w:pPr>
      <w:r w:rsidRPr="00345AB3">
        <w:rPr>
          <w:rFonts w:cs="Poppins"/>
        </w:rPr>
        <w:t>Faculty interact with students regularly and may notice early signs that a student is struggling.</w:t>
      </w:r>
    </w:p>
    <w:p w14:paraId="5314E360" w14:textId="2C41EFC2" w:rsidR="00BF4738" w:rsidRPr="00345AB3" w:rsidRDefault="005B491C" w:rsidP="00B5429A">
      <w:pPr>
        <w:pStyle w:val="BodyText"/>
        <w:rPr>
          <w:rFonts w:cs="Poppins"/>
        </w:rPr>
      </w:pPr>
      <w:r w:rsidRPr="00345AB3">
        <w:rPr>
          <w:rFonts w:cs="Poppins"/>
        </w:rPr>
        <w:t>You may become concerned when a student:</w:t>
      </w:r>
    </w:p>
    <w:p w14:paraId="5FDC30D6" w14:textId="1F5ABFFC" w:rsidR="00C009B5" w:rsidRPr="00345AB3" w:rsidRDefault="00DA4543" w:rsidP="00B5429A">
      <w:pPr>
        <w:pStyle w:val="BodyText"/>
        <w:rPr>
          <w:rFonts w:cs="Poppins"/>
        </w:rPr>
      </w:pPr>
      <w:r w:rsidRPr="00345AB3">
        <w:rPr>
          <w:rFonts w:cs="Poppins"/>
          <w:noProof/>
        </w:rPr>
        <mc:AlternateContent>
          <mc:Choice Requires="wps">
            <w:drawing>
              <wp:anchor distT="0" distB="0" distL="114300" distR="114300" simplePos="0" relativeHeight="251861003" behindDoc="0" locked="0" layoutInCell="1" allowOverlap="1" wp14:anchorId="4C401E56" wp14:editId="5B706B67">
                <wp:simplePos x="0" y="0"/>
                <wp:positionH relativeFrom="column">
                  <wp:posOffset>-2540</wp:posOffset>
                </wp:positionH>
                <wp:positionV relativeFrom="paragraph">
                  <wp:posOffset>1981200</wp:posOffset>
                </wp:positionV>
                <wp:extent cx="6400165" cy="1833880"/>
                <wp:effectExtent l="0" t="0" r="635" b="0"/>
                <wp:wrapSquare wrapText="bothSides"/>
                <wp:docPr id="196439174" name="Rounded Rectangle 27"/>
                <wp:cNvGraphicFramePr/>
                <a:graphic xmlns:a="http://schemas.openxmlformats.org/drawingml/2006/main">
                  <a:graphicData uri="http://schemas.microsoft.com/office/word/2010/wordprocessingShape">
                    <wps:wsp>
                      <wps:cNvSpPr/>
                      <wps:spPr>
                        <a:xfrm>
                          <a:off x="0" y="0"/>
                          <a:ext cx="6400165" cy="1833880"/>
                        </a:xfrm>
                        <a:prstGeom prst="roundRect">
                          <a:avLst/>
                        </a:prstGeom>
                        <a:solidFill>
                          <a:srgbClr val="6D1D39"/>
                        </a:solidFill>
                        <a:ln>
                          <a:noFill/>
                        </a:ln>
                        <a:effectLst/>
                      </wps:spPr>
                      <wps:style>
                        <a:lnRef idx="2">
                          <a:schemeClr val="accent1">
                            <a:shade val="15000"/>
                          </a:schemeClr>
                        </a:lnRef>
                        <a:fillRef idx="1">
                          <a:schemeClr val="accent1"/>
                        </a:fillRef>
                        <a:effectRef idx="0">
                          <a:schemeClr val="accent1"/>
                        </a:effectRef>
                        <a:fontRef idx="minor">
                          <a:schemeClr val="lt1"/>
                        </a:fontRef>
                      </wps:style>
                      <wps:txbx>
                        <w:txbxContent>
                          <w:p w14:paraId="1B119C86" w14:textId="77777777" w:rsidR="00FD2953" w:rsidRDefault="00EA55A7" w:rsidP="00D46A65">
                            <w:pPr>
                              <w:rPr>
                                <w:rFonts w:ascii="Poppins" w:hAnsi="Poppins" w:cs="Poppins"/>
                                <w:b/>
                                <w:bCs/>
                                <w:color w:val="FFFFFF" w:themeColor="background1"/>
                                <w:lang w:val="en-US"/>
                              </w:rPr>
                            </w:pPr>
                            <w:r>
                              <w:rPr>
                                <w:noProof/>
                              </w:rPr>
                              <w:drawing>
                                <wp:inline distT="0" distB="0" distL="0" distR="0" wp14:anchorId="35832536" wp14:editId="49C357A0">
                                  <wp:extent cx="495773" cy="495773"/>
                                  <wp:effectExtent l="0" t="0" r="0" b="0"/>
                                  <wp:docPr id="827685500" name="Graphic 1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7685500" name="Graphic 113">
                                            <a:extLst>
                                              <a:ext uri="{C183D7F6-B498-43B3-948B-1728B52AA6E4}">
                                                <adec:decorative xmlns:adec="http://schemas.microsoft.com/office/drawing/2017/decorative" val="1"/>
                                              </a:ext>
                                            </a:extLst>
                                          </pic:cNvPr>
                                          <pic:cNvPicPr/>
                                        </pic:nvPicPr>
                                        <pic:blipFill>
                                          <a:blip r:embed="rId240">
                                            <a:extLst>
                                              <a:ext uri="{96DAC541-7B7A-43D3-8B79-37D633B846F1}">
                                                <asvg:svgBlip xmlns:asvg="http://schemas.microsoft.com/office/drawing/2016/SVG/main" r:embed="rId241"/>
                                              </a:ext>
                                            </a:extLst>
                                          </a:blip>
                                          <a:stretch>
                                            <a:fillRect/>
                                          </a:stretch>
                                        </pic:blipFill>
                                        <pic:spPr>
                                          <a:xfrm>
                                            <a:off x="0" y="0"/>
                                            <a:ext cx="514495" cy="514495"/>
                                          </a:xfrm>
                                          <a:prstGeom prst="rect">
                                            <a:avLst/>
                                          </a:prstGeom>
                                        </pic:spPr>
                                      </pic:pic>
                                    </a:graphicData>
                                  </a:graphic>
                                </wp:inline>
                              </w:drawing>
                            </w:r>
                          </w:p>
                          <w:p w14:paraId="4BFFC80B" w14:textId="710655AC" w:rsidR="00D46A65" w:rsidRPr="00EA55A7" w:rsidRDefault="00D46A65" w:rsidP="00D46A65">
                            <w:pPr>
                              <w:rPr>
                                <w:rFonts w:ascii="Poppins" w:hAnsi="Poppins" w:cs="Poppins"/>
                                <w:b/>
                                <w:bCs/>
                                <w:color w:val="FFFFFF" w:themeColor="background1"/>
                                <w:lang w:val="en-US"/>
                              </w:rPr>
                            </w:pPr>
                            <w:r w:rsidRPr="00EA55A7">
                              <w:rPr>
                                <w:rFonts w:ascii="Poppins" w:hAnsi="Poppins" w:cs="Poppins"/>
                                <w:b/>
                                <w:bCs/>
                                <w:color w:val="FFFFFF" w:themeColor="background1"/>
                                <w:lang w:val="en-US"/>
                              </w:rPr>
                              <w:t>COMMON CHALLENGE</w:t>
                            </w:r>
                          </w:p>
                          <w:p w14:paraId="7F6D6270" w14:textId="6A84882A" w:rsidR="00D46A65" w:rsidRPr="00EA55A7" w:rsidRDefault="00D46A65" w:rsidP="00D46A65">
                            <w:pPr>
                              <w:pStyle w:val="BodyWhite"/>
                              <w:rPr>
                                <w:rFonts w:cs="Poppins"/>
                              </w:rPr>
                            </w:pPr>
                            <w:r w:rsidRPr="00EA55A7">
                              <w:rPr>
                                <w:rFonts w:cs="Poppins"/>
                              </w:rPr>
                              <w:t>Remember that supporting students is a shared institutional responsibility. Your role is to identify concerns, respond with empathy, and connect students with the professionals and services best equipped to help.</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oundrect w14:anchorId="4C401E56" id="_x0000_s1040" style="position:absolute;margin-left:-.2pt;margin-top:156pt;width:503.95pt;height:144.4pt;z-index:25186100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LSsxIkQIAAIYFAAAOAAAAZHJzL2Uyb0RvYy54bWysVM1u2zAMvg/YOwi6r7bTNEuDOkWQIMOA&#13;&#10;oi3aDj0rshQbkEVNUmJnTz9KdpysLXYYdrFJkfz4z5vbtlZkL6yrQOc0u0gpEZpDUeltTn+8rL9M&#13;&#10;KXGe6YIp0CKnB+Ho7fzzp5vGzMQISlCFsARBtJs1Jqel92aWJI6XombuAozQKJRga+aRtduksKxB&#13;&#10;9FolozSdJA3Ywljgwjl8XXVCOo/4UgruH6R0whOVU4zNx6+N3034JvMbNttaZsqK92Gwf4iiZpVG&#13;&#10;pwPUinlGdrZ6B1VX3IID6S841AlIWXERc8BssvRNNs8lMyLmgsVxZiiT+3+w/H7/bB4tlqExbuaQ&#13;&#10;DFm00tbhj/GRNhbrMBRLtJ5wfJyM0zSbXFHCUZZNLy+n01jO5GRurPPfBNQkEDm1sNPFE7YkVort&#13;&#10;75xHv6h/1AsuHaiqWFdKRcZuN0tlyZ5h+yarbHV5HTqGJn+oKR2UNQSzTty9iDgAvZtTfpHyByWC&#13;&#10;ldJPQpKqwIxGMa44emLwyjgX2medqGSF6ILJrtL0mO5gESOLgAFZYjQDdg8Qxvo9dhdzrx9Mu8AH&#13;&#10;4/RvgXXGg0X0DNoPxnWlwX4EoDCr3nOnj+GflSaQvt20WBvs7ziohqcNFIdHSyx0q+QMX1fY3Tvm&#13;&#10;/COzuDu4ZXgP/AN+pIImp9BTlJRgf330HvRxpFFKSYO7mFP3c8esoER91zjs19l4HJY3MuOrryNk&#13;&#10;7Llkcy7Ru3oJOC8ZXh7DIxn0vTqS0kL9imdjEbyiiGmOvnPKvT0yS9/dCDw8XCwWUQ0X1jB/p58N&#13;&#10;D+Ch0GFwX9pXZk0/4h634x6Oe8tmb4a80w2WGhY7D7KKG3Cqa98CXPY4S/1hCtfknI9ap/M5/w0A&#13;&#10;AP//AwBQSwMEFAAGAAgAAAAhANma5qfhAAAADwEAAA8AAABkcnMvZG93bnJldi54bWxMj0FPwzAM&#13;&#10;he9I/IfISFzQlmyMMnVNp2loZ8SGOGdN1lYkTlWna/n3eCe4WLLe8/P7iu0UvLi6ntqIGhZzBcJh&#13;&#10;FW2LtYbP02G2BkHJoDU+otPw4wi25f1dYXIbR/xw12OqBYcg5UZDk1KXS0lV44KheewcsnaJfTCJ&#13;&#10;176Wtjcjhwcvl0plMpgW+UNjOrdvXPV9HIKG1u/iYRzoffqqQ3zaryhdMtL68WF62/DYbUAkN6W/&#13;&#10;C7gxcH8oudg5DmhJeA2zFRs1PC+WzHXTlXp9AXHWkCm1BlkW8j9H+QsAAP//AwBQSwECLQAUAAYA&#13;&#10;CAAAACEAtoM4kv4AAADhAQAAEwAAAAAAAAAAAAAAAAAAAAAAW0NvbnRlbnRfVHlwZXNdLnhtbFBL&#13;&#10;AQItABQABgAIAAAAIQA4/SH/1gAAAJQBAAALAAAAAAAAAAAAAAAAAC8BAABfcmVscy8ucmVsc1BL&#13;&#10;AQItABQABgAIAAAAIQDLSsxIkQIAAIYFAAAOAAAAAAAAAAAAAAAAAC4CAABkcnMvZTJvRG9jLnht&#13;&#10;bFBLAQItABQABgAIAAAAIQDZmuan4QAAAA8BAAAPAAAAAAAAAAAAAAAAAOsEAABkcnMvZG93bnJl&#13;&#10;di54bWxQSwUGAAAAAAQABADzAAAA+QUAAAAA&#13;&#10;" fillcolor="#6d1d39" stroked="f" strokeweight="1pt">
                <v:stroke joinstyle="miter"/>
                <v:textbox>
                  <w:txbxContent>
                    <w:p w14:paraId="1B119C86" w14:textId="77777777" w:rsidR="00FD2953" w:rsidRDefault="00EA55A7" w:rsidP="00D46A65">
                      <w:pPr>
                        <w:rPr>
                          <w:rFonts w:ascii="Poppins" w:hAnsi="Poppins" w:cs="Poppins"/>
                          <w:b/>
                          <w:bCs/>
                          <w:color w:val="FFFFFF" w:themeColor="background1"/>
                          <w:lang w:val="en-US"/>
                        </w:rPr>
                      </w:pPr>
                      <w:r>
                        <w:rPr>
                          <w:noProof/>
                        </w:rPr>
                        <w:drawing>
                          <wp:inline distT="0" distB="0" distL="0" distR="0" wp14:anchorId="35832536" wp14:editId="49C357A0">
                            <wp:extent cx="495773" cy="495773"/>
                            <wp:effectExtent l="0" t="0" r="0" b="0"/>
                            <wp:docPr id="827685500" name="Graphic 1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7685500" name="Graphic 113">
                                      <a:extLst>
                                        <a:ext uri="{C183D7F6-B498-43B3-948B-1728B52AA6E4}">
                                          <adec:decorative xmlns:adec="http://schemas.microsoft.com/office/drawing/2017/decorative" val="1"/>
                                        </a:ext>
                                      </a:extLst>
                                    </pic:cNvPr>
                                    <pic:cNvPicPr/>
                                  </pic:nvPicPr>
                                  <pic:blipFill>
                                    <a:blip r:embed="rId240">
                                      <a:extLst>
                                        <a:ext uri="{96DAC541-7B7A-43D3-8B79-37D633B846F1}">
                                          <asvg:svgBlip xmlns:asvg="http://schemas.microsoft.com/office/drawing/2016/SVG/main" r:embed="rId241"/>
                                        </a:ext>
                                      </a:extLst>
                                    </a:blip>
                                    <a:stretch>
                                      <a:fillRect/>
                                    </a:stretch>
                                  </pic:blipFill>
                                  <pic:spPr>
                                    <a:xfrm>
                                      <a:off x="0" y="0"/>
                                      <a:ext cx="514495" cy="514495"/>
                                    </a:xfrm>
                                    <a:prstGeom prst="rect">
                                      <a:avLst/>
                                    </a:prstGeom>
                                  </pic:spPr>
                                </pic:pic>
                              </a:graphicData>
                            </a:graphic>
                          </wp:inline>
                        </w:drawing>
                      </w:r>
                    </w:p>
                    <w:p w14:paraId="4BFFC80B" w14:textId="710655AC" w:rsidR="00D46A65" w:rsidRPr="00EA55A7" w:rsidRDefault="00D46A65" w:rsidP="00D46A65">
                      <w:pPr>
                        <w:rPr>
                          <w:rFonts w:ascii="Poppins" w:hAnsi="Poppins" w:cs="Poppins"/>
                          <w:b/>
                          <w:bCs/>
                          <w:color w:val="FFFFFF" w:themeColor="background1"/>
                          <w:lang w:val="en-US"/>
                        </w:rPr>
                      </w:pPr>
                      <w:r w:rsidRPr="00EA55A7">
                        <w:rPr>
                          <w:rFonts w:ascii="Poppins" w:hAnsi="Poppins" w:cs="Poppins"/>
                          <w:b/>
                          <w:bCs/>
                          <w:color w:val="FFFFFF" w:themeColor="background1"/>
                          <w:lang w:val="en-US"/>
                        </w:rPr>
                        <w:t>COMMON CHALLENGE</w:t>
                      </w:r>
                    </w:p>
                    <w:p w14:paraId="7F6D6270" w14:textId="6A84882A" w:rsidR="00D46A65" w:rsidRPr="00EA55A7" w:rsidRDefault="00D46A65" w:rsidP="00D46A65">
                      <w:pPr>
                        <w:pStyle w:val="BodyWhite"/>
                        <w:rPr>
                          <w:rFonts w:cs="Poppins"/>
                        </w:rPr>
                      </w:pPr>
                      <w:r w:rsidRPr="00EA55A7">
                        <w:rPr>
                          <w:rFonts w:cs="Poppins"/>
                        </w:rPr>
                        <w:t>Remember that supporting students is a shared institutional responsibility. Your role is to identify concerns, respond with empathy, and connect students with the professionals and services best equipped to help.</w:t>
                      </w:r>
                    </w:p>
                  </w:txbxContent>
                </v:textbox>
                <w10:wrap type="square"/>
              </v:roundrect>
            </w:pict>
          </mc:Fallback>
        </mc:AlternateContent>
      </w:r>
      <w:r w:rsidR="00C009B5" w:rsidRPr="00345AB3">
        <w:rPr>
          <w:rFonts w:cs="Poppins"/>
          <w:noProof/>
        </w:rPr>
        <w:drawing>
          <wp:inline distT="0" distB="0" distL="0" distR="0" wp14:anchorId="491B2FA1" wp14:editId="2383C814">
            <wp:extent cx="6330950" cy="1769534"/>
            <wp:effectExtent l="0" t="25400" r="6350" b="34290"/>
            <wp:docPr id="1775187058" name="Diagram 125" descr="SmartArt summarizing You may become concerned when a student: Misses multiple assessments; Shows significant changes in behaviour; Appears distressed; Discloses personal challenges; Stops attending class; Demonstrates a sudden decline in academic performance."/>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42" r:lo="rId243" r:qs="rId244" r:cs="rId245"/>
              </a:graphicData>
            </a:graphic>
          </wp:inline>
        </w:drawing>
      </w:r>
    </w:p>
    <w:p w14:paraId="596BAB9A" w14:textId="172FC9BB" w:rsidR="00C009B5" w:rsidRPr="00345AB3" w:rsidRDefault="00C009B5">
      <w:pPr>
        <w:rPr>
          <w:rFonts w:ascii="Poppins" w:eastAsiaTheme="majorEastAsia" w:hAnsi="Poppins" w:cs="Poppins"/>
          <w:b/>
          <w:bCs/>
          <w:color w:val="000000" w:themeColor="text1"/>
        </w:rPr>
      </w:pPr>
      <w:r w:rsidRPr="00345AB3">
        <w:rPr>
          <w:rFonts w:ascii="Poppins" w:hAnsi="Poppins" w:cs="Poppins"/>
        </w:rPr>
        <w:br w:type="page"/>
      </w:r>
    </w:p>
    <w:p w14:paraId="7E9AD9F5" w14:textId="06FAA8C2" w:rsidR="005B491C" w:rsidRPr="00345AB3" w:rsidRDefault="00C009B5" w:rsidP="00C009B5">
      <w:pPr>
        <w:pStyle w:val="Heading3"/>
        <w:spacing w:before="480"/>
        <w:rPr>
          <w:rFonts w:ascii="Poppins" w:hAnsi="Poppins" w:cs="Poppins"/>
        </w:rPr>
      </w:pPr>
      <w:r w:rsidRPr="00345AB3">
        <w:rPr>
          <w:rFonts w:ascii="Poppins" w:hAnsi="Poppins" w:cs="Poppins"/>
          <w:noProof/>
        </w:rPr>
        <w:lastRenderedPageBreak/>
        <mc:AlternateContent>
          <mc:Choice Requires="wps">
            <w:drawing>
              <wp:anchor distT="0" distB="0" distL="114300" distR="114300" simplePos="0" relativeHeight="251852811" behindDoc="1" locked="0" layoutInCell="1" allowOverlap="1" wp14:anchorId="5E88FC39" wp14:editId="3F411C9F">
                <wp:simplePos x="0" y="0"/>
                <wp:positionH relativeFrom="column">
                  <wp:posOffset>-810401</wp:posOffset>
                </wp:positionH>
                <wp:positionV relativeFrom="paragraph">
                  <wp:posOffset>-68792</wp:posOffset>
                </wp:positionV>
                <wp:extent cx="1783644" cy="405114"/>
                <wp:effectExtent l="0" t="0" r="0" b="1905"/>
                <wp:wrapNone/>
                <wp:docPr id="1775691922" name="Rounded Rectangle 24"/>
                <wp:cNvGraphicFramePr/>
                <a:graphic xmlns:a="http://schemas.openxmlformats.org/drawingml/2006/main">
                  <a:graphicData uri="http://schemas.microsoft.com/office/word/2010/wordprocessingShape">
                    <wps:wsp>
                      <wps:cNvSpPr/>
                      <wps:spPr>
                        <a:xfrm>
                          <a:off x="0" y="0"/>
                          <a:ext cx="1783644" cy="405114"/>
                        </a:xfrm>
                        <a:prstGeom prst="roundRect">
                          <a:avLst/>
                        </a:prstGeom>
                        <a:solidFill>
                          <a:srgbClr val="E6BEC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5FC857BC" id="Rounded Rectangle 24" o:spid="_x0000_s1026" style="position:absolute;margin-left:-63.8pt;margin-top:-5.4pt;width:140.45pt;height:31.9pt;z-index:-25146366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Mff1UhAIAAGQFAAAOAAAAZHJzL2Uyb0RvYy54bWysVEtv2zAMvg/YfxB0X21n7mNBnSJL22FA&#13;&#10;0RZth54VWYoFyKImKXGyXz9KdpyuLXYYdpFFkfz48EeeX2xbTTbCeQWmosVRTokwHGplVhX98XT9&#13;&#10;6YwSH5ipmQYjKroTnl7MPn447+xUTKABXQtHEMT4aWcr2oRgp1nmeSNa5o/ACoNKCa5lAUW3ymrH&#13;&#10;OkRvdTbJ85OsA1dbB1x4j6+XvZLOEr6Ugoc7Kb0IRFcUcwvpdOlcxjObnbPpyjHbKD6kwf4hi5Yp&#13;&#10;g0FHqEsWGFk79QaqVdyBBxmOOLQZSKm4SDVgNUX+qprHhlmRasHmeDu2yf8/WH67ebT3DtvQWT/1&#13;&#10;eI1VbKVr4xfzI9vUrN3YLLENhONjcXr2+aQsKeGoK/PjoihjN7ODt3U+fBPQknipqIO1qR/wj6RG&#13;&#10;sc2ND7393i5G9KBVfa20ToJbLRfakQ3Dv3d18vVqcTmE+MNMm2hsILr1iPElOxSUbmGnRbTT5kFI&#13;&#10;omosYZIySVwTYxzGuTCh6FUNq0UfvjjO80QXLHD0SOUmwIgsMf6IPQBEHr/F7rMc7KOrSFQdnfO/&#13;&#10;JdY7jx4pMpgwOrfKgHsPQGNVQ+Teft+kvjWxS0uod/eOOOgHxVt+rfDn3TAf7pnDycAZwmkPd3hI&#13;&#10;DV1FYbhR0oD79d57tEfCopaSDietov7nmjlBif5ukMpfirKMo5mE8vh0goJ7qVm+1Jh1uwCkQ4F7&#13;&#10;xfJ0jfZB76/SQfuMS2Eeo6KKGY6xK8qD2wuL0G8AXCtczOfJDMfRsnBjHi2P4LGrkZdP22fm7MDg&#13;&#10;gNy/hf1UsukrDve20dPAfB1AqkTwQ1+HfuMoJ+IMayfuipdysjosx9lvAAAA//8DAFBLAwQUAAYA&#13;&#10;CAAAACEA7lwdRuUAAAAQAQAADwAAAGRycy9kb3ducmV2LnhtbEyPQU/DMAyF70j8h8hI3LZkq1ZQ&#13;&#10;13RCIIQQCME6cU6b0FZLnKrJusKvxz3BxbLl5+f35bvJWTaaIXQeJayWApjB2usOGwmH8nFxCyxE&#13;&#10;hVpZj0bCtwmwKy4vcpVpf8YPM+5jw8gEQ6YktDH2Geehbo1TYel7g7T78oNTkcah4XpQZzJ3lq+F&#13;&#10;SLlTHdKHVvXmvjX1cX9yEsa+sm/hOS2fkvfPl7I8voqfQ5Dy+mp62FK52wKLZop/FzAzUH4oKFjl&#13;&#10;T6gDsxIWq/VNStq5E0QySzZJAqySsEkE8CLn/0GKXwAAAP//AwBQSwECLQAUAAYACAAAACEAtoM4&#13;&#10;kv4AAADhAQAAEwAAAAAAAAAAAAAAAAAAAAAAW0NvbnRlbnRfVHlwZXNdLnhtbFBLAQItABQABgAI&#13;&#10;AAAAIQA4/SH/1gAAAJQBAAALAAAAAAAAAAAAAAAAAC8BAABfcmVscy8ucmVsc1BLAQItABQABgAI&#13;&#10;AAAAIQAMff1UhAIAAGQFAAAOAAAAAAAAAAAAAAAAAC4CAABkcnMvZTJvRG9jLnhtbFBLAQItABQA&#13;&#10;BgAIAAAAIQDuXB1G5QAAABABAAAPAAAAAAAAAAAAAAAAAN4EAABkcnMvZG93bnJldi54bWxQSwUG&#13;&#10;AAAAAAQABADzAAAA8AUAAAAA&#13;&#10;" fillcolor="#e6becd" stroked="f" strokeweight="1pt">
                <v:stroke joinstyle="miter"/>
              </v:roundrect>
            </w:pict>
          </mc:Fallback>
        </mc:AlternateContent>
      </w:r>
      <w:r w:rsidR="005B491C" w:rsidRPr="00345AB3">
        <w:rPr>
          <w:rFonts w:ascii="Poppins" w:hAnsi="Poppins" w:cs="Poppins"/>
        </w:rPr>
        <w:t xml:space="preserve">In </w:t>
      </w:r>
      <w:r w:rsidR="00B5429A" w:rsidRPr="00345AB3">
        <w:rPr>
          <w:rFonts w:ascii="Poppins" w:hAnsi="Poppins" w:cs="Poppins"/>
        </w:rPr>
        <w:t>p</w:t>
      </w:r>
      <w:r w:rsidR="005B491C" w:rsidRPr="00345AB3">
        <w:rPr>
          <w:rFonts w:ascii="Poppins" w:hAnsi="Poppins" w:cs="Poppins"/>
        </w:rPr>
        <w:t>ractice</w:t>
      </w:r>
    </w:p>
    <w:p w14:paraId="4921E621" w14:textId="446C3542" w:rsidR="00BF4738" w:rsidRPr="00345AB3" w:rsidRDefault="005B491C" w:rsidP="007108AD">
      <w:pPr>
        <w:pStyle w:val="BodyText"/>
        <w:rPr>
          <w:rFonts w:cs="Poppins"/>
        </w:rPr>
      </w:pPr>
      <w:r w:rsidRPr="00345AB3">
        <w:rPr>
          <w:rFonts w:cs="Poppins"/>
        </w:rPr>
        <w:t>When appropriate:</w:t>
      </w:r>
    </w:p>
    <w:p w14:paraId="70680B53" w14:textId="0C6D94B4" w:rsidR="001A1E3C" w:rsidRPr="00345AB3" w:rsidRDefault="001A1E3C" w:rsidP="007108AD">
      <w:pPr>
        <w:pStyle w:val="BodyText"/>
        <w:rPr>
          <w:rFonts w:cs="Poppins"/>
        </w:rPr>
      </w:pPr>
      <w:r w:rsidRPr="00345AB3">
        <w:rPr>
          <w:rFonts w:cs="Poppins"/>
          <w:noProof/>
        </w:rPr>
        <w:drawing>
          <wp:inline distT="0" distB="0" distL="0" distR="0" wp14:anchorId="62EE8791" wp14:editId="27720821">
            <wp:extent cx="6330950" cy="1769534"/>
            <wp:effectExtent l="0" t="25400" r="6350" b="21590"/>
            <wp:docPr id="2113484320" name="Diagram 125" descr="SmartArt summarizing When appropriate: Express concern without making assumptions; Encourage the student to access available supports; Refer the student to the appropriate service; Consult your Chair if additional guidance is needed; Speak with the student privately."/>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47" r:lo="rId248" r:qs="rId249" r:cs="rId250"/>
              </a:graphicData>
            </a:graphic>
          </wp:inline>
        </w:drawing>
      </w:r>
    </w:p>
    <w:p w14:paraId="1D1694A4" w14:textId="25B1B514" w:rsidR="005B491C" w:rsidRPr="00345AB3" w:rsidRDefault="001A1E3C" w:rsidP="0048011A">
      <w:pPr>
        <w:pStyle w:val="Heading3"/>
        <w:spacing w:before="600"/>
        <w:rPr>
          <w:rFonts w:ascii="Poppins" w:hAnsi="Poppins" w:cs="Poppins"/>
        </w:rPr>
      </w:pPr>
      <w:r w:rsidRPr="00345AB3">
        <w:rPr>
          <w:rFonts w:ascii="Poppins" w:hAnsi="Poppins" w:cs="Poppins"/>
          <w:noProof/>
        </w:rPr>
        <mc:AlternateContent>
          <mc:Choice Requires="wps">
            <w:drawing>
              <wp:anchor distT="0" distB="0" distL="114300" distR="114300" simplePos="0" relativeHeight="251854859" behindDoc="1" locked="0" layoutInCell="1" allowOverlap="1" wp14:anchorId="367B5A1E" wp14:editId="2CF8AC93">
                <wp:simplePos x="0" y="0"/>
                <wp:positionH relativeFrom="column">
                  <wp:posOffset>-912001</wp:posOffset>
                </wp:positionH>
                <wp:positionV relativeFrom="paragraph">
                  <wp:posOffset>165453</wp:posOffset>
                </wp:positionV>
                <wp:extent cx="2404533" cy="405114"/>
                <wp:effectExtent l="0" t="0" r="0" b="1905"/>
                <wp:wrapNone/>
                <wp:docPr id="1041562958" name="Rounded Rectangle 24"/>
                <wp:cNvGraphicFramePr/>
                <a:graphic xmlns:a="http://schemas.openxmlformats.org/drawingml/2006/main">
                  <a:graphicData uri="http://schemas.microsoft.com/office/word/2010/wordprocessingShape">
                    <wps:wsp>
                      <wps:cNvSpPr/>
                      <wps:spPr>
                        <a:xfrm>
                          <a:off x="0" y="0"/>
                          <a:ext cx="2404533" cy="405114"/>
                        </a:xfrm>
                        <a:prstGeom prst="roundRect">
                          <a:avLst/>
                        </a:prstGeom>
                        <a:solidFill>
                          <a:srgbClr val="E6BEC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3DE45C59" id="Rounded Rectangle 24" o:spid="_x0000_s1026" style="position:absolute;margin-left:-71.8pt;margin-top:13.05pt;width:189.35pt;height:31.9pt;z-index:-25146162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m9E0SgwIAAGQFAAAOAAAAZHJzL2Uyb0RvYy54bWysVEtv2zAMvg/YfxB0X22nzh5BnSJL22FA&#13;&#10;0RZth54VWYoFyKImKXGyXz9KdpyuLXYYdpFFkfz48Eeene9aTbbCeQWmosVJTokwHGpl1hX98Xj1&#13;&#10;4TMlPjBTMw1GVHQvPD2fv3931tmZmEADuhaOIIjxs85WtAnBzrLM80a0zJ+AFQaVElzLAopundWO&#13;&#10;dYje6myS5x+zDlxtHXDhPb5e9Eo6T/hSCh5upfQiEF1RzC2k06VzFc9sfsZma8dso/iQBvuHLFqm&#13;&#10;DAYdoS5YYGTj1CuoVnEHHmQ44dBmIKXiItWA1RT5i2oeGmZFqgWb4+3YJv//YPnN9sHeOWxDZ/3M&#13;&#10;4zVWsZOujV/Mj+xSs/Zjs8QuEI6PkzIvp6enlHDUlfm0KMrYzezobZ0P3wS0JF4q6mBj6nv8I6lR&#13;&#10;bHvtQ29/sIsRPWhVXymtk+DWq6V2ZMvw711+/Hq5vBhC/GGmTTQ2EN16xPiSHQtKt7DXItppcy8k&#13;&#10;UXUsIWWSuCbGOIxzYULRqxpWiz58Mc3zRBcscPRI5SbAiCwx/og9AEQev8busxzso6tIVB2d878l&#13;&#10;1juPHikymDA6t8qAewtAY1VD5N7+0KS+NbFLK6j3d4446AfFW36l8OddMx/umMPJwBnCaQ+3eEgN&#13;&#10;XUVhuFHSgPv11nu0R8KilpIOJ62i/ueGOUGJ/m6Qyl+KsoyjmYRy+mmCgnuuWT3XmE27BKRDgXvF&#13;&#10;8nSN9kEfrtJB+4RLYRGjoooZjrEryoM7CMvQbwBcK1wsFskMx9GycG0eLI/gsauRl4+7J+bswOCA&#13;&#10;3L+Bw1Sy2QsO97bR08BiE0CqRPBjX4d+4ygn4gxrJ+6K53KyOi7H+W8AAAD//wMAUEsDBBQABgAI&#13;&#10;AAAAIQBXIoQJ5AAAAA8BAAAPAAAAZHJzL2Rvd25yZXYueG1sTE/bSsNAEH0X/IdlBN/azUVDm2ZS&#13;&#10;RBERi2hTfN5k1yR0LyG7TaNf7/ikL8MM58y5FNvZaDap0ffOIsTLCJiyjZO9bREO1eNiBcwHYaXQ&#13;&#10;ziqEL+VhW15eFCKX7mzf1bQPLSMR63OB0IUw5Jz7plNG+KUblCXs041GBDrHlstRnEncaJ5EUcaN&#13;&#10;6C05dGJQ951qjvuTQZiGWr/656x6St8+XqrquIu+Dx7x+mp+2NC42wALag5/H/DbgfJDScFqd7LS&#13;&#10;M42wiG/SjLgISRYDI0aS3tJSI6zWa+Blwf/3KH8AAAD//wMAUEsBAi0AFAAGAAgAAAAhALaDOJL+&#13;&#10;AAAA4QEAABMAAAAAAAAAAAAAAAAAAAAAAFtDb250ZW50X1R5cGVzXS54bWxQSwECLQAUAAYACAAA&#13;&#10;ACEAOP0h/9YAAACUAQAACwAAAAAAAAAAAAAAAAAvAQAAX3JlbHMvLnJlbHNQSwECLQAUAAYACAAA&#13;&#10;ACEApvRNEoMCAABkBQAADgAAAAAAAAAAAAAAAAAuAgAAZHJzL2Uyb0RvYy54bWxQSwECLQAUAAYA&#13;&#10;CAAAACEAVyKECeQAAAAPAQAADwAAAAAAAAAAAAAAAADdBAAAZHJzL2Rvd25yZXYueG1sUEsFBgAA&#13;&#10;AAAEAAQA8wAAAO4FAAAAAA==&#13;&#10;" fillcolor="#e6becd" stroked="f" strokeweight="1pt">
                <v:stroke joinstyle="miter"/>
              </v:roundrect>
            </w:pict>
          </mc:Fallback>
        </mc:AlternateContent>
      </w:r>
      <w:r w:rsidR="005B491C" w:rsidRPr="00345AB3">
        <w:rPr>
          <w:rFonts w:ascii="Poppins" w:hAnsi="Poppins" w:cs="Poppins"/>
        </w:rPr>
        <w:t xml:space="preserve">Where to </w:t>
      </w:r>
      <w:r w:rsidR="007108AD" w:rsidRPr="00345AB3">
        <w:rPr>
          <w:rFonts w:ascii="Poppins" w:hAnsi="Poppins" w:cs="Poppins"/>
        </w:rPr>
        <w:t>g</w:t>
      </w:r>
      <w:r w:rsidR="005B491C" w:rsidRPr="00345AB3">
        <w:rPr>
          <w:rFonts w:ascii="Poppins" w:hAnsi="Poppins" w:cs="Poppins"/>
        </w:rPr>
        <w:t xml:space="preserve">et </w:t>
      </w:r>
      <w:r w:rsidR="007108AD" w:rsidRPr="00345AB3">
        <w:rPr>
          <w:rFonts w:ascii="Poppins" w:hAnsi="Poppins" w:cs="Poppins"/>
        </w:rPr>
        <w:t>h</w:t>
      </w:r>
      <w:r w:rsidR="005B491C" w:rsidRPr="00345AB3">
        <w:rPr>
          <w:rFonts w:ascii="Poppins" w:hAnsi="Poppins" w:cs="Poppins"/>
        </w:rPr>
        <w:t>elp</w:t>
      </w:r>
    </w:p>
    <w:p w14:paraId="20DA8CD9" w14:textId="0214FA93" w:rsidR="00EF23EA" w:rsidRPr="00345AB3" w:rsidRDefault="005B491C" w:rsidP="007108AD">
      <w:pPr>
        <w:pStyle w:val="BodyText"/>
        <w:rPr>
          <w:rFonts w:cs="Poppins"/>
        </w:rPr>
      </w:pPr>
      <w:r w:rsidRPr="00345AB3">
        <w:rPr>
          <w:rFonts w:cs="Poppins"/>
        </w:rPr>
        <w:t xml:space="preserve">Students have access to many </w:t>
      </w:r>
      <w:hyperlink r:id="rId252" w:history="1">
        <w:r w:rsidRPr="00345AB3">
          <w:rPr>
            <w:rStyle w:val="Hyperlink"/>
            <w:rFonts w:cs="Poppins"/>
          </w:rPr>
          <w:t>support</w:t>
        </w:r>
        <w:r w:rsidR="00D33369" w:rsidRPr="00345AB3">
          <w:rPr>
            <w:rStyle w:val="Hyperlink"/>
            <w:rFonts w:cs="Poppins"/>
          </w:rPr>
          <w:t>s and</w:t>
        </w:r>
        <w:r w:rsidRPr="00345AB3">
          <w:rPr>
            <w:rStyle w:val="Hyperlink"/>
            <w:rFonts w:cs="Poppins"/>
          </w:rPr>
          <w:t xml:space="preserve"> services</w:t>
        </w:r>
      </w:hyperlink>
      <w:r w:rsidRPr="00345AB3">
        <w:rPr>
          <w:rFonts w:cs="Poppins"/>
        </w:rPr>
        <w:t xml:space="preserve"> across the College.</w:t>
      </w:r>
    </w:p>
    <w:p w14:paraId="4336C254" w14:textId="297E6A43" w:rsidR="0048011A" w:rsidRPr="00345AB3" w:rsidRDefault="0048011A" w:rsidP="007108AD">
      <w:pPr>
        <w:pStyle w:val="BodyText"/>
        <w:rPr>
          <w:rFonts w:cs="Poppins"/>
        </w:rPr>
      </w:pPr>
      <w:r w:rsidRPr="00345AB3">
        <w:rPr>
          <w:rFonts w:cs="Poppins"/>
          <w:noProof/>
        </w:rPr>
        <w:drawing>
          <wp:inline distT="0" distB="0" distL="0" distR="0" wp14:anchorId="71BF47D5" wp14:editId="4A490DB7">
            <wp:extent cx="6330950" cy="3002844"/>
            <wp:effectExtent l="0" t="558800" r="0" b="553720"/>
            <wp:docPr id="1308571674" name="Diagram 139" descr="SmartArt summarizing When appropriate: Student Supports; Academic Integrity Office; Academic Success Centre; Accessibility Services; Cambrian Indigenous Student Circle; Cambrian Student Council; Campus Public Safety; Career Centre; Counselling Services; First Step Centre; IT Service Desk; International Student Support Services; KPMG Pride Centre; Women’s Resource Centre; The Learning Centre; Library; Wabnode Centre for Indigenous Service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53" r:lo="rId254" r:qs="rId255" r:cs="rId256"/>
              </a:graphicData>
            </a:graphic>
          </wp:inline>
        </w:drawing>
      </w:r>
    </w:p>
    <w:p w14:paraId="35040504" w14:textId="20A80B86" w:rsidR="005B491C" w:rsidRPr="00345AB3" w:rsidRDefault="005B491C" w:rsidP="007108AD">
      <w:pPr>
        <w:pStyle w:val="BodyText"/>
        <w:rPr>
          <w:rFonts w:cs="Poppins"/>
        </w:rPr>
      </w:pPr>
      <w:r w:rsidRPr="00345AB3">
        <w:rPr>
          <w:rFonts w:cs="Poppins"/>
        </w:rPr>
        <w:t>You are never expected to navigate complex student situations alone. When in doubt, ask questions and seek guidance.</w:t>
      </w:r>
    </w:p>
    <w:bookmarkStart w:id="39" w:name="_Toc239181311"/>
    <w:p w14:paraId="76412CFD" w14:textId="69CEE846" w:rsidR="005B491C" w:rsidRPr="00345AB3" w:rsidRDefault="0028180B" w:rsidP="008F50BB">
      <w:pPr>
        <w:pStyle w:val="Heading2"/>
        <w:rPr>
          <w:rFonts w:cs="Poppins"/>
        </w:rPr>
      </w:pPr>
      <w:r w:rsidRPr="00345AB3">
        <w:rPr>
          <w:rFonts w:cs="Poppins"/>
          <w:noProof/>
        </w:rPr>
        <w:lastRenderedPageBreak/>
        <mc:AlternateContent>
          <mc:Choice Requires="wps">
            <w:drawing>
              <wp:anchor distT="0" distB="0" distL="114300" distR="114300" simplePos="0" relativeHeight="251856907" behindDoc="1" locked="0" layoutInCell="1" allowOverlap="1" wp14:anchorId="595C0739" wp14:editId="06DD32F8">
                <wp:simplePos x="0" y="0"/>
                <wp:positionH relativeFrom="column">
                  <wp:posOffset>-811742</wp:posOffset>
                </wp:positionH>
                <wp:positionV relativeFrom="paragraph">
                  <wp:posOffset>-66746</wp:posOffset>
                </wp:positionV>
                <wp:extent cx="2118167" cy="405114"/>
                <wp:effectExtent l="0" t="0" r="3175" b="1905"/>
                <wp:wrapNone/>
                <wp:docPr id="1310028421" name="Rounded Rectangle 24"/>
                <wp:cNvGraphicFramePr/>
                <a:graphic xmlns:a="http://schemas.openxmlformats.org/drawingml/2006/main">
                  <a:graphicData uri="http://schemas.microsoft.com/office/word/2010/wordprocessingShape">
                    <wps:wsp>
                      <wps:cNvSpPr/>
                      <wps:spPr>
                        <a:xfrm>
                          <a:off x="0" y="0"/>
                          <a:ext cx="2118167" cy="405114"/>
                        </a:xfrm>
                        <a:prstGeom prst="roundRect">
                          <a:avLst/>
                        </a:prstGeom>
                        <a:solidFill>
                          <a:srgbClr val="E6BECD"/>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1479DF22" id="Rounded Rectangle 24" o:spid="_x0000_s1026" style="position:absolute;margin-left:-63.9pt;margin-top:-5.25pt;width:166.8pt;height:31.9pt;z-index:-25145957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KFCEggIAAGQFAAAOAAAAZHJzL2Uyb0RvYy54bWysVEtv2zAMvg/YfxB0X20H6SuoU2RpOwwo&#10;2qLt0LMiS4kBWdQoJU7260fJjtO1xQ7DLrIokh8f/siLy21j2Eahr8GWvDjKOVNWQlXbZcl/PN98&#10;OePMB2ErYcCqku+U55fTz58uWjdRI1iBqRQyArF+0rqSr0JwkyzzcqUa4Y/AKUtKDdiIQCIuswpF&#10;S+iNyUZ5fpK1gJVDkMp7er3qlHya8LVWMtxr7VVgpuSUW0gnpnMRz2x6ISZLFG5Vyz4N8Q9ZNKK2&#10;FHSAuhJBsDXW76CaWiJ40OFIQpOB1rVUqQaqpsjfVPO0Ek6lWqg53g1t8v8PVt5tntwDUhta5yee&#10;rrGKrcYmfik/tk3N2g3NUtvAJD2OiuKsODnlTJJunB8XxTh2Mzt4O/Thm4KGxUvJEda2eqQ/khol&#10;Nrc+dPZ7uxjRg6mrm9qYJOByMTfINoL+3vXJ1+v5VR/iDzNjo7GF6NYhxpfsUFC6hZ1R0c7YR6VZ&#10;XcUSUiaJa2qII6RUNhSdaiUq1YUvjvM80YUKHDxSuQkwImuKP2D3AJHH77G7LHv76KoSVQfn/G+J&#10;dc6DR4oMNgzOTW0BPwIwVFUfubPfN6lrTezSAqrdAzKEblC8kzc1/bxb4cODQJoMmiGa9nBPhzbQ&#10;lhz6G2crwF8fvUd7IixpOWtp0kruf64FKs7Md0tUPi/G4ziaSRgfn45IwNeaxWuNXTdzIDoUtFec&#10;TNdoH8z+qhGaF1oKsxiVVMJKil1yGXAvzEO3AWitSDWbJTMaRyfCrX1yMoLHrkZePm9fBLqewYG4&#10;fwf7qRSTNxzubKOnhdk6gK4TwQ997ftNo5yI06+duCtey8nqsBynvwEAAP//AwBQSwMEFAAGAAgA&#10;AAAhAGAZU6LhAAAACwEAAA8AAABkcnMvZG93bnJldi54bWxMj09Lw0AQxe+C32GZgrd2twmpErMp&#10;IoiIItoUz5vsNAndPyG7TaOf3ulJbzNvHu/9ptjO1rAJx9B7J2G9EsDQNV73rpWwr56Wd8BCVE4r&#10;4x1K+MYA2/L6qlC59mf3idMutoxCXMiVhC7GIec8NB1aFVZ+QEe3gx+tirSOLdejOlO4NTwRYsOt&#10;6h01dGrAxw6b4+5kJUxDbd7Dy6Z6Tj++Xqvq+CZ+9kHKm8X8cA8s4hz/zHDBJ3Qoian2J6cDMxKW&#10;6+SW2ONlEhkwsiQiI6WWkKUp8LLg/38ofwEAAP//AwBQSwECLQAUAAYACAAAACEAtoM4kv4AAADh&#10;AQAAEwAAAAAAAAAAAAAAAAAAAAAAW0NvbnRlbnRfVHlwZXNdLnhtbFBLAQItABQABgAIAAAAIQA4&#10;/SH/1gAAAJQBAAALAAAAAAAAAAAAAAAAAC8BAABfcmVscy8ucmVsc1BLAQItABQABgAIAAAAIQBK&#10;KFCEggIAAGQFAAAOAAAAAAAAAAAAAAAAAC4CAABkcnMvZTJvRG9jLnhtbFBLAQItABQABgAIAAAA&#10;IQBgGVOi4QAAAAsBAAAPAAAAAAAAAAAAAAAAANwEAABkcnMvZG93bnJldi54bWxQSwUGAAAAAAQA&#10;BADzAAAA6gUAAAAA&#10;" fillcolor="#e6becd" stroked="f" strokeweight="1pt">
                <v:stroke joinstyle="miter"/>
              </v:roundrect>
            </w:pict>
          </mc:Fallback>
        </mc:AlternateContent>
      </w:r>
      <w:r w:rsidR="00FD6606" w:rsidRPr="00345AB3">
        <w:rPr>
          <w:rFonts w:cs="Poppins"/>
        </w:rPr>
        <w:t xml:space="preserve">Your </w:t>
      </w:r>
      <w:r w:rsidR="008F50BB" w:rsidRPr="00345AB3">
        <w:rPr>
          <w:rFonts w:cs="Poppins"/>
        </w:rPr>
        <w:t>n</w:t>
      </w:r>
      <w:r w:rsidR="00FD6606" w:rsidRPr="00345AB3">
        <w:rPr>
          <w:rFonts w:cs="Poppins"/>
        </w:rPr>
        <w:t xml:space="preserve">ext </w:t>
      </w:r>
      <w:r w:rsidR="008F50BB" w:rsidRPr="00345AB3">
        <w:rPr>
          <w:rFonts w:cs="Poppins"/>
        </w:rPr>
        <w:t>s</w:t>
      </w:r>
      <w:r w:rsidR="00FD6606" w:rsidRPr="00345AB3">
        <w:rPr>
          <w:rFonts w:cs="Poppins"/>
        </w:rPr>
        <w:t>tage</w:t>
      </w:r>
      <w:bookmarkEnd w:id="39"/>
    </w:p>
    <w:p w14:paraId="3A20753D" w14:textId="69348433" w:rsidR="00BC690E" w:rsidRPr="00345AB3" w:rsidRDefault="00BC690E" w:rsidP="00BC690E">
      <w:pPr>
        <w:pStyle w:val="BodyText"/>
        <w:rPr>
          <w:rFonts w:cs="Poppins"/>
        </w:rPr>
      </w:pPr>
      <w:r w:rsidRPr="00345AB3">
        <w:rPr>
          <w:rFonts w:cs="Poppins"/>
        </w:rPr>
        <w:t>Understanding your learners is the foundation of effective teaching. The next stage explores how to intentionally design learning experiences that help those students achieve meaningful learning outcomes and prepare for success beyond the classroom.</w:t>
      </w:r>
    </w:p>
    <w:p w14:paraId="0A3E77F6" w14:textId="7A95D17A" w:rsidR="00BC690E" w:rsidRPr="00345AB3" w:rsidRDefault="00BC690E" w:rsidP="008F50BB">
      <w:pPr>
        <w:pStyle w:val="BodyBold"/>
        <w:rPr>
          <w:rFonts w:cs="Poppins"/>
        </w:rPr>
      </w:pPr>
      <w:r w:rsidRPr="00345AB3">
        <w:rPr>
          <w:rFonts w:cs="Poppins"/>
        </w:rPr>
        <w:t xml:space="preserve">After </w:t>
      </w:r>
      <w:r w:rsidR="008F50BB" w:rsidRPr="00345AB3">
        <w:rPr>
          <w:rFonts w:cs="Poppins"/>
        </w:rPr>
        <w:t>c</w:t>
      </w:r>
      <w:r w:rsidRPr="00345AB3">
        <w:rPr>
          <w:rFonts w:cs="Poppins"/>
        </w:rPr>
        <w:t xml:space="preserve">ompleting </w:t>
      </w:r>
      <w:r w:rsidR="008F50BB" w:rsidRPr="00345AB3">
        <w:rPr>
          <w:rFonts w:cs="Poppins"/>
        </w:rPr>
        <w:t>t</w:t>
      </w:r>
      <w:r w:rsidRPr="00345AB3">
        <w:rPr>
          <w:rFonts w:cs="Poppins"/>
        </w:rPr>
        <w:t xml:space="preserve">his </w:t>
      </w:r>
      <w:r w:rsidR="006B4E3C" w:rsidRPr="00345AB3">
        <w:rPr>
          <w:rFonts w:cs="Poppins"/>
        </w:rPr>
        <w:t>stage,</w:t>
      </w:r>
      <w:r w:rsidRPr="00345AB3">
        <w:rPr>
          <w:rFonts w:cs="Poppins"/>
        </w:rPr>
        <w:t xml:space="preserve"> </w:t>
      </w:r>
      <w:r w:rsidR="008F50BB" w:rsidRPr="00345AB3">
        <w:rPr>
          <w:rFonts w:cs="Poppins"/>
        </w:rPr>
        <w:t>y</w:t>
      </w:r>
      <w:r w:rsidRPr="00345AB3">
        <w:rPr>
          <w:rFonts w:cs="Poppins"/>
        </w:rPr>
        <w:t xml:space="preserve">ou </w:t>
      </w:r>
      <w:r w:rsidR="008F50BB" w:rsidRPr="00345AB3">
        <w:rPr>
          <w:rFonts w:cs="Poppins"/>
        </w:rPr>
        <w:t>s</w:t>
      </w:r>
      <w:r w:rsidRPr="00345AB3">
        <w:rPr>
          <w:rFonts w:cs="Poppins"/>
        </w:rPr>
        <w:t xml:space="preserve">hould </w:t>
      </w:r>
      <w:r w:rsidR="008F50BB" w:rsidRPr="00345AB3">
        <w:rPr>
          <w:rFonts w:cs="Poppins"/>
        </w:rPr>
        <w:t>b</w:t>
      </w:r>
      <w:r w:rsidRPr="00345AB3">
        <w:rPr>
          <w:rFonts w:cs="Poppins"/>
        </w:rPr>
        <w:t xml:space="preserve">e </w:t>
      </w:r>
      <w:r w:rsidR="008F50BB" w:rsidRPr="00345AB3">
        <w:rPr>
          <w:rFonts w:cs="Poppins"/>
        </w:rPr>
        <w:t>a</w:t>
      </w:r>
      <w:r w:rsidRPr="00345AB3">
        <w:rPr>
          <w:rFonts w:cs="Poppins"/>
        </w:rPr>
        <w:t xml:space="preserve">ble </w:t>
      </w:r>
      <w:r w:rsidR="008F50BB" w:rsidRPr="00345AB3">
        <w:rPr>
          <w:rFonts w:cs="Poppins"/>
        </w:rPr>
        <w:t>t</w:t>
      </w:r>
      <w:r w:rsidRPr="00345AB3">
        <w:rPr>
          <w:rFonts w:cs="Poppins"/>
        </w:rPr>
        <w:t>o...</w:t>
      </w:r>
    </w:p>
    <w:p w14:paraId="50CBF938" w14:textId="310C839A" w:rsidR="00A766D8" w:rsidRPr="00345AB3" w:rsidRDefault="0028180B" w:rsidP="0028180B">
      <w:pPr>
        <w:pStyle w:val="BodyBold"/>
        <w:rPr>
          <w:rFonts w:cs="Poppins"/>
        </w:rPr>
      </w:pPr>
      <w:r w:rsidRPr="00345AB3">
        <w:rPr>
          <w:rFonts w:cs="Poppins"/>
          <w:noProof/>
        </w:rPr>
        <w:drawing>
          <wp:inline distT="0" distB="0" distL="0" distR="0" wp14:anchorId="19C6CA42" wp14:editId="02766CFF">
            <wp:extent cx="6400800" cy="3420533"/>
            <wp:effectExtent l="0" t="0" r="12700" b="0"/>
            <wp:docPr id="1297656634" name="Diagram 140" descr="SmartArt summarizing After completing this stage, you should be able to...: Describe the diversity of Cambrian's student population.; Recognize how different experiences and backgrounds influence learning.; Create learning environments that are welcoming, inclusive, and accessible.; Understand your role in implementing academic accommodations.; Promote academic integrity through clear expectations and purposeful teaching.; and 1 additional related item."/>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58" r:lo="rId259" r:qs="rId260" r:cs="rId261"/>
              </a:graphicData>
            </a:graphic>
          </wp:inline>
        </w:drawing>
      </w:r>
    </w:p>
    <w:p w14:paraId="7C686BEB" w14:textId="77777777" w:rsidR="004429FB" w:rsidRPr="00345AB3" w:rsidRDefault="004429FB">
      <w:pPr>
        <w:rPr>
          <w:rFonts w:ascii="Poppins" w:hAnsi="Poppins" w:cs="Poppins"/>
          <w:i/>
          <w:iCs/>
          <w:color w:val="FFFFFF" w:themeColor="background1"/>
          <w:sz w:val="32"/>
          <w:szCs w:val="32"/>
        </w:rPr>
      </w:pPr>
      <w:r w:rsidRPr="00345AB3">
        <w:rPr>
          <w:rFonts w:ascii="Poppins" w:hAnsi="Poppins" w:cs="Poppins"/>
        </w:rPr>
        <w:br w:type="page"/>
      </w:r>
    </w:p>
    <w:bookmarkStart w:id="40" w:name="_Toc239181312"/>
    <w:p w14:paraId="6659EAFC" w14:textId="6FA00B28" w:rsidR="00A766D8" w:rsidRPr="00345AB3" w:rsidRDefault="00827150" w:rsidP="00E43B52">
      <w:pPr>
        <w:pStyle w:val="Heading1"/>
        <w:rPr>
          <w:rFonts w:ascii="Poppins" w:hAnsi="Poppins" w:cs="Poppins"/>
        </w:rPr>
      </w:pPr>
      <w:r w:rsidRPr="00345AB3">
        <w:rPr>
          <w:rFonts w:ascii="Poppins" w:hAnsi="Poppins" w:cs="Poppins"/>
          <w:noProof/>
        </w:rPr>
        <w:lastRenderedPageBreak/>
        <mc:AlternateContent>
          <mc:Choice Requires="wps">
            <w:drawing>
              <wp:anchor distT="0" distB="0" distL="114300" distR="114300" simplePos="0" relativeHeight="251863051" behindDoc="1" locked="0" layoutInCell="1" allowOverlap="1" wp14:anchorId="20AC4473" wp14:editId="2C9F5A84">
                <wp:simplePos x="0" y="0"/>
                <wp:positionH relativeFrom="column">
                  <wp:posOffset>-789538</wp:posOffset>
                </wp:positionH>
                <wp:positionV relativeFrom="paragraph">
                  <wp:posOffset>-22064</wp:posOffset>
                </wp:positionV>
                <wp:extent cx="5405377" cy="405114"/>
                <wp:effectExtent l="0" t="0" r="5080" b="1905"/>
                <wp:wrapNone/>
                <wp:docPr id="1112363165" name="Rounded Rectangle 24"/>
                <wp:cNvGraphicFramePr/>
                <a:graphic xmlns:a="http://schemas.openxmlformats.org/drawingml/2006/main">
                  <a:graphicData uri="http://schemas.microsoft.com/office/word/2010/wordprocessingShape">
                    <wps:wsp>
                      <wps:cNvSpPr/>
                      <wps:spPr>
                        <a:xfrm>
                          <a:off x="0" y="0"/>
                          <a:ext cx="5405377"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4EB6F07E" id="Rounded Rectangle 24" o:spid="_x0000_s1026" style="position:absolute;margin-left:-62.15pt;margin-top:-1.75pt;width:425.6pt;height:31.9pt;z-index:-25145342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B1CgQIAAGQFAAAOAAAAZHJzL2Uyb0RvYy54bWysVE1v2zAMvQ/YfxB0X21nyboGdYogQYcB&#10;RVu0HXpWZCkxIIsapcTJfv0o2XG6tthh2EWmRPLxw4+8vNo3hu0U+hpsyYuznDNlJVS1XZf8x9P1&#10;p6+c+SBsJQxYVfKD8vxq9vHDZeumagQbMJVCRiDWT1tX8k0IbpplXm5UI/wZOGVJqQEbEeiK66xC&#10;0RJ6Y7JRnn/JWsDKIUjlPb0uOyWfJXytlQx3WnsVmCk55RbSielcxTObXYrpGoXb1LJPQ/xDFo2o&#10;LQUdoJYiCLbF+g1UU0sEDzqcSWgy0LqWKtVA1RT5q2oeN8KpVAs1x7uhTf7/wcrb3aO7R2pD6/zU&#10;kxir2Gts4pfyY/vUrMPQLLUPTNLjZJxPPp+fcyZJR3JRjGM3s5O3Qx++KWhYFEqOsLXVA/2R1Cix&#10;u/Ghsz/axYgeTF1d18akC65XC4NsJ+jvLefLi+WiD/GHmbHR2EJ06xDjS3YqKEnhYFS0M/ZBaVZX&#10;VMIoZZK4poY4QkplQ9GpNqJSXfhikueJLlTg4JHKTYARWVP8AbsHiDx+i91l2dtHV5WoOjjnf0us&#10;cx48UmSwYXBuagv4HoChqvrInf2xSV1rYpdWUB3ukSF0g+KdvK7p590IH+4F0mTQDNG0hzs6tIG2&#10;5NBLnG0Af733Hu2JsKTlrKVJK7n/uRWoODPfLVH5ohiP42imy3hyPqILvtSsXmrstlkA0aGgveJk&#10;EqN9MEdRIzTPtBTmMSqphJUUu+Qy4PGyCN0GoLUi1XyezGgcnQg39tHJCB67Gnn5tH8W6HoGB+L+&#10;LRynUkxfcbizjZ4W5tsAuk4EP/W17zeNciJOv3birnh5T1an5Tj7DQAA//8DAFBLAwQUAAYACAAA&#10;ACEAoeWBQ+IAAAAKAQAADwAAAGRycy9kb3ducmV2LnhtbEyPwU7DMAyG70i8Q2QkLmhL10LHStMJ&#10;DSa4cKADzllj2mqNUzVZV3h6zAlutvzp9/fn68l2YsTBt44ULOYRCKTKmZZqBW+77ewWhA+ajO4c&#10;oYIv9LAuzs9ynRl3olccy1ALDiGfaQVNCH0mpa8atNrPXY/Et083WB14HWppBn3icNvJOIpSaXVL&#10;/KHRPW4arA7l0SrYluNL8/jxnVQPh6fpavW+eR7rVqnLi+n+DkTAKfzB8KvP6lCw094dyXjRKZgt&#10;4uuEWZ6SGxBMLON0BWKvII0SkEUu/1cofgAAAP//AwBQSwECLQAUAAYACAAAACEAtoM4kv4AAADh&#10;AQAAEwAAAAAAAAAAAAAAAAAAAAAAW0NvbnRlbnRfVHlwZXNdLnhtbFBLAQItABQABgAIAAAAIQA4&#10;/SH/1gAAAJQBAAALAAAAAAAAAAAAAAAAAC8BAABfcmVscy8ucmVsc1BLAQItABQABgAIAAAAIQDa&#10;+B1CgQIAAGQFAAAOAAAAAAAAAAAAAAAAAC4CAABkcnMvZTJvRG9jLnhtbFBLAQItABQABgAIAAAA&#10;IQCh5YFD4gAAAAoBAAAPAAAAAAAAAAAAAAAAANsEAABkcnMvZG93bnJldi54bWxQSwUGAAAAAAQA&#10;BADzAAAA6gUAAAAA&#10;" fillcolor="#dad9dc" stroked="f" strokeweight="1pt">
                <v:stroke joinstyle="miter"/>
              </v:roundrect>
            </w:pict>
          </mc:Fallback>
        </mc:AlternateContent>
      </w:r>
      <w:r w:rsidR="00FB4842" w:rsidRPr="00345AB3">
        <w:rPr>
          <w:rFonts w:ascii="Poppins" w:hAnsi="Poppins" w:cs="Poppins"/>
        </w:rPr>
        <w:t>Stage</w:t>
      </w:r>
      <w:r w:rsidR="00A766D8" w:rsidRPr="00345AB3">
        <w:rPr>
          <w:rFonts w:ascii="Poppins" w:hAnsi="Poppins" w:cs="Poppins"/>
        </w:rPr>
        <w:t xml:space="preserve"> 5</w:t>
      </w:r>
      <w:r w:rsidRPr="00345AB3">
        <w:rPr>
          <w:rFonts w:ascii="Poppins" w:hAnsi="Poppins" w:cs="Poppins"/>
        </w:rPr>
        <w:t>:</w:t>
      </w:r>
      <w:r w:rsidRPr="00345AB3">
        <w:rPr>
          <w:rFonts w:ascii="Poppins" w:hAnsi="Poppins" w:cs="Poppins"/>
          <w:noProof/>
        </w:rPr>
        <w:t xml:space="preserve"> </w:t>
      </w:r>
      <w:r w:rsidR="003844F6" w:rsidRPr="00345AB3">
        <w:rPr>
          <w:rFonts w:ascii="Poppins" w:hAnsi="Poppins" w:cs="Poppins"/>
        </w:rPr>
        <w:t xml:space="preserve">Designing </w:t>
      </w:r>
      <w:r w:rsidR="008F50BB" w:rsidRPr="00345AB3">
        <w:rPr>
          <w:rFonts w:ascii="Poppins" w:hAnsi="Poppins" w:cs="Poppins"/>
        </w:rPr>
        <w:t>l</w:t>
      </w:r>
      <w:r w:rsidR="003844F6" w:rsidRPr="00345AB3">
        <w:rPr>
          <w:rFonts w:ascii="Poppins" w:hAnsi="Poppins" w:cs="Poppins"/>
        </w:rPr>
        <w:t xml:space="preserve">earning </w:t>
      </w:r>
      <w:r w:rsidR="008F50BB" w:rsidRPr="00345AB3">
        <w:rPr>
          <w:rFonts w:ascii="Poppins" w:hAnsi="Poppins" w:cs="Poppins"/>
        </w:rPr>
        <w:t>e</w:t>
      </w:r>
      <w:r w:rsidR="003844F6" w:rsidRPr="00345AB3">
        <w:rPr>
          <w:rFonts w:ascii="Poppins" w:hAnsi="Poppins" w:cs="Poppins"/>
        </w:rPr>
        <w:t>xperiences</w:t>
      </w:r>
      <w:bookmarkEnd w:id="40"/>
    </w:p>
    <w:p w14:paraId="0A0AE2AF" w14:textId="77777777" w:rsidR="00827150" w:rsidRPr="00345AB3" w:rsidRDefault="00827150" w:rsidP="00827150">
      <w:pPr>
        <w:pStyle w:val="BodyBold"/>
        <w:rPr>
          <w:rFonts w:cs="Poppins"/>
        </w:rPr>
      </w:pPr>
      <w:r w:rsidRPr="00345AB3">
        <w:rPr>
          <w:rFonts w:cs="Poppins"/>
        </w:rPr>
        <w:t>At this stage in your journey...</w:t>
      </w:r>
    </w:p>
    <w:p w14:paraId="5EA6FE6F" w14:textId="77777777" w:rsidR="00827150" w:rsidRPr="00345AB3" w:rsidRDefault="00827150" w:rsidP="00827150">
      <w:pPr>
        <w:pStyle w:val="BodyText"/>
        <w:rPr>
          <w:rFonts w:cs="Poppins"/>
        </w:rPr>
      </w:pPr>
      <w:r w:rsidRPr="00345AB3">
        <w:rPr>
          <w:rFonts w:cs="Poppins"/>
        </w:rPr>
        <w:t>You've learned about your students and the principles that guide teaching at Cambrian. Now it's time to intentionally design learning experiences that help students achieve meaningful outcomes.</w:t>
      </w:r>
    </w:p>
    <w:p w14:paraId="2DBB6B2A" w14:textId="477BBE44" w:rsidR="00827150" w:rsidRPr="00345AB3" w:rsidRDefault="00827150" w:rsidP="00827150">
      <w:pPr>
        <w:pStyle w:val="BodyText"/>
        <w:rPr>
          <w:rFonts w:cs="Poppins"/>
        </w:rPr>
      </w:pPr>
      <w:r w:rsidRPr="00345AB3">
        <w:rPr>
          <w:rFonts w:cs="Poppins"/>
        </w:rPr>
        <w:t>Rather than asking, "What should I teach next week?" you'll begin asking, "How can I design learning that helps students succeed?" This stage introduces practical approaches to planning courses, developing learning objectives, designing assessments, and creating engaging learning experiences that support student success.</w:t>
      </w:r>
    </w:p>
    <w:p w14:paraId="10813501" w14:textId="6D4290D7" w:rsidR="006964E8" w:rsidRPr="00345AB3" w:rsidRDefault="006964E8" w:rsidP="008F50BB">
      <w:pPr>
        <w:pStyle w:val="BodyText"/>
        <w:rPr>
          <w:rFonts w:cs="Poppins"/>
        </w:rPr>
      </w:pPr>
      <w:r w:rsidRPr="00345AB3">
        <w:rPr>
          <w:rFonts w:cs="Poppins"/>
        </w:rPr>
        <w:t>Planning a course involves much more than organizing weekly topics or creating assessments. Thoughtful course planning helps students understand what they are learning, why it matters, and how each learning activity contributes to their success.</w:t>
      </w:r>
    </w:p>
    <w:p w14:paraId="3EA0F93F" w14:textId="67B2FE1A" w:rsidR="006964E8" w:rsidRPr="00345AB3" w:rsidRDefault="006964E8" w:rsidP="008F50BB">
      <w:pPr>
        <w:pStyle w:val="BodyText"/>
        <w:rPr>
          <w:rFonts w:cs="Poppins"/>
        </w:rPr>
      </w:pPr>
      <w:r w:rsidRPr="00345AB3">
        <w:rPr>
          <w:rFonts w:cs="Poppins"/>
        </w:rPr>
        <w:t>Effective course planning begins with the end in mind. Every course should provide students with opportunities to achieve the intended learning outcomes through meaningful learning experiences and assessments that accurately measure their learning.</w:t>
      </w:r>
    </w:p>
    <w:p w14:paraId="5D490970" w14:textId="6CF8A1F0" w:rsidR="006964E8" w:rsidRPr="00345AB3" w:rsidRDefault="00827150" w:rsidP="008F50BB">
      <w:pPr>
        <w:pStyle w:val="BodyText"/>
        <w:rPr>
          <w:rFonts w:cs="Poppins"/>
        </w:rPr>
      </w:pPr>
      <w:r w:rsidRPr="00345AB3">
        <w:rPr>
          <w:rFonts w:cs="Poppins"/>
          <w:noProof/>
        </w:rPr>
        <mc:AlternateContent>
          <mc:Choice Requires="wps">
            <w:drawing>
              <wp:anchor distT="0" distB="0" distL="114300" distR="114300" simplePos="0" relativeHeight="251865099" behindDoc="1" locked="0" layoutInCell="1" allowOverlap="1" wp14:anchorId="41EAB319" wp14:editId="09BB1E0A">
                <wp:simplePos x="0" y="0"/>
                <wp:positionH relativeFrom="column">
                  <wp:posOffset>-1021032</wp:posOffset>
                </wp:positionH>
                <wp:positionV relativeFrom="paragraph">
                  <wp:posOffset>723587</wp:posOffset>
                </wp:positionV>
                <wp:extent cx="2361236" cy="405114"/>
                <wp:effectExtent l="0" t="0" r="1270" b="1905"/>
                <wp:wrapNone/>
                <wp:docPr id="1655971860" name="Rounded Rectangle 24"/>
                <wp:cNvGraphicFramePr/>
                <a:graphic xmlns:a="http://schemas.openxmlformats.org/drawingml/2006/main">
                  <a:graphicData uri="http://schemas.microsoft.com/office/word/2010/wordprocessingShape">
                    <wps:wsp>
                      <wps:cNvSpPr/>
                      <wps:spPr>
                        <a:xfrm>
                          <a:off x="0" y="0"/>
                          <a:ext cx="2361236"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394844CB" id="Rounded Rectangle 24" o:spid="_x0000_s1026" style="position:absolute;margin-left:-80.4pt;margin-top:57pt;width:185.9pt;height:31.9pt;z-index:-25145138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HJZVgQIAAGQFAAAOAAAAZHJzL2Uyb0RvYy54bWysVE1v2zAMvQ/YfxB0X21nabcGdYogQYcB&#10;RRu0HXpWZCkxIIsapcTJfv0o2XG6tthh2CEKJZKPH37k1fW+MWyn0NdgS16c5ZwpK6Gq7brkP55u&#10;Pn3lzAdhK2HAqpIflOfX048frlo3USPYgKkUMgKxftK6km9CcJMs83KjGuHPwClLSg3YiEBXXGcV&#10;ipbQG5ON8vwiawErhyCV9/S66JR8mvC1VjLca+1VYKbklFtIJ6ZzFc9seiUmaxRuU8s+DfEPWTSi&#10;thR0gFqIINgW6zdQTS0RPOhwJqHJQOtaqlQDVVPkr6p53AinUi3UHO+GNvn/Byvvdo9uidSG1vmJ&#10;JzFWsdfYxH/Kj+1Tsw5Ds9Q+MEmPo88XBf04k6Qb5+dFMY7dzE7eDn34pqBhUSg5wtZWD/RFUqPE&#10;7taHzv5oFyN6MHV1UxuTLrhezQ2ynaCvt5gtLhfzPsQfZsZGYwvRrUOML9mpoCSFg1HRztgHpVld&#10;xRJSJolraogjpFQ2FJ1qIyrVhS/O8zzRhQocPFK5CTAia4o/YPcAkcdvsbsse/voqhJVB+f8b4l1&#10;zoNHigw2DM5NbQHfAzBUVR+5sz82qWtN7NIKqsMSGUI3KN7Jm5o+3q3wYSmQJoNmiKY93NOhDbQl&#10;h17ibAP46733aE+EJS1nLU1ayf3PrUDFmfluicqXxXgcRzNdxudfRnTBl5rVS43dNnMgOhS0V5xM&#10;YrQP5ihqhOaZlsIsRiWVsJJil1wGPF7modsAtFakms2SGY2jE+HWPjoZwWNXIy+f9s8CXc/gQNy/&#10;g+NUiskrDne20dPCbBtA14ngp772/aZRTsTp107cFS/vyeq0HKe/AQAA//8DAFBLAwQUAAYACAAA&#10;ACEAzKA/lOIAAAAMAQAADwAAAGRycy9kb3ducmV2LnhtbEyPQU/DMAyF70j8h8hIXNCWZqBtlKYT&#10;GkzswoFucM5a01RrnKrJusKvx5zgZvs9PX8vW42uFQP2ofGkQU0TEEilrxqqNex3m8kSRIiGKtN6&#10;Qg1fGGCVX15kJq38md5wKGItOIRCajTYGLtUylBadCZMfYfE2qfvnYm89rWsenPmcNfKWZLMpTMN&#10;8QdrOlxbLI/FyWnYFMOrff74vi2fji/jzf37ejvUjdbXV+PjA4iIY/wzwy8+o0POTAd/oiqIVsNE&#10;zRNmj6yoO27FlplSPBz4slgsQeaZ/F8i/wEAAP//AwBQSwECLQAUAAYACAAAACEAtoM4kv4AAADh&#10;AQAAEwAAAAAAAAAAAAAAAAAAAAAAW0NvbnRlbnRfVHlwZXNdLnhtbFBLAQItABQABgAIAAAAIQA4&#10;/SH/1gAAAJQBAAALAAAAAAAAAAAAAAAAAC8BAABfcmVscy8ucmVsc1BLAQItABQABgAIAAAAIQCG&#10;HJZVgQIAAGQFAAAOAAAAAAAAAAAAAAAAAC4CAABkcnMvZTJvRG9jLnhtbFBLAQItABQABgAIAAAA&#10;IQDMoD+U4gAAAAwBAAAPAAAAAAAAAAAAAAAAANsEAABkcnMvZG93bnJldi54bWxQSwUGAAAAAAQA&#10;BADzAAAA6gUAAAAA&#10;" fillcolor="#dad9dc" stroked="f" strokeweight="1pt">
                <v:stroke joinstyle="miter"/>
              </v:roundrect>
            </w:pict>
          </mc:Fallback>
        </mc:AlternateContent>
      </w:r>
      <w:r w:rsidR="006964E8" w:rsidRPr="00345AB3">
        <w:rPr>
          <w:rFonts w:cs="Poppins"/>
        </w:rPr>
        <w:t>This section introduces the key components of course planning at Cambrian College and offers practical guidance for creating engaging, organized, and student-centred learning experiences.</w:t>
      </w:r>
    </w:p>
    <w:p w14:paraId="55FBE667" w14:textId="5B447991" w:rsidR="006964E8" w:rsidRPr="00345AB3" w:rsidRDefault="006964E8" w:rsidP="008F50BB">
      <w:pPr>
        <w:pStyle w:val="Heading2"/>
        <w:rPr>
          <w:rFonts w:cs="Poppins"/>
        </w:rPr>
      </w:pPr>
      <w:bookmarkStart w:id="41" w:name="_Toc239181313"/>
      <w:r w:rsidRPr="00345AB3">
        <w:rPr>
          <w:rFonts w:cs="Poppins"/>
        </w:rPr>
        <w:t xml:space="preserve">Course </w:t>
      </w:r>
      <w:r w:rsidR="008F50BB" w:rsidRPr="00345AB3">
        <w:rPr>
          <w:rFonts w:cs="Poppins"/>
        </w:rPr>
        <w:t>o</w:t>
      </w:r>
      <w:r w:rsidRPr="00345AB3">
        <w:rPr>
          <w:rFonts w:cs="Poppins"/>
        </w:rPr>
        <w:t>utlines</w:t>
      </w:r>
      <w:bookmarkEnd w:id="41"/>
    </w:p>
    <w:p w14:paraId="49F39A9C" w14:textId="1EECBF98" w:rsidR="006964E8" w:rsidRPr="00345AB3" w:rsidRDefault="006964E8" w:rsidP="006964E8">
      <w:pPr>
        <w:pStyle w:val="BodyText"/>
        <w:rPr>
          <w:rFonts w:cs="Poppins"/>
        </w:rPr>
      </w:pPr>
      <w:r w:rsidRPr="00345AB3">
        <w:rPr>
          <w:rFonts w:cs="Poppins"/>
        </w:rPr>
        <w:t>The course outline is the official curriculum document for every course at Cambrian College. It establishes the approved learning outcomes, assessment framework, and curriculum requirements for the academic year. The course outline serves as the foundation for all course planning decisions.</w:t>
      </w:r>
    </w:p>
    <w:p w14:paraId="1F916F6E" w14:textId="77777777" w:rsidR="002F1D14" w:rsidRPr="00345AB3" w:rsidRDefault="002F1D14">
      <w:pPr>
        <w:rPr>
          <w:rFonts w:ascii="Poppins" w:hAnsi="Poppins" w:cs="Poppins"/>
          <w:sz w:val="22"/>
        </w:rPr>
      </w:pPr>
      <w:r w:rsidRPr="00345AB3">
        <w:rPr>
          <w:rFonts w:ascii="Poppins" w:hAnsi="Poppins" w:cs="Poppins"/>
        </w:rPr>
        <w:br w:type="page"/>
      </w:r>
    </w:p>
    <w:p w14:paraId="5E1A4FAE" w14:textId="613A95CB" w:rsidR="006964E8" w:rsidRPr="00345AB3" w:rsidRDefault="006964E8" w:rsidP="008F50BB">
      <w:pPr>
        <w:pStyle w:val="BodyText"/>
        <w:rPr>
          <w:rFonts w:cs="Poppins"/>
        </w:rPr>
      </w:pPr>
      <w:r w:rsidRPr="00345AB3">
        <w:rPr>
          <w:rFonts w:cs="Poppins"/>
        </w:rPr>
        <w:lastRenderedPageBreak/>
        <w:t>Course outlines include:</w:t>
      </w:r>
    </w:p>
    <w:p w14:paraId="33EF4097" w14:textId="6BAC572C" w:rsidR="001658C3" w:rsidRPr="00345AB3" w:rsidRDefault="001658C3" w:rsidP="008F50BB">
      <w:pPr>
        <w:pStyle w:val="BodyText"/>
        <w:rPr>
          <w:rFonts w:cs="Poppins"/>
        </w:rPr>
      </w:pPr>
      <w:r w:rsidRPr="00345AB3">
        <w:rPr>
          <w:rFonts w:cs="Poppins"/>
          <w:noProof/>
        </w:rPr>
        <w:drawing>
          <wp:inline distT="0" distB="0" distL="0" distR="0" wp14:anchorId="4D9925C6" wp14:editId="1F603FA5">
            <wp:extent cx="6330950" cy="3564467"/>
            <wp:effectExtent l="0" t="25400" r="6350" b="42545"/>
            <wp:docPr id="1956219681" name="Diagram 125" descr="SmartArt summarizing Course outlines include: Course credits and hours; Course topics; Vocational learning outcomes or program standards; Course learning outcomes and objectives; Course description; Grading scheme and evaluation methods; Essential employability skills; Learning activities; Required resources; Delivery method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63" r:lo="rId264" r:qs="rId265" r:cs="rId266"/>
              </a:graphicData>
            </a:graphic>
          </wp:inline>
        </w:drawing>
      </w:r>
    </w:p>
    <w:p w14:paraId="5BDCC7CC" w14:textId="03987F83" w:rsidR="006964E8" w:rsidRPr="00345AB3" w:rsidRDefault="006964E8" w:rsidP="008F50BB">
      <w:pPr>
        <w:pStyle w:val="BodyText"/>
        <w:rPr>
          <w:rFonts w:cs="Poppins"/>
        </w:rPr>
      </w:pPr>
      <w:r w:rsidRPr="00345AB3">
        <w:rPr>
          <w:rFonts w:cs="Poppins"/>
        </w:rPr>
        <w:t>Course outlines undergo an institutional approval process and are published annually. Once approved, they remain consistent throughout the academic year to ensure all students enrolled in the course receive a comparable learning experience.</w:t>
      </w:r>
    </w:p>
    <w:p w14:paraId="1952757E" w14:textId="77777777" w:rsidR="00914DA3" w:rsidRPr="00345AB3" w:rsidRDefault="006964E8" w:rsidP="00914DA3">
      <w:pPr>
        <w:pStyle w:val="BodyText"/>
        <w:rPr>
          <w:rFonts w:cs="Poppins"/>
          <w:noProof/>
        </w:rPr>
      </w:pPr>
      <w:r w:rsidRPr="00345AB3">
        <w:rPr>
          <w:rFonts w:cs="Poppins"/>
        </w:rPr>
        <w:t>Faculty should use the course outline to guide</w:t>
      </w:r>
      <w:r w:rsidR="00F4278F" w:rsidRPr="00345AB3">
        <w:rPr>
          <w:rFonts w:cs="Poppins"/>
        </w:rPr>
        <w:t xml:space="preserve"> the development of</w:t>
      </w:r>
      <w:r w:rsidRPr="00345AB3">
        <w:rPr>
          <w:rFonts w:cs="Poppins"/>
        </w:rPr>
        <w:t>:</w:t>
      </w:r>
      <w:r w:rsidR="00914DA3" w:rsidRPr="00345AB3">
        <w:rPr>
          <w:rFonts w:cs="Poppins"/>
          <w:noProof/>
        </w:rPr>
        <w:t xml:space="preserve"> </w:t>
      </w:r>
    </w:p>
    <w:p w14:paraId="355A46AD" w14:textId="7BA55E5A" w:rsidR="00914DA3" w:rsidRPr="00345AB3" w:rsidRDefault="00A5739D" w:rsidP="00A5739D">
      <w:pPr>
        <w:pStyle w:val="BodyText"/>
        <w:spacing w:after="480"/>
        <w:rPr>
          <w:rFonts w:cs="Poppins"/>
        </w:rPr>
      </w:pPr>
      <w:r w:rsidRPr="00345AB3">
        <w:rPr>
          <w:rFonts w:cs="Poppins"/>
          <w:noProof/>
        </w:rPr>
        <mc:AlternateContent>
          <mc:Choice Requires="wps">
            <w:drawing>
              <wp:anchor distT="0" distB="0" distL="114300" distR="114300" simplePos="0" relativeHeight="251867147" behindDoc="1" locked="0" layoutInCell="1" allowOverlap="1" wp14:anchorId="52A32D8C" wp14:editId="6599D334">
                <wp:simplePos x="0" y="0"/>
                <wp:positionH relativeFrom="column">
                  <wp:posOffset>-900712</wp:posOffset>
                </wp:positionH>
                <wp:positionV relativeFrom="paragraph">
                  <wp:posOffset>1685925</wp:posOffset>
                </wp:positionV>
                <wp:extent cx="1851378" cy="405114"/>
                <wp:effectExtent l="0" t="0" r="3175" b="1905"/>
                <wp:wrapNone/>
                <wp:docPr id="1528230408" name="Rounded Rectangle 24"/>
                <wp:cNvGraphicFramePr/>
                <a:graphic xmlns:a="http://schemas.openxmlformats.org/drawingml/2006/main">
                  <a:graphicData uri="http://schemas.microsoft.com/office/word/2010/wordprocessingShape">
                    <wps:wsp>
                      <wps:cNvSpPr/>
                      <wps:spPr>
                        <a:xfrm>
                          <a:off x="0" y="0"/>
                          <a:ext cx="1851378"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24C936AE" id="Rounded Rectangle 24" o:spid="_x0000_s1026" style="position:absolute;margin-left:-70.9pt;margin-top:132.75pt;width:145.8pt;height:31.9pt;z-index:-25144933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ks/uGggIAAGQFAAAOAAAAZHJzL2Uyb0RvYy54bWysVEtv2zAMvg/YfxB0X21nydYGdYogQYcB&#13;&#10;RVu0HXpWZCk2IIsapbz260fJjtO1xQ7DLrIokh8f/sjLq31r2Fahb8CWvDjLOVNWQtXYdcl/PF1/&#13;&#10;OufMB2ErYcCqkh+U51ezjx8ud26qRlCDqRQyArF+unMlr0Nw0yzzslat8GfglCWlBmxFIBHXWYVi&#13;&#10;R+ityUZ5/iXbAVYOQSrv6XXZKfks4WutZLjT2qvATMkpt5BOTOcqntnsUkzXKFzdyD4N8Q9ZtKKx&#13;&#10;FHSAWoog2AabN1BtIxE86HAmoc1A60aqVANVU+SvqnmshVOpFmqOd0Ob/P+DlbfbR3eP1Iad81NP&#13;&#10;11jFXmMbv5Qf26dmHYZmqX1gkh6L80nx+Sv9Xkm6cT4pinHsZnbydujDNwUti5eSI2xs9UB/JDVK&#13;&#10;bG986OyPdjGiB9NU140xScD1amGQbQX9veV8ebFc9CH+MDM2GluIbh1ifMlOBaVbOBgV7Yx9UJo1&#13;&#10;FZUwSpkkrqkhjpBS2VB0qlpUqgtfTPI80YUKHDxSuQkwImuKP2D3AJHHb7G7LHv76KoSVQfn/G+J&#13;&#10;dc6DR4oMNgzObWMB3wMwVFUfubM/NqlrTezSCqrDPTKEblC8k9cN/bwb4cO9QJoMmiGa9nBHhzaw&#13;&#10;Kzn0N85qwF/vvUd7IixpOdvRpJXc/9wIVJyZ75aofFGMx3E0kzCefB2RgC81q5cau2kXQHQoaK84&#13;&#10;ma7RPpjjVSO0z7QU5jEqqYSVFLvkMuBRWIRuA9BakWo+T2Y0jk6EG/voZASPXY28fNo/C3Q9gwNx&#13;&#10;/xaOUymmrzjc2UZPC/NNAN0kgp/62vebRjkRp187cVe8lJPVaTnOfgMAAP//AwBQSwMEFAAGAAgA&#13;&#10;AAAhAIkDvWHnAAAAEQEAAA8AAABkcnMvZG93bnJldi54bWxMj8tOwzAQRfdI/IM1SGxQ6zzaiqSZ&#13;&#10;VKilgg0LwmPtxkMcNbaj2E0DX4+7gs1I87r3nmIz6Y6NNLjWGoR4HgEjU1vZmgbh/W0/uwfmvDBS&#13;&#10;dNYQwjc52JTXV4XIpT2bVxor37AgYlwuEJT3fc65qxVp4ea2JxN2X3bQwod2aLgcxDmI644nUbTi&#13;&#10;WrQmOCjR01ZRfaxOGmFfjS/q8fMnrXfHp+ku+9g+j02LeHsz7dahPKyBeZr83wdcGEJ+KEOwgz0Z&#13;&#10;6ViHMIsXcQDwCMlquQR2OVlkYXJASJMsBV4W/D9J+QsAAP//AwBQSwECLQAUAAYACAAAACEAtoM4&#13;&#10;kv4AAADhAQAAEwAAAAAAAAAAAAAAAAAAAAAAW0NvbnRlbnRfVHlwZXNdLnhtbFBLAQItABQABgAI&#13;&#10;AAAAIQA4/SH/1gAAAJQBAAALAAAAAAAAAAAAAAAAAC8BAABfcmVscy8ucmVsc1BLAQItABQABgAI&#13;&#10;AAAAIQBks/uGggIAAGQFAAAOAAAAAAAAAAAAAAAAAC4CAABkcnMvZTJvRG9jLnhtbFBLAQItABQA&#13;&#10;BgAIAAAAIQCJA71h5wAAABEBAAAPAAAAAAAAAAAAAAAAANwEAABkcnMvZG93bnJldi54bWxQSwUG&#13;&#10;AAAAAAQABADzAAAA8AUAAAAA&#13;&#10;" fillcolor="#dad9dc" stroked="f" strokeweight="1pt">
                <v:stroke joinstyle="miter"/>
              </v:roundrect>
            </w:pict>
          </mc:Fallback>
        </mc:AlternateContent>
      </w:r>
      <w:r w:rsidR="00914DA3" w:rsidRPr="00345AB3">
        <w:rPr>
          <w:rFonts w:cs="Poppins"/>
          <w:noProof/>
        </w:rPr>
        <w:drawing>
          <wp:inline distT="0" distB="0" distL="0" distR="0" wp14:anchorId="7571A3C8" wp14:editId="1EC11DE6">
            <wp:extent cx="6330950" cy="1399822"/>
            <wp:effectExtent l="0" t="25400" r="6350" b="22860"/>
            <wp:docPr id="1414178836" name="Diagram 125" descr="Sequence showing Faculty should use the course outline to guide the development of: Weekly learning activities; Assessments; Resources; Weekly lesson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68" r:lo="rId269" r:qs="rId270" r:cs="rId271"/>
              </a:graphicData>
            </a:graphic>
          </wp:inline>
        </w:drawing>
      </w:r>
    </w:p>
    <w:p w14:paraId="764ED15B" w14:textId="5CC2AB5C" w:rsidR="006964E8" w:rsidRPr="00345AB3" w:rsidRDefault="006964E8" w:rsidP="00001ECE">
      <w:pPr>
        <w:pStyle w:val="Heading3"/>
        <w:rPr>
          <w:rFonts w:ascii="Poppins" w:hAnsi="Poppins" w:cs="Poppins"/>
        </w:rPr>
      </w:pPr>
      <w:r w:rsidRPr="00345AB3">
        <w:rPr>
          <w:rFonts w:ascii="Poppins" w:hAnsi="Poppins" w:cs="Poppins"/>
        </w:rPr>
        <w:t xml:space="preserve">In </w:t>
      </w:r>
      <w:r w:rsidR="008F50BB" w:rsidRPr="00345AB3">
        <w:rPr>
          <w:rFonts w:ascii="Poppins" w:hAnsi="Poppins" w:cs="Poppins"/>
        </w:rPr>
        <w:t>p</w:t>
      </w:r>
      <w:r w:rsidRPr="00345AB3">
        <w:rPr>
          <w:rFonts w:ascii="Poppins" w:hAnsi="Poppins" w:cs="Poppins"/>
        </w:rPr>
        <w:t>ractice</w:t>
      </w:r>
    </w:p>
    <w:p w14:paraId="0A52D6FD" w14:textId="4A797A9B" w:rsidR="00130D3E" w:rsidRPr="00345AB3" w:rsidRDefault="006964E8" w:rsidP="00CE1F7D">
      <w:pPr>
        <w:pStyle w:val="BodyText"/>
        <w:rPr>
          <w:rFonts w:cs="Poppins"/>
        </w:rPr>
      </w:pPr>
      <w:r w:rsidRPr="00345AB3">
        <w:rPr>
          <w:rFonts w:cs="Poppins"/>
        </w:rPr>
        <w:t>Before planning lessons, read the course outline carefully.</w:t>
      </w:r>
      <w:r w:rsidR="00181C16" w:rsidRPr="00345AB3">
        <w:rPr>
          <w:rFonts w:cs="Poppins"/>
        </w:rPr>
        <w:t xml:space="preserve"> </w:t>
      </w:r>
      <w:r w:rsidR="000B48D4" w:rsidRPr="00345AB3">
        <w:rPr>
          <w:rFonts w:cs="Poppins"/>
        </w:rPr>
        <w:t xml:space="preserve">The semester typically has 14 weeks, so your lessons should be planned out to ensure all learning outcomes are covered and assessed before the end of the semester. </w:t>
      </w:r>
    </w:p>
    <w:p w14:paraId="357F3AFA" w14:textId="31615A76" w:rsidR="006964E8" w:rsidRPr="00345AB3" w:rsidRDefault="00A5739D" w:rsidP="00001ECE">
      <w:pPr>
        <w:pStyle w:val="Heading3"/>
        <w:rPr>
          <w:rFonts w:ascii="Poppins" w:hAnsi="Poppins" w:cs="Poppins"/>
        </w:rPr>
      </w:pPr>
      <w:r w:rsidRPr="00345AB3">
        <w:rPr>
          <w:rFonts w:ascii="Poppins" w:hAnsi="Poppins" w:cs="Poppins"/>
          <w:noProof/>
        </w:rPr>
        <w:lastRenderedPageBreak/>
        <mc:AlternateContent>
          <mc:Choice Requires="wps">
            <w:drawing>
              <wp:anchor distT="0" distB="0" distL="114300" distR="114300" simplePos="0" relativeHeight="251869195" behindDoc="1" locked="0" layoutInCell="1" allowOverlap="1" wp14:anchorId="48FD165F" wp14:editId="01984C1D">
                <wp:simplePos x="0" y="0"/>
                <wp:positionH relativeFrom="column">
                  <wp:posOffset>-765246</wp:posOffset>
                </wp:positionH>
                <wp:positionV relativeFrom="paragraph">
                  <wp:posOffset>-68792</wp:posOffset>
                </wp:positionV>
                <wp:extent cx="2269067" cy="405114"/>
                <wp:effectExtent l="0" t="0" r="4445" b="1905"/>
                <wp:wrapNone/>
                <wp:docPr id="929782102" name="Rounded Rectangle 24"/>
                <wp:cNvGraphicFramePr/>
                <a:graphic xmlns:a="http://schemas.openxmlformats.org/drawingml/2006/main">
                  <a:graphicData uri="http://schemas.microsoft.com/office/word/2010/wordprocessingShape">
                    <wps:wsp>
                      <wps:cNvSpPr/>
                      <wps:spPr>
                        <a:xfrm>
                          <a:off x="0" y="0"/>
                          <a:ext cx="2269067"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1325ABCC" id="Rounded Rectangle 24" o:spid="_x0000_s1026" style="position:absolute;margin-left:-60.25pt;margin-top:-5.4pt;width:178.65pt;height:31.9pt;z-index:-25144728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J9xcigQIAAGQFAAAOAAAAZHJzL2Uyb0RvYy54bWysVEtv2zAMvg/YfxB0X20HabsEdYogQYcB&#13;&#10;RVu0HXpWZCk2IIsapbz260fJjtO1xQ7DLrIokh8f/sir631r2Fahb8CWvDjLOVNWQtXYdcl/PN98&#13;&#10;+cqZD8JWwoBVJT8oz69nnz9d7dxUjaAGUylkBGL9dOdKXofgplnmZa1a4c/AKUtKDdiKQCKuswrF&#13;&#10;jtBbk43y/CLbAVYOQSrv6XXZKfks4WutZLjX2qvATMkpt5BOTOcqntnsSkzXKFzdyD4N8Q9ZtKKx&#13;&#10;FHSAWoog2Aabd1BtIxE86HAmoc1A60aqVANVU+RvqnmqhVOpFmqOd0Ob/P+DlXfbJ/eA1Iad81NP&#13;&#10;11jFXmMbv5Qf26dmHYZmqX1gkh5Ho4tJfnHJmSTdOD8vinHsZnbydujDNwUti5eSI2xs9Uh/JDVK&#13;&#10;bG996OyPdjGiB9NUN40xScD1amGQbQX9veV8OVku+hB/mBkbjS1Etw4xvmSngtItHIyKdsY+Ks2a&#13;&#10;KpaQMklcU0McIaWyoehUtahUF744z/NEFypw8EjlJsCIrCn+gN0DRB6/x+6y7O2jq0pUHZzzvyXW&#13;&#10;OQ8eKTLYMDi3jQX8CMBQVX3kzv7YpK41sUsrqA4PyBC6QfFO3jT0826FDw8CaTJohmjawz0d2sCu&#13;&#10;5NDfOKsBf330Hu2JsKTlbEeTVnL/cyNQcWa+W6LypBiP42gmYXx+OSIBX2tWrzV20y6A6FDQXnEy&#13;&#10;XaN9MMerRmhfaCnMY1RSCSspdsllwKOwCN0GoLUi1XyezGgcnQi39snJCB67Gnn5vH8R6HoGB+L+&#13;&#10;HRynUkzfcLizjZ4W5psAukkEP/W17zeNciJOv3birngtJ6vTcpz9BgAA//8DAFBLAwQUAAYACAAA&#13;&#10;ACEAn996lOQAAAAQAQAADwAAAGRycy9kb3ducmV2LnhtbExPPU/DMBDdkfgP1iGxoNZuolaQxqlQ&#13;&#10;SwVLB0LL7MYmjhqfo9hNA7+e6wTL6Z3u3fvIV6Nr2WD60HiUMJsKYAYrrxusJew/tpNHYCEq1Kr1&#13;&#10;aCR8mwCr4vYmV5n2F3w3QxlrRiIYMiXBxthlnIfKGqfC1HcG6fble6cirX3Nda8uJO5angix4E41&#13;&#10;SA5WdWZtTXUqz07Cthx29uXzJ602p9fx4emwfhvqRsr7u3GzpPG8BBbNGP8+4NqB8kNBwY7+jDqw&#13;&#10;VsJklog5ca9IUBOiJOmCwFHCPBXAi5z/L1L8AgAA//8DAFBLAQItABQABgAIAAAAIQC2gziS/gAA&#13;&#10;AOEBAAATAAAAAAAAAAAAAAAAAAAAAABbQ29udGVudF9UeXBlc10ueG1sUEsBAi0AFAAGAAgAAAAh&#13;&#10;ADj9If/WAAAAlAEAAAsAAAAAAAAAAAAAAAAALwEAAF9yZWxzLy5yZWxzUEsBAi0AFAAGAAgAAAAh&#13;&#10;AAn3FyKBAgAAZAUAAA4AAAAAAAAAAAAAAAAALgIAAGRycy9lMm9Eb2MueG1sUEsBAi0AFAAGAAgA&#13;&#10;AAAhAJ/fepTkAAAAEAEAAA8AAAAAAAAAAAAAAAAA2wQAAGRycy9kb3ducmV2LnhtbFBLBQYAAAAA&#13;&#10;BAAEAPMAAADsBQAAAAA=&#13;&#10;" fillcolor="#dad9dc" stroked="f" strokeweight="1pt">
                <v:stroke joinstyle="miter"/>
              </v:roundrect>
            </w:pict>
          </mc:Fallback>
        </mc:AlternateContent>
      </w:r>
      <w:r w:rsidR="006964E8" w:rsidRPr="00345AB3">
        <w:rPr>
          <w:rFonts w:ascii="Poppins" w:hAnsi="Poppins" w:cs="Poppins"/>
        </w:rPr>
        <w:t xml:space="preserve">Where to </w:t>
      </w:r>
      <w:r w:rsidR="008F50BB" w:rsidRPr="00345AB3">
        <w:rPr>
          <w:rFonts w:ascii="Poppins" w:hAnsi="Poppins" w:cs="Poppins"/>
        </w:rPr>
        <w:t>g</w:t>
      </w:r>
      <w:r w:rsidR="006964E8" w:rsidRPr="00345AB3">
        <w:rPr>
          <w:rFonts w:ascii="Poppins" w:hAnsi="Poppins" w:cs="Poppins"/>
        </w:rPr>
        <w:t xml:space="preserve">et </w:t>
      </w:r>
      <w:r w:rsidR="008F50BB" w:rsidRPr="00345AB3">
        <w:rPr>
          <w:rFonts w:ascii="Poppins" w:hAnsi="Poppins" w:cs="Poppins"/>
        </w:rPr>
        <w:t>h</w:t>
      </w:r>
      <w:r w:rsidR="006964E8" w:rsidRPr="00345AB3">
        <w:rPr>
          <w:rFonts w:ascii="Poppins" w:hAnsi="Poppins" w:cs="Poppins"/>
        </w:rPr>
        <w:t>elp</w:t>
      </w:r>
    </w:p>
    <w:p w14:paraId="692EE88D" w14:textId="16D56641" w:rsidR="008F50BB" w:rsidRPr="00345AB3" w:rsidRDefault="00A5739D" w:rsidP="00A5739D">
      <w:pPr>
        <w:pStyle w:val="BodyText"/>
        <w:rPr>
          <w:rFonts w:cs="Poppins"/>
        </w:rPr>
      </w:pPr>
      <w:r w:rsidRPr="00345AB3">
        <w:rPr>
          <w:rFonts w:cs="Poppins"/>
          <w:noProof/>
        </w:rPr>
        <mc:AlternateContent>
          <mc:Choice Requires="wps">
            <w:drawing>
              <wp:anchor distT="0" distB="0" distL="114300" distR="114300" simplePos="0" relativeHeight="251871243" behindDoc="1" locked="0" layoutInCell="1" allowOverlap="1" wp14:anchorId="020E7CB7" wp14:editId="59C5F985">
                <wp:simplePos x="0" y="0"/>
                <wp:positionH relativeFrom="column">
                  <wp:posOffset>-904875</wp:posOffset>
                </wp:positionH>
                <wp:positionV relativeFrom="paragraph">
                  <wp:posOffset>697589</wp:posOffset>
                </wp:positionV>
                <wp:extent cx="4907280" cy="404495"/>
                <wp:effectExtent l="0" t="0" r="0" b="1905"/>
                <wp:wrapNone/>
                <wp:docPr id="781071060" name="Rounded Rectangle 24"/>
                <wp:cNvGraphicFramePr/>
                <a:graphic xmlns:a="http://schemas.openxmlformats.org/drawingml/2006/main">
                  <a:graphicData uri="http://schemas.microsoft.com/office/word/2010/wordprocessingShape">
                    <wps:wsp>
                      <wps:cNvSpPr/>
                      <wps:spPr>
                        <a:xfrm>
                          <a:off x="0" y="0"/>
                          <a:ext cx="4907280" cy="404495"/>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71E904AB" id="Rounded Rectangle 24" o:spid="_x0000_s1026" style="position:absolute;margin-left:-71.25pt;margin-top:54.95pt;width:386.4pt;height:31.85pt;z-index:-25144523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Phg+ggIAAGQFAAAOAAAAZHJzL2Uyb0RvYy54bWysVE1v2zAMvQ/YfxB0X+0E7toEdYogQYcB&#10;RVu0HXpWZCk2IIsapXzt14+SHadrix2GXWRRJB/JZ5JX1/vWsK1C34At+egs50xZCVVj1yX/8Xzz&#10;5ZIzH4SthAGrSn5Qnl/PPn+62rmpGkMNplLICMT66c6VvA7BTbPMy1q1wp+BU5aUGrAVgURcZxWK&#10;HaG3Jhvn+ddsB1g5BKm8p9dlp+SzhK+1kuFea68CMyWn3EI6MZ2reGazKzFdo3B1I/s0xD9k0YrG&#10;UtABaimCYBts3kG1jUTwoMOZhDYDrRupUg1UzSh/U81TLZxKtRA53g00+f8HK++2T+4BiYad81NP&#10;11jFXmMbv5Qf2yeyDgNZah+YpMdikl+ML4lTSboiL4rJeWQzO3k79OGbgpbFS8kRNrZ6pD+SiBLb&#10;Wx86+6NdjOjBNNVNY0wScL1aGGRbQX9vOV9Olos+xB9mxkZjC9GtQ4wv2amgdAsHo6KdsY9Ks6ai&#10;EsYpk9RraogjpFQ2jDpVLSrVhR+d53lqFypw8EjlJsCIrCn+gN0DxD5+j91l2dtHV5VadXDO/5ZY&#10;5zx4pMhgw+DcNhbwIwBDVfWRO/sjSR01kaUVVIcHZAjdoHgnbxr6ebfChweBNBn0v2nawz0d2sCu&#10;5NDfOKsBf330Hu2pYUnL2Y4mreT+50ag4sx8t9TKk1FRxNFMQnF+MSYBX2tWrzV20y6A2mFEe8XJ&#10;dI32wRyvGqF9oaUwj1FJJayk2CWXAY/CInQbgNaKVPN5MqNxdCLc2icnI3hkNfbl8/5FoOs7OFDv&#10;38FxKsX0TQ93ttHTwnwTQDepwU+89nzTKKfG6ddO3BWv5WR1Wo6z3wAAAP//AwBQSwMEFAAGAAgA&#10;AAAhAFVBD6XjAAAADAEAAA8AAABkcnMvZG93bnJldi54bWxMj8FOwzAMhu9IvENkJC5oS7ZCR0vT&#10;CQ0muHCgA85ZE5pqjVM1WVd4eswJjvb/6ffnYj25jo1mCK1HCYu5AGaw9rrFRsLbbju7BRaiQq06&#10;j0bClwmwLs/PCpVrf8JXM1axYVSCIVcSbIx9znmorXEqzH1vkLJPPzgVaRwargd1onLX8aUQKXeq&#10;RbpgVW821tSH6ugkbKvxxT5+fCf1w+FpusreN89j00p5eTHd3wGLZop/MPzqkzqU5LT3R9SBdRJm&#10;i+vlDbGUiCwDRkiaiATYnjarJAVeFvz/E+UPAAAA//8DAFBLAQItABQABgAIAAAAIQC2gziS/gAA&#10;AOEBAAATAAAAAAAAAAAAAAAAAAAAAABbQ29udGVudF9UeXBlc10ueG1sUEsBAi0AFAAGAAgAAAAh&#10;ADj9If/WAAAAlAEAAAsAAAAAAAAAAAAAAAAALwEAAF9yZWxzLy5yZWxzUEsBAi0AFAAGAAgAAAAh&#10;APs+GD6CAgAAZAUAAA4AAAAAAAAAAAAAAAAALgIAAGRycy9lMm9Eb2MueG1sUEsBAi0AFAAGAAgA&#10;AAAhAFVBD6XjAAAADAEAAA8AAAAAAAAAAAAAAAAA3AQAAGRycy9kb3ducmV2LnhtbFBLBQYAAAAA&#10;BAAEAPMAAADsBQAAAAA=&#10;" fillcolor="#dad9dc" stroked="f" strokeweight="1pt">
                <v:stroke joinstyle="miter"/>
              </v:roundrect>
            </w:pict>
          </mc:Fallback>
        </mc:AlternateContent>
      </w:r>
      <w:r w:rsidR="006964E8" w:rsidRPr="00345AB3">
        <w:rPr>
          <w:rFonts w:cs="Poppins"/>
        </w:rPr>
        <w:t xml:space="preserve">The </w:t>
      </w:r>
      <w:hyperlink r:id="rId273" w:anchor=":~:text=Designing%20weekly%20units" w:history="1">
        <w:r w:rsidR="006964E8" w:rsidRPr="00345AB3">
          <w:rPr>
            <w:rStyle w:val="Hyperlink"/>
            <w:rFonts w:cs="Poppins"/>
          </w:rPr>
          <w:t>Teaching and Learning Innovation Hub</w:t>
        </w:r>
      </w:hyperlink>
      <w:r w:rsidR="006964E8" w:rsidRPr="00345AB3">
        <w:rPr>
          <w:rFonts w:cs="Poppins"/>
        </w:rPr>
        <w:t xml:space="preserve"> can assist with interpreting course outlines, curriculum alignment, and course planning.</w:t>
      </w:r>
      <w:r w:rsidR="006B4E3C" w:rsidRPr="00345AB3">
        <w:rPr>
          <w:rFonts w:cs="Poppins"/>
        </w:rPr>
        <w:t xml:space="preserve"> You can view a read a course outline using the Hub’s </w:t>
      </w:r>
      <w:hyperlink r:id="rId274" w:history="1">
        <w:r w:rsidR="006B4E3C" w:rsidRPr="00345AB3">
          <w:rPr>
            <w:rStyle w:val="Hyperlink"/>
            <w:rFonts w:cs="Poppins"/>
          </w:rPr>
          <w:t>Anatomy of a Course Outline</w:t>
        </w:r>
      </w:hyperlink>
      <w:r w:rsidR="006B4E3C" w:rsidRPr="00345AB3">
        <w:rPr>
          <w:rFonts w:cs="Poppins"/>
        </w:rPr>
        <w:t>.</w:t>
      </w:r>
    </w:p>
    <w:p w14:paraId="458E1C94" w14:textId="6F0300EA" w:rsidR="006964E8" w:rsidRPr="00345AB3" w:rsidRDefault="006964E8" w:rsidP="008F50BB">
      <w:pPr>
        <w:pStyle w:val="Heading2"/>
        <w:rPr>
          <w:rFonts w:cs="Poppins"/>
        </w:rPr>
      </w:pPr>
      <w:bookmarkStart w:id="42" w:name="_Toc239181314"/>
      <w:r w:rsidRPr="00345AB3">
        <w:rPr>
          <w:rFonts w:cs="Poppins"/>
        </w:rPr>
        <w:t xml:space="preserve">Understanding </w:t>
      </w:r>
      <w:r w:rsidR="008F50BB" w:rsidRPr="00345AB3">
        <w:rPr>
          <w:rFonts w:cs="Poppins"/>
        </w:rPr>
        <w:t>l</w:t>
      </w:r>
      <w:r w:rsidRPr="00345AB3">
        <w:rPr>
          <w:rFonts w:cs="Poppins"/>
        </w:rPr>
        <w:t xml:space="preserve">earning </w:t>
      </w:r>
      <w:r w:rsidR="008F50BB" w:rsidRPr="00345AB3">
        <w:rPr>
          <w:rFonts w:cs="Poppins"/>
        </w:rPr>
        <w:t>o</w:t>
      </w:r>
      <w:r w:rsidRPr="00345AB3">
        <w:rPr>
          <w:rFonts w:cs="Poppins"/>
        </w:rPr>
        <w:t>utcomes</w:t>
      </w:r>
      <w:r w:rsidR="003769E3" w:rsidRPr="00345AB3">
        <w:rPr>
          <w:rFonts w:cs="Poppins"/>
        </w:rPr>
        <w:t xml:space="preserve"> and </w:t>
      </w:r>
      <w:r w:rsidR="008F50BB" w:rsidRPr="00345AB3">
        <w:rPr>
          <w:rFonts w:cs="Poppins"/>
        </w:rPr>
        <w:t>o</w:t>
      </w:r>
      <w:r w:rsidR="003769E3" w:rsidRPr="00345AB3">
        <w:rPr>
          <w:rFonts w:cs="Poppins"/>
        </w:rPr>
        <w:t>bjectives</w:t>
      </w:r>
      <w:bookmarkEnd w:id="42"/>
    </w:p>
    <w:p w14:paraId="2C1479D3" w14:textId="0F6B5846" w:rsidR="00E0182F" w:rsidRPr="00345AB3" w:rsidRDefault="00560297" w:rsidP="008F50BB">
      <w:pPr>
        <w:pStyle w:val="BodyBold"/>
        <w:rPr>
          <w:rFonts w:cs="Poppins"/>
        </w:rPr>
      </w:pPr>
      <w:r w:rsidRPr="00345AB3">
        <w:rPr>
          <w:rFonts w:cs="Poppins"/>
        </w:rPr>
        <w:t>Course l</w:t>
      </w:r>
      <w:r w:rsidR="006964E8" w:rsidRPr="00345AB3">
        <w:rPr>
          <w:rFonts w:cs="Poppins"/>
        </w:rPr>
        <w:t>earning outcomes</w:t>
      </w:r>
      <w:r w:rsidR="00E0182F" w:rsidRPr="00345AB3">
        <w:rPr>
          <w:rFonts w:cs="Poppins"/>
        </w:rPr>
        <w:t xml:space="preserve"> </w:t>
      </w:r>
      <w:r w:rsidR="00882402" w:rsidRPr="00345AB3">
        <w:rPr>
          <w:rFonts w:cs="Poppins"/>
        </w:rPr>
        <w:t>describe what students are expected to know, do, or demonstrate by the end of the course and guide decisions about teaching, learning activities, and assessment.</w:t>
      </w:r>
      <w:r w:rsidR="00CD4A1D" w:rsidRPr="00345AB3">
        <w:rPr>
          <w:rFonts w:cs="Poppins"/>
        </w:rPr>
        <w:t xml:space="preserve"> Learning objectives describe the steps learners will take to get there.</w:t>
      </w:r>
    </w:p>
    <w:p w14:paraId="0BFED9B9" w14:textId="24263891" w:rsidR="008C48B6" w:rsidRPr="00345AB3" w:rsidRDefault="00882402" w:rsidP="00882402">
      <w:pPr>
        <w:pStyle w:val="BodyText"/>
        <w:rPr>
          <w:rFonts w:cs="Poppins"/>
        </w:rPr>
      </w:pPr>
      <w:r w:rsidRPr="00345AB3">
        <w:rPr>
          <w:rFonts w:cs="Poppins"/>
        </w:rPr>
        <w:t>Understanding how to interpret course learning outcomes will help you plan lessons, develop meaningful learning experiences, and ensure students have opportunities to achieve the intended outcomes.</w:t>
      </w:r>
    </w:p>
    <w:p w14:paraId="40C43DAE" w14:textId="6954E2EC" w:rsidR="008C48B6" w:rsidRPr="00345AB3" w:rsidRDefault="00882402" w:rsidP="00882402">
      <w:pPr>
        <w:pStyle w:val="BodyText"/>
        <w:rPr>
          <w:rFonts w:cs="Poppins"/>
        </w:rPr>
      </w:pPr>
      <w:r w:rsidRPr="00345AB3">
        <w:rPr>
          <w:rFonts w:cs="Poppins"/>
        </w:rPr>
        <w:t>Each course outline contains a series of course learning outcomes (CLOs). These outcomes represent the knowledge, skills, and abilities students are expected to demonstrate upon successful completion of the course.</w:t>
      </w:r>
    </w:p>
    <w:p w14:paraId="7B197DF0" w14:textId="7892662D" w:rsidR="008C48B6" w:rsidRPr="00345AB3" w:rsidRDefault="00882402" w:rsidP="00882402">
      <w:pPr>
        <w:pStyle w:val="BodyText"/>
        <w:rPr>
          <w:rFonts w:cs="Poppins"/>
        </w:rPr>
      </w:pPr>
      <w:r w:rsidRPr="00345AB3">
        <w:rPr>
          <w:rFonts w:cs="Poppins"/>
        </w:rPr>
        <w:t>Course learning outcomes are intentionally broad. They describe the overall learning students should achieve throughout the course rather than what will be covered in a single class or week.</w:t>
      </w:r>
    </w:p>
    <w:p w14:paraId="64634A6A" w14:textId="77777777" w:rsidR="00882402" w:rsidRPr="00345AB3" w:rsidRDefault="00882402" w:rsidP="00882402">
      <w:pPr>
        <w:pStyle w:val="BodyText"/>
        <w:rPr>
          <w:rFonts w:cs="Poppins"/>
        </w:rPr>
      </w:pPr>
      <w:r w:rsidRPr="00345AB3">
        <w:rPr>
          <w:rFonts w:cs="Poppins"/>
        </w:rPr>
        <w:t>For example, a course learning outcome might ask students to:</w:t>
      </w:r>
    </w:p>
    <w:p w14:paraId="4B8BD19A" w14:textId="2366C283" w:rsidR="008C48B6" w:rsidRPr="00345AB3" w:rsidRDefault="00882402" w:rsidP="008F50BB">
      <w:pPr>
        <w:pStyle w:val="BodyBold"/>
        <w:rPr>
          <w:rFonts w:cs="Poppins"/>
        </w:rPr>
      </w:pPr>
      <w:r w:rsidRPr="00345AB3">
        <w:rPr>
          <w:rFonts w:cs="Poppins"/>
        </w:rPr>
        <w:t>"Apply principles of therapeutic communication when interacting with clients."</w:t>
      </w:r>
    </w:p>
    <w:p w14:paraId="46BC1435" w14:textId="744940C8" w:rsidR="008C48B6" w:rsidRPr="00345AB3" w:rsidRDefault="00C72E09" w:rsidP="00882402">
      <w:pPr>
        <w:pStyle w:val="BodyText"/>
        <w:rPr>
          <w:rFonts w:cs="Poppins"/>
        </w:rPr>
      </w:pPr>
      <w:r w:rsidRPr="00345AB3">
        <w:rPr>
          <w:rFonts w:cs="Poppins"/>
          <w:noProof/>
        </w:rPr>
        <mc:AlternateContent>
          <mc:Choice Requires="wps">
            <w:drawing>
              <wp:anchor distT="0" distB="0" distL="114300" distR="114300" simplePos="0" relativeHeight="251873291" behindDoc="1" locked="0" layoutInCell="1" allowOverlap="1" wp14:anchorId="36D64820" wp14:editId="425D114D">
                <wp:simplePos x="0" y="0"/>
                <wp:positionH relativeFrom="column">
                  <wp:posOffset>-904875</wp:posOffset>
                </wp:positionH>
                <wp:positionV relativeFrom="paragraph">
                  <wp:posOffset>1137426</wp:posOffset>
                </wp:positionV>
                <wp:extent cx="4317357" cy="405114"/>
                <wp:effectExtent l="0" t="0" r="1270" b="1905"/>
                <wp:wrapNone/>
                <wp:docPr id="877338670" name="Rounded Rectangle 24"/>
                <wp:cNvGraphicFramePr/>
                <a:graphic xmlns:a="http://schemas.openxmlformats.org/drawingml/2006/main">
                  <a:graphicData uri="http://schemas.microsoft.com/office/word/2010/wordprocessingShape">
                    <wps:wsp>
                      <wps:cNvSpPr/>
                      <wps:spPr>
                        <a:xfrm>
                          <a:off x="0" y="0"/>
                          <a:ext cx="4317357"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oundrect w14:anchorId="729F3064" id="Rounded Rectangle 24" o:spid="_x0000_s1026" style="position:absolute;margin-left:-71.25pt;margin-top:89.55pt;width:339.95pt;height:31.9pt;z-index:-25144318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jFe6ggIAAGQFAAAOAAAAZHJzL2Uyb0RvYy54bWysVEtv2zAMvg/YfxB0X22nyboGdYogQYcB&#10;RVe0HXpWZCk2IIsapbz260fJjtO1xQ7DLrIokh8f/sir631r2Fahb8CWvDjLOVNWQtXYdcl/PN18&#10;+sKZD8JWwoBVJT8oz69nHz9c7dxUjaAGUylkBGL9dOdKXofgplnmZa1a4c/AKUtKDdiKQCKuswrF&#10;jtBbk43y/HO2A6wcglTe0+uyU/JZwtdayfBda68CMyWn3EI6MZ2reGazKzFdo3B1I/s0xD9k0YrG&#10;UtABaimCYBts3kC1jUTwoMOZhDYDrRupUg1UTZG/quaxFk6lWqg53g1t8v8PVt5tH909Uht2zk89&#10;XWMVe41t/FJ+bJ+adRiapfaBSXocnxcX55MLziTpxvmkKMaxm9nJ26EPXxW0LF5KjrCx1QP9kdQo&#10;sb31obM/2sWIHkxT3TTGJAHXq4VBthX095bz5eVy0Yf4w8zYaGwhunWI8SU7FZRu4WBUtDP2QWnW&#10;VFTCKGWSuKaGOEJKZUPRqWpRqS58McnzRBcqcPBI5SbAiKwp/oDdA0Qev8Xusuzto6tKVB2c878l&#10;1jkPHiky2DA4t40FfA/AUFV95M7+2KSuNbFLK6gO98gQukHxTt409PNuhQ/3AmkyaIZo2sN3OrSB&#10;Xcmhv3FWA/567z3aE2FJy9mOJq3k/udGoOLMfLNE5ctiPI6jmYTx5GJEAr7UrF5q7KZdANGhoL3i&#10;ZLpG+2COV43QPtNSmMeopBJWUuySy4BHYRG6DUBrRar5PJnRODoRbu2jkxE8djXy8mn/LND1DA7E&#10;/Ts4TqWYvuJwZxs9Lcw3AXSTCH7qa99vGuVEnH7txF3xUk5Wp+U4+w0AAP//AwBQSwMEFAAGAAgA&#10;AAAhAIOZvsrkAAAADAEAAA8AAABkcnMvZG93bnJldi54bWxMj8tOwzAQRfdI/IM1SGyq1kmaUhLi&#10;VKhQwYYF4bF24yGOGo+j2E0DX49ZleXoHt17pthMpmMjDq61JCBeRMCQaqtaagS8v+3mt8Ccl6Rk&#10;ZwkFfKODTXl5Uchc2RO94lj5hoUScrkUoL3vc85drdFIt7A9Usi+7GCkD+fQcDXIUyg3HU+i6IYb&#10;2VJY0LLHrcb6UB2NgF01vujHz59l/XB4mmbZx/Z5bFohrq+m+ztgHid/huFPP6hDGZz29kjKsU7A&#10;PE6TVWBDss5iYAFZLdcpsL2AJE0y4GXB/z9R/gIAAP//AwBQSwECLQAUAAYACAAAACEAtoM4kv4A&#10;AADhAQAAEwAAAAAAAAAAAAAAAAAAAAAAW0NvbnRlbnRfVHlwZXNdLnhtbFBLAQItABQABgAIAAAA&#10;IQA4/SH/1gAAAJQBAAALAAAAAAAAAAAAAAAAAC8BAABfcmVscy8ucmVsc1BLAQItABQABgAIAAAA&#10;IQCDjFe6ggIAAGQFAAAOAAAAAAAAAAAAAAAAAC4CAABkcnMvZTJvRG9jLnhtbFBLAQItABQABgAI&#10;AAAAIQCDmb7K5AAAAAwBAAAPAAAAAAAAAAAAAAAAANwEAABkcnMvZG93bnJldi54bWxQSwUGAAAA&#10;AAQABADzAAAA7QUAAAAA&#10;" fillcolor="#dad9dc" stroked="f" strokeweight="1pt">
                <v:stroke joinstyle="miter"/>
              </v:roundrect>
            </w:pict>
          </mc:Fallback>
        </mc:AlternateContent>
      </w:r>
      <w:r w:rsidR="00882402" w:rsidRPr="00345AB3">
        <w:rPr>
          <w:rFonts w:cs="Poppins"/>
        </w:rPr>
        <w:t>Students are not expected to achieve this outcome after one lesson. Instead, they develop the knowledge and skills over multiple weeks through learning activities, practice, feedback, and assessment.</w:t>
      </w:r>
      <w:r w:rsidR="008C48B6" w:rsidRPr="00345AB3">
        <w:rPr>
          <w:rFonts w:cs="Poppins"/>
        </w:rPr>
        <w:t xml:space="preserve"> Your role as a faculty is to ensure that your lessons provide students with scaffolded</w:t>
      </w:r>
      <w:r w:rsidR="002F5D66" w:rsidRPr="00345AB3">
        <w:rPr>
          <w:rStyle w:val="FootnoteReference"/>
          <w:rFonts w:cs="Poppins"/>
        </w:rPr>
        <w:footnoteReference w:id="6"/>
      </w:r>
      <w:r w:rsidR="008C48B6" w:rsidRPr="00345AB3">
        <w:rPr>
          <w:rFonts w:cs="Poppins"/>
        </w:rPr>
        <w:t xml:space="preserve"> knowledge and practice activities that supports </w:t>
      </w:r>
      <w:r w:rsidR="00D20F0E" w:rsidRPr="00345AB3">
        <w:rPr>
          <w:rFonts w:cs="Poppins"/>
        </w:rPr>
        <w:t>the development of those skills and/or abilities.</w:t>
      </w:r>
    </w:p>
    <w:p w14:paraId="3EA3684F" w14:textId="76F3712A" w:rsidR="00882402" w:rsidRPr="00345AB3" w:rsidRDefault="00882402" w:rsidP="008F50BB">
      <w:pPr>
        <w:pStyle w:val="Heading2"/>
        <w:rPr>
          <w:rFonts w:cs="Poppins"/>
        </w:rPr>
      </w:pPr>
      <w:bookmarkStart w:id="43" w:name="_Toc239181315"/>
      <w:r w:rsidRPr="00345AB3">
        <w:rPr>
          <w:rFonts w:cs="Poppins"/>
        </w:rPr>
        <w:t xml:space="preserve">Learning </w:t>
      </w:r>
      <w:r w:rsidR="008F50BB" w:rsidRPr="00345AB3">
        <w:rPr>
          <w:rFonts w:cs="Poppins"/>
        </w:rPr>
        <w:t>o</w:t>
      </w:r>
      <w:r w:rsidRPr="00345AB3">
        <w:rPr>
          <w:rFonts w:cs="Poppins"/>
        </w:rPr>
        <w:t xml:space="preserve">bjectives </w:t>
      </w:r>
      <w:r w:rsidR="008F50BB" w:rsidRPr="00345AB3">
        <w:rPr>
          <w:rFonts w:cs="Poppins"/>
        </w:rPr>
        <w:t>s</w:t>
      </w:r>
      <w:r w:rsidRPr="00345AB3">
        <w:rPr>
          <w:rFonts w:cs="Poppins"/>
        </w:rPr>
        <w:t xml:space="preserve">upport the </w:t>
      </w:r>
      <w:r w:rsidR="008F50BB" w:rsidRPr="00345AB3">
        <w:rPr>
          <w:rFonts w:cs="Poppins"/>
        </w:rPr>
        <w:t>o</w:t>
      </w:r>
      <w:r w:rsidRPr="00345AB3">
        <w:rPr>
          <w:rFonts w:cs="Poppins"/>
        </w:rPr>
        <w:t>utcomes</w:t>
      </w:r>
      <w:bookmarkEnd w:id="43"/>
    </w:p>
    <w:p w14:paraId="6C2710D1" w14:textId="44984D13" w:rsidR="005D365D" w:rsidRPr="00345AB3" w:rsidRDefault="00882402" w:rsidP="00882402">
      <w:pPr>
        <w:pStyle w:val="BodyText"/>
        <w:rPr>
          <w:rFonts w:cs="Poppins"/>
        </w:rPr>
      </w:pPr>
      <w:r w:rsidRPr="00345AB3">
        <w:rPr>
          <w:rFonts w:cs="Poppins"/>
        </w:rPr>
        <w:t>While course learning outcomes describe the overall expectations for the course, learning objectives identify the smaller steps that help students achieve those outcomes.</w:t>
      </w:r>
    </w:p>
    <w:p w14:paraId="3F37F042" w14:textId="40DB54A6" w:rsidR="005D365D" w:rsidRPr="00345AB3" w:rsidRDefault="006D108A" w:rsidP="00882402">
      <w:pPr>
        <w:pStyle w:val="BodyText"/>
        <w:rPr>
          <w:rFonts w:cs="Poppins"/>
        </w:rPr>
      </w:pPr>
      <w:r w:rsidRPr="00345AB3">
        <w:rPr>
          <w:rFonts w:cs="Poppins"/>
          <w:noProof/>
        </w:rPr>
        <w:lastRenderedPageBreak/>
        <mc:AlternateContent>
          <mc:Choice Requires="wps">
            <w:drawing>
              <wp:anchor distT="0" distB="0" distL="114300" distR="114300" simplePos="0" relativeHeight="251875339" behindDoc="1" locked="0" layoutInCell="1" allowOverlap="1" wp14:anchorId="6667B71F" wp14:editId="2F4F2DE1">
                <wp:simplePos x="0" y="0"/>
                <wp:positionH relativeFrom="column">
                  <wp:posOffset>-1069975</wp:posOffset>
                </wp:positionH>
                <wp:positionV relativeFrom="paragraph">
                  <wp:posOffset>710071</wp:posOffset>
                </wp:positionV>
                <wp:extent cx="5384800" cy="405114"/>
                <wp:effectExtent l="0" t="0" r="0" b="1905"/>
                <wp:wrapNone/>
                <wp:docPr id="1928588457" name="Rounded Rectangle 24"/>
                <wp:cNvGraphicFramePr/>
                <a:graphic xmlns:a="http://schemas.openxmlformats.org/drawingml/2006/main">
                  <a:graphicData uri="http://schemas.microsoft.com/office/word/2010/wordprocessingShape">
                    <wps:wsp>
                      <wps:cNvSpPr/>
                      <wps:spPr>
                        <a:xfrm>
                          <a:off x="0" y="0"/>
                          <a:ext cx="5384800"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B3E29BF" id="Rounded Rectangle 24" o:spid="_x0000_s1026" style="position:absolute;margin-left:-84.25pt;margin-top:55.9pt;width:424pt;height:31.9pt;z-index:-2514411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Ft3tBgQIAAGQFAAAOAAAAZHJzL2Uyb0RvYy54bWysVMFu2zAMvQ/YPwi6r7azZGuDOkWQoMOA&#13;&#10;oi3aDj0rspQYkEWNUuJkXz9KdpyuLXYYdpFFkXwkn0leXu0bw3YKfQ225MVZzpmyEqrarkv+4+n6&#13;&#10;0zlnPghbCQNWlfygPL+affxw2bqpGsEGTKWQEYj109aVfBOCm2aZlxvVCH8GTllSasBGBBJxnVUo&#13;&#10;WkJvTDbK8y9ZC1g5BKm8p9dlp+SzhK+1kuFOa68CMyWn3EI6MZ2reGazSzFdo3CbWvZpiH/IohG1&#13;&#10;paAD1FIEwbZYv4FqaongQYczCU0GWtdSpRqomiJ/Vc3jRjiVaiFyvBto8v8PVt7uHt09Eg2t81NP&#13;&#10;11jFXmMTv5Qf2yeyDgNZah+YpMfJ5/PxeU6cStKN80lRjCOb2cnboQ/fFDQsXkqOsLXVA/2RRJTY&#13;&#10;3fjQ2R/tYkQPpq6ua2OSgOvVwiDbCfp7y/nyYrnoQ/xhZmw0thDdOsT4kp0KSrdwMCraGfugNKsr&#13;&#10;KmGUMkm9poY4QkplQ9GpNqJSXfhiklOxHfzgkcpNgBFZU/wBuweIffwWu4Pp7aOrSq06OOd/S6xz&#13;&#10;HjxSZLBhcG5qC/gegKGq+sid/ZGkjprI0gqqwz0yhG5QvJPXNf28G+HDvUCaDPrfNO3hjg5toC05&#13;&#10;9DfONoC/3nuP9tSwpOWspUkruf+5Fag4M98ttfJFMR7H0UzCePJ1RAK+1Kxeauy2WQC1Q0F7xcl0&#13;&#10;jfbBHK8aoXmmpTCPUUklrKTYJZcBj8IidBuA1opU83kyo3F0ItzYRycjeGQ19uXT/lmg6zs4UO/f&#13;&#10;wnEqxfRVD3e20dPCfBtA16nBT7z2fNMop8bp107cFS/lZHVajrPfAAAA//8DAFBLAwQUAAYACAAA&#13;&#10;ACEAI5BuxOYAAAARAQAADwAAAGRycy9kb3ducmV2LnhtbExPQU7DMBC8I/EHa5G4oNYJqGmbxqlQ&#13;&#10;SwUXDoSWs5sscdR4HcVuGng9ywkuK+3M7OxMth5tKwbsfeNIQTyNQCCVrmqoVrB/300WIHzQVOnW&#13;&#10;ESr4Qg/r/Poq02nlLvSGQxFqwSbkU63AhNClUvrSoNV+6jok5j5db3Xgta9l1esLm9tW3kdRIq1u&#13;&#10;iD8Y3eHGYHkqzlbBrhhezdPH90O5PT2Pd8vD5mWoG6Vub8btisfjCkTAMfxdwG8Hzg85Bzu6M1Ve&#13;&#10;tAomcbKYsZaZOOYmLEnmS0aOjMxnCcg8k/+b5D8AAAD//wMAUEsBAi0AFAAGAAgAAAAhALaDOJL+&#13;&#10;AAAA4QEAABMAAAAAAAAAAAAAAAAAAAAAAFtDb250ZW50X1R5cGVzXS54bWxQSwECLQAUAAYACAAA&#13;&#10;ACEAOP0h/9YAAACUAQAACwAAAAAAAAAAAAAAAAAvAQAAX3JlbHMvLnJlbHNQSwECLQAUAAYACAAA&#13;&#10;ACEARbd7QYECAABkBQAADgAAAAAAAAAAAAAAAAAuAgAAZHJzL2Uyb0RvYy54bWxQSwECLQAUAAYA&#13;&#10;CAAAACEAI5BuxOYAAAARAQAADwAAAAAAAAAAAAAAAADbBAAAZHJzL2Rvd25yZXYueG1sUEsFBgAA&#13;&#10;AAAEAAQA8wAAAO4FAAAAAA==&#13;&#10;" fillcolor="#dad9dc" stroked="f" strokeweight="1pt">
                <v:stroke joinstyle="miter"/>
              </v:roundrect>
            </w:pict>
          </mc:Fallback>
        </mc:AlternateContent>
      </w:r>
      <w:r w:rsidR="00882402" w:rsidRPr="00345AB3">
        <w:rPr>
          <w:rFonts w:cs="Poppins"/>
        </w:rPr>
        <w:t>Learning objectives are typically developed for individual classes, modules, or weeks and describe what students should know or be able to do by the end of that learning experience.</w:t>
      </w:r>
    </w:p>
    <w:p w14:paraId="35668BCB" w14:textId="1EC0A2A8" w:rsidR="008F50BB" w:rsidRPr="00345AB3" w:rsidRDefault="008F50BB" w:rsidP="00001ECE">
      <w:pPr>
        <w:pStyle w:val="Heading3"/>
        <w:rPr>
          <w:rFonts w:ascii="Poppins" w:hAnsi="Poppins" w:cs="Poppins"/>
        </w:rPr>
      </w:pPr>
      <w:r w:rsidRPr="00345AB3">
        <w:rPr>
          <w:rFonts w:ascii="Poppins" w:hAnsi="Poppins" w:cs="Poppins"/>
        </w:rPr>
        <w:t>Example: Building towards a course learning outcome</w:t>
      </w:r>
    </w:p>
    <w:p w14:paraId="215B6DDF" w14:textId="5F2CD674" w:rsidR="004B12D4" w:rsidRPr="00345AB3" w:rsidRDefault="006D108A" w:rsidP="008F50BB">
      <w:pPr>
        <w:pStyle w:val="BodyText"/>
        <w:rPr>
          <w:rFonts w:cs="Poppins"/>
        </w:rPr>
      </w:pPr>
      <w:r w:rsidRPr="00345AB3">
        <w:rPr>
          <w:rFonts w:cs="Poppins"/>
          <w:noProof/>
        </w:rPr>
        <mc:AlternateContent>
          <mc:Choice Requires="wps">
            <w:drawing>
              <wp:anchor distT="0" distB="0" distL="114300" distR="114300" simplePos="0" relativeHeight="251975691" behindDoc="1" locked="0" layoutInCell="1" allowOverlap="1" wp14:anchorId="4A4F7697" wp14:editId="56CE0DB3">
                <wp:simplePos x="0" y="0"/>
                <wp:positionH relativeFrom="column">
                  <wp:posOffset>-1103912</wp:posOffset>
                </wp:positionH>
                <wp:positionV relativeFrom="paragraph">
                  <wp:posOffset>687564</wp:posOffset>
                </wp:positionV>
                <wp:extent cx="5080000" cy="405114"/>
                <wp:effectExtent l="0" t="0" r="0" b="1905"/>
                <wp:wrapNone/>
                <wp:docPr id="1914832563" name="Rounded Rectangle 24"/>
                <wp:cNvGraphicFramePr/>
                <a:graphic xmlns:a="http://schemas.openxmlformats.org/drawingml/2006/main">
                  <a:graphicData uri="http://schemas.microsoft.com/office/word/2010/wordprocessingShape">
                    <wps:wsp>
                      <wps:cNvSpPr/>
                      <wps:spPr>
                        <a:xfrm>
                          <a:off x="0" y="0"/>
                          <a:ext cx="5080000"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9A16846" id="Rounded Rectangle 24" o:spid="_x0000_s1026" style="position:absolute;margin-left:-86.9pt;margin-top:54.15pt;width:400pt;height:31.9pt;z-index:-25134078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XDk7fgIAAGQFAAAOAAAAZHJzL2Uyb0RvYy54bWysVEtv2zAMvg/YfxB0X20HydYGdYogQYcB&#10;RVu0HXpWZCk2IIsapbz260fJjtMXdhjmg0yJ5EfxE8nLq31r2Fahb8CWvDjLOVNWQtXYdcl/Pl1/&#10;OefMB2ErYcCqkh+U51ezz58ud26qRlCDqRQyArF+unMlr0Nw0yzzslat8GfglCWlBmxFoC2uswrF&#10;jtBbk43y/Gu2A6wcglTe0+myU/JZwtdayXCntVeBmZLT3UJaMa2ruGazSzFdo3B1I/triH+4RSsa&#10;S0EHqKUIgm2weQfVNhLBgw5nEtoMtG6kSjlQNkX+JpvHWjiVciFyvBto8v8PVt5uH909Eg0756ee&#10;xJjFXmMb/3Q/tk9kHQay1D4wSYeT/DynjzNJunE+KYpxZDM7eTv04buClkWh5AgbWz3QiySixPbG&#10;h87+aBcjejBNdd0Ykza4Xi0Msq2g11vOlxfLRR/ilZmx0dhCdOsQ40l2SihJ4WBUtDP2QWnWVJTC&#10;KN0k1Zoa4ggplQ1Fp6pFpbrwxSQm28EPHindBBiRNcUfsHuAWMfvsTuY3j66qlSqg3P+t4t1zoNH&#10;igw2DM5tYwE/AjCUVR+5sz+S1FETWVpBdbhHhtA1infyuqHHuxE+3AukzqD3pm4Pd7RoA7uSQy9x&#10;VgP+/ug82lPBkpazHXVayf2vjUDFmflhqZQvivE4tmbajCffRrTBl5rVS43dtAugcihorjiZxGgf&#10;zFHUCO0zDYV5jEoqYSXFLrkMeNwsQjcBaKxINZ8nM2pHJ8KNfXQygkdWY10+7Z8Fur6CA9X+LRy7&#10;Ukzf1HBnGz0tzDcBdJMK/MRrzze1ciqcfuzEWfFyn6xOw3H2BwAA//8DAFBLAwQUAAYACAAAACEA&#10;slrGkeMAAAAMAQAADwAAAGRycy9kb3ducmV2LnhtbEyPS0/DMBCE70j8B2uRuKDWeUhpCXEqVKjg&#10;0gPhcXaTJY4ar6PYTQO/nuUEx9kZzXxbbGbbiwlH3zlSEC8jEEi1azpqFby97hZrED5oanTvCBV8&#10;oYdNeXlR6LxxZ3rBqQqt4BLyuVZgQhhyKX1t0Gq/dAMSe59utDqwHFvZjPrM5baXSRRl0uqOeMHo&#10;AbcG62N1sgp21bQ3jx/faf1wfJpvbt+3z1PbKXV9Nd/fgQg4h78w/OIzOpTMdHAnarzoFSziVcrs&#10;gZ1onYLgSJZkCYgDX1ZJDLIs5P8nyh8AAAD//wMAUEsBAi0AFAAGAAgAAAAhALaDOJL+AAAA4QEA&#10;ABMAAAAAAAAAAAAAAAAAAAAAAFtDb250ZW50X1R5cGVzXS54bWxQSwECLQAUAAYACAAAACEAOP0h&#10;/9YAAACUAQAACwAAAAAAAAAAAAAAAAAvAQAAX3JlbHMvLnJlbHNQSwECLQAUAAYACAAAACEAAFw5&#10;O34CAABkBQAADgAAAAAAAAAAAAAAAAAuAgAAZHJzL2Uyb0RvYy54bWxQSwECLQAUAAYACAAAACEA&#10;slrGkeMAAAAMAQAADwAAAAAAAAAAAAAAAADYBAAAZHJzL2Rvd25yZXYueG1sUEsFBgAAAAAEAAQA&#10;8wAAAOgFAAAAAA==&#10;" fillcolor="#dad9dc" stroked="f" strokeweight="1pt">
                <v:stroke joinstyle="miter"/>
              </v:roundrect>
            </w:pict>
          </mc:Fallback>
        </mc:AlternateContent>
      </w:r>
      <w:r w:rsidR="004B12D4" w:rsidRPr="00345AB3">
        <w:rPr>
          <w:rFonts w:cs="Poppins"/>
        </w:rPr>
        <w:t>The example below illustrates how a single course learning outcome can be supported through a series of learning objectives that are intentionally scaffolded over multiple classes.</w:t>
      </w:r>
    </w:p>
    <w:p w14:paraId="51656C60" w14:textId="24CA73F5" w:rsidR="009429AD" w:rsidRPr="00345AB3" w:rsidRDefault="004B12D4" w:rsidP="00001ECE">
      <w:pPr>
        <w:pStyle w:val="Heading3"/>
        <w:rPr>
          <w:rFonts w:ascii="Poppins" w:hAnsi="Poppins" w:cs="Poppins"/>
        </w:rPr>
      </w:pPr>
      <w:r w:rsidRPr="00345AB3">
        <w:rPr>
          <w:rFonts w:ascii="Poppins" w:hAnsi="Poppins" w:cs="Poppins"/>
        </w:rPr>
        <w:t xml:space="preserve">Course </w:t>
      </w:r>
      <w:r w:rsidR="008F50BB" w:rsidRPr="00345AB3">
        <w:rPr>
          <w:rFonts w:ascii="Poppins" w:hAnsi="Poppins" w:cs="Poppins"/>
        </w:rPr>
        <w:t>l</w:t>
      </w:r>
      <w:r w:rsidRPr="00345AB3">
        <w:rPr>
          <w:rFonts w:ascii="Poppins" w:hAnsi="Poppins" w:cs="Poppins"/>
        </w:rPr>
        <w:t xml:space="preserve">earning </w:t>
      </w:r>
      <w:r w:rsidR="008F50BB" w:rsidRPr="00345AB3">
        <w:rPr>
          <w:rFonts w:ascii="Poppins" w:hAnsi="Poppins" w:cs="Poppins"/>
        </w:rPr>
        <w:t>o</w:t>
      </w:r>
      <w:r w:rsidRPr="00345AB3">
        <w:rPr>
          <w:rFonts w:ascii="Poppins" w:hAnsi="Poppins" w:cs="Poppins"/>
        </w:rPr>
        <w:t>utcome</w:t>
      </w:r>
      <w:r w:rsidR="00395A24" w:rsidRPr="00345AB3">
        <w:rPr>
          <w:rFonts w:ascii="Poppins" w:hAnsi="Poppins" w:cs="Poppins"/>
        </w:rPr>
        <w:t xml:space="preserve"> and </w:t>
      </w:r>
      <w:r w:rsidR="008F50BB" w:rsidRPr="00345AB3">
        <w:rPr>
          <w:rFonts w:ascii="Poppins" w:hAnsi="Poppins" w:cs="Poppins"/>
        </w:rPr>
        <w:t>o</w:t>
      </w:r>
      <w:r w:rsidR="00395A24" w:rsidRPr="00345AB3">
        <w:rPr>
          <w:rFonts w:ascii="Poppins" w:hAnsi="Poppins" w:cs="Poppins"/>
        </w:rPr>
        <w:t xml:space="preserve">bjectives </w:t>
      </w:r>
      <w:r w:rsidR="00BF6707" w:rsidRPr="00345AB3">
        <w:rPr>
          <w:rFonts w:ascii="Poppins" w:hAnsi="Poppins" w:cs="Poppins"/>
        </w:rPr>
        <w:t xml:space="preserve">in </w:t>
      </w:r>
      <w:r w:rsidR="008F50BB" w:rsidRPr="00345AB3">
        <w:rPr>
          <w:rFonts w:ascii="Poppins" w:hAnsi="Poppins" w:cs="Poppins"/>
        </w:rPr>
        <w:t>a</w:t>
      </w:r>
      <w:r w:rsidR="00BF6707" w:rsidRPr="00345AB3">
        <w:rPr>
          <w:rFonts w:ascii="Poppins" w:hAnsi="Poppins" w:cs="Poppins"/>
        </w:rPr>
        <w:t>ction</w:t>
      </w:r>
    </w:p>
    <w:p w14:paraId="158029F4" w14:textId="647B23FB" w:rsidR="00A33F02" w:rsidRPr="00345AB3" w:rsidRDefault="00A33F02" w:rsidP="00A33F02">
      <w:pPr>
        <w:rPr>
          <w:rFonts w:ascii="Poppins" w:hAnsi="Poppins" w:cs="Poppins"/>
        </w:rPr>
      </w:pPr>
      <w:r w:rsidRPr="00345AB3">
        <w:rPr>
          <w:rFonts w:ascii="Poppins" w:hAnsi="Poppins" w:cs="Poppins"/>
          <w:noProof/>
        </w:rPr>
        <w:drawing>
          <wp:inline distT="0" distB="0" distL="0" distR="0" wp14:anchorId="63203C8F" wp14:editId="28C53E61">
            <wp:extent cx="6366933" cy="3200400"/>
            <wp:effectExtent l="12700" t="0" r="0" b="0"/>
            <wp:docPr id="281543463" name="Diagram 142" descr="SmartArt summarizing Course learning outcome and objectives in action: Apply principles of therapeutic communication when interacting with clients in a variety of healthcare settings.; Explain the principles of therapeutic communication.; Identify barriers to effective communication.; Demonstrate active listening techniques.; Select appropriate communication strategies for different client situations.; Apply therapeutic communication skills during simulated client interactions.; and 1 additional related item."/>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75" r:lo="rId276" r:qs="rId277" r:cs="rId278"/>
              </a:graphicData>
            </a:graphic>
          </wp:inline>
        </w:drawing>
      </w:r>
    </w:p>
    <w:p w14:paraId="79E9AAF4" w14:textId="294CF46E" w:rsidR="004B12D4" w:rsidRPr="00345AB3" w:rsidRDefault="009429AD" w:rsidP="00123FC6">
      <w:pPr>
        <w:pStyle w:val="BodyText"/>
        <w:rPr>
          <w:rFonts w:cs="Poppins"/>
        </w:rPr>
      </w:pPr>
      <w:r w:rsidRPr="00345AB3">
        <w:rPr>
          <w:rFonts w:cs="Poppins"/>
        </w:rPr>
        <w:t>The</w:t>
      </w:r>
      <w:r w:rsidR="004B12D4" w:rsidRPr="00345AB3">
        <w:rPr>
          <w:rFonts w:cs="Poppins"/>
        </w:rPr>
        <w:t xml:space="preserve"> outcome</w:t>
      </w:r>
      <w:r w:rsidR="00250E92" w:rsidRPr="00345AB3">
        <w:rPr>
          <w:rFonts w:cs="Poppins"/>
        </w:rPr>
        <w:t xml:space="preserve"> and related objectives</w:t>
      </w:r>
      <w:r w:rsidR="004B12D4" w:rsidRPr="00345AB3">
        <w:rPr>
          <w:rFonts w:cs="Poppins"/>
        </w:rPr>
        <w:t xml:space="preserve"> represent the overall learning students should </w:t>
      </w:r>
      <w:r w:rsidR="00250E92" w:rsidRPr="00345AB3">
        <w:rPr>
          <w:rFonts w:cs="Poppins"/>
        </w:rPr>
        <w:t xml:space="preserve">be able to </w:t>
      </w:r>
      <w:r w:rsidR="004B12D4" w:rsidRPr="00345AB3">
        <w:rPr>
          <w:rFonts w:cs="Poppins"/>
        </w:rPr>
        <w:t>demonstrate by the end of the course. Students are not expected to achieve this outcome in a single lesson. Instead, learning develops gradually through smaller learning objectives that build on one another.</w:t>
      </w:r>
    </w:p>
    <w:p w14:paraId="475E02CE" w14:textId="6596A909" w:rsidR="00327C58" w:rsidRPr="00345AB3" w:rsidRDefault="00327C58" w:rsidP="00123FC6">
      <w:pPr>
        <w:pStyle w:val="BodyText"/>
        <w:rPr>
          <w:rFonts w:cs="Poppins"/>
        </w:rPr>
      </w:pPr>
      <w:r w:rsidRPr="00345AB3">
        <w:rPr>
          <w:rFonts w:cs="Poppins"/>
          <w:noProof/>
        </w:rPr>
        <w:lastRenderedPageBreak/>
        <w:drawing>
          <wp:inline distT="0" distB="0" distL="0" distR="0" wp14:anchorId="5FDFA824" wp14:editId="157A3112">
            <wp:extent cx="6479540" cy="4492977"/>
            <wp:effectExtent l="0" t="0" r="0" b="0"/>
            <wp:docPr id="369892622" name="Diagram 143" descr="Sequence showing The outcome and related objectives represent the overall learning students should be able to demonstrate by the end of the course. Students are not expected to achieve this outcome in a single lesson. Instead, learning develops gradually through smaller learning objectives that build on one another.: Lesson 1:; Foundations of therapeutic communication; Explain the principles of therapeutic communication.; Lesson 2:; Communication skills in practice; and 10 additional related item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80" r:lo="rId281" r:qs="rId282" r:cs="rId283"/>
              </a:graphicData>
            </a:graphic>
          </wp:inline>
        </w:drawing>
      </w:r>
    </w:p>
    <w:p w14:paraId="503BBA28" w14:textId="3074CCB5" w:rsidR="00250E92" w:rsidRPr="00345AB3" w:rsidRDefault="004B12D4" w:rsidP="00123FC6">
      <w:pPr>
        <w:pStyle w:val="BodyText"/>
        <w:rPr>
          <w:rFonts w:cs="Poppins"/>
        </w:rPr>
      </w:pPr>
      <w:r w:rsidRPr="00345AB3">
        <w:rPr>
          <w:rFonts w:cs="Poppins"/>
        </w:rPr>
        <w:t>Notice how the learning progresses.</w:t>
      </w:r>
    </w:p>
    <w:p w14:paraId="225F1D00" w14:textId="35E846D1" w:rsidR="00526693" w:rsidRPr="00345AB3" w:rsidRDefault="00526693" w:rsidP="00123FC6">
      <w:pPr>
        <w:pStyle w:val="BodyText"/>
        <w:rPr>
          <w:rFonts w:cs="Poppins"/>
        </w:rPr>
      </w:pPr>
      <w:r w:rsidRPr="00345AB3">
        <w:rPr>
          <w:rFonts w:cs="Poppins"/>
          <w:noProof/>
        </w:rPr>
        <w:drawing>
          <wp:inline distT="0" distB="0" distL="0" distR="0" wp14:anchorId="2AF19426" wp14:editId="0BB92E99">
            <wp:extent cx="6454140" cy="2401711"/>
            <wp:effectExtent l="0" t="0" r="10160" b="36830"/>
            <wp:docPr id="362202608" name="Diagram 125" descr="Sequence showing Notice how the learning progresses.: Lesson one focuses on developing foundational knowledge. Students first learn the concepts and vocabulary needed to understand therapeutic communication.; Lesson two moves students from understanding to practice. They begin applying communication techniques in structured activities while receiving feedback.; and 1 additional related item."/>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85" r:lo="rId286" r:qs="rId287" r:cs="rId288"/>
              </a:graphicData>
            </a:graphic>
          </wp:inline>
        </w:drawing>
      </w:r>
    </w:p>
    <w:p w14:paraId="146C0F0D" w14:textId="0BDE094F" w:rsidR="00BD5FB9" w:rsidRPr="00345AB3" w:rsidRDefault="004B12D4" w:rsidP="004B12D4">
      <w:pPr>
        <w:pStyle w:val="BodyText"/>
        <w:rPr>
          <w:rFonts w:cs="Poppins"/>
        </w:rPr>
      </w:pPr>
      <w:r w:rsidRPr="00345AB3">
        <w:rPr>
          <w:rFonts w:cs="Poppins"/>
        </w:rPr>
        <w:t>Each lesson builds on the previous one, helping students develop the knowledge, skills, and confidence needed to successfully achieve the course learning outcome by the end of the course.</w:t>
      </w:r>
    </w:p>
    <w:p w14:paraId="534DABF9" w14:textId="2CC96A75" w:rsidR="004B12D4" w:rsidRPr="00345AB3" w:rsidRDefault="00F536BB" w:rsidP="00882402">
      <w:pPr>
        <w:pStyle w:val="BodyText"/>
        <w:rPr>
          <w:rFonts w:cs="Poppins"/>
        </w:rPr>
      </w:pPr>
      <w:r w:rsidRPr="00345AB3">
        <w:rPr>
          <w:rFonts w:cs="Poppins"/>
          <w:noProof/>
        </w:rPr>
        <w:lastRenderedPageBreak/>
        <mc:AlternateContent>
          <mc:Choice Requires="wps">
            <w:drawing>
              <wp:anchor distT="0" distB="0" distL="114300" distR="114300" simplePos="0" relativeHeight="251877387" behindDoc="1" locked="0" layoutInCell="1" allowOverlap="1" wp14:anchorId="2B975ADF" wp14:editId="39EF5B0C">
                <wp:simplePos x="0" y="0"/>
                <wp:positionH relativeFrom="column">
                  <wp:posOffset>-1736090</wp:posOffset>
                </wp:positionH>
                <wp:positionV relativeFrom="paragraph">
                  <wp:posOffset>1116542</wp:posOffset>
                </wp:positionV>
                <wp:extent cx="3194756" cy="405114"/>
                <wp:effectExtent l="0" t="0" r="5715" b="1905"/>
                <wp:wrapNone/>
                <wp:docPr id="69516807" name="Rounded Rectangle 24"/>
                <wp:cNvGraphicFramePr/>
                <a:graphic xmlns:a="http://schemas.openxmlformats.org/drawingml/2006/main">
                  <a:graphicData uri="http://schemas.microsoft.com/office/word/2010/wordprocessingShape">
                    <wps:wsp>
                      <wps:cNvSpPr/>
                      <wps:spPr>
                        <a:xfrm>
                          <a:off x="0" y="0"/>
                          <a:ext cx="3194756"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4D04880" id="Rounded Rectangle 24" o:spid="_x0000_s1026" style="position:absolute;margin-left:-136.7pt;margin-top:87.9pt;width:251.55pt;height:31.9pt;z-index:-25143909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BUXDggIAAGQFAAAOAAAAZHJzL2Uyb0RvYy54bWysVEtv2zAMvg/YfxB0X21nSbcGdYogQYcB&#10;RVu0HXpWZCk2IIsapbz260fJjtO1xQ7DLrIokh8f/sjLq31r2Fahb8CWvDjLOVNWQtXYdcl/PF1/&#10;+sqZD8JWwoBVJT8oz69mHz9c7txUjaAGUylkBGL9dOdKXofgplnmZa1a4c/AKUtKDdiKQCKuswrF&#10;jtBbk43y/DzbAVYOQSrv6XXZKfks4WutZLjT2qvATMkpt5BOTOcqntnsUkzXKFzdyD4N8Q9ZtKKx&#10;FHSAWoog2AabN1BtIxE86HAmoc1A60aqVANVU+SvqnmshVOpFmqOd0Ob/P+DlbfbR3eP1Iad81NP&#10;11jFXmMbv5Qf26dmHYZmqX1gkh4/FxfjL5NzziTpxvmkKMaxm9nJ26EP3xS0LF5KjrCx1QP9kdQo&#10;sb3xobM/2sWIHkxTXTfGJAHXq4VBthX095bz5cVy0Yf4w8zYaGwhunWI8SU7FZRu4WBUtDP2QWnW&#10;VFTCKGWSuKaGOEJKZUPRqWpRqS58McnzRBcqcPBI5SbAiKwp/oDdA0Qev8Xusuzto6tKVB2c878l&#10;1jkPHiky2DA4t40FfA/AUFV95M7+2KSuNbFLK6gO98gQukHxTl439PNuhA/3AmkyaIZo2sMdHdrA&#10;ruTQ3zirAX+99x7tibCk5WxHk1Zy/3MjUHFmvlui8kUxHsfRTMJ48mVEAr7UrF5q7KZdANGhoL3i&#10;ZLpG+2COV43QPtNSmMeopBJWUuySy4BHYRG6DUBrRar5PJnRODoRbuyjkxE8djXy8mn/LND1DA7E&#10;/Vs4TqWYvuJwZxs9Lcw3AXSTCH7qa99vGuVEnH7txF3xUk5Wp+U4+w0AAP//AwBQSwMEFAAGAAgA&#10;AAAhABQWfFHjAAAADAEAAA8AAABkcnMvZG93bnJldi54bWxMj81OwzAQhO9IvIO1SFxQ65BAQ0Kc&#10;ChUquHAg/JzdeEmixusodtPA07Oc4Laj+TQ7U6xn24sJR985UnC5jEAg1c501Ch4e90ubkD4oMno&#10;3hEq+EIP6/L0pNC5cUd6wakKjeAQ8rlW0IYw5FL6ukWr/dINSOx9utHqwHJspBn1kcNtL+MoWkmr&#10;O+IPrR5w02K9rw5WwbaantuHj++kvt8/zhfZ++Zpajqlzs/mu1sQAefwB8Nvfa4OJXfauQMZL3oF&#10;izhNrphlJ73mEYzEcZaC2PGRZCuQZSH/jyh/AAAA//8DAFBLAQItABQABgAIAAAAIQC2gziS/gAA&#10;AOEBAAATAAAAAAAAAAAAAAAAAAAAAABbQ29udGVudF9UeXBlc10ueG1sUEsBAi0AFAAGAAgAAAAh&#10;ADj9If/WAAAAlAEAAAsAAAAAAAAAAAAAAAAALwEAAF9yZWxzLy5yZWxzUEsBAi0AFAAGAAgAAAAh&#10;AOkFRcOCAgAAZAUAAA4AAAAAAAAAAAAAAAAALgIAAGRycy9lMm9Eb2MueG1sUEsBAi0AFAAGAAgA&#10;AAAhABQWfFHjAAAADAEAAA8AAAAAAAAAAAAAAAAA3AQAAGRycy9kb3ducmV2LnhtbFBLBQYAAAAA&#10;BAAEAPMAAADsBQAAAAA=&#10;" fillcolor="#dad9dc" stroked="f" strokeweight="1pt">
                <v:stroke joinstyle="miter"/>
              </v:roundrect>
            </w:pict>
          </mc:Fallback>
        </mc:AlternateContent>
      </w:r>
      <w:r w:rsidR="004B12D4" w:rsidRPr="00345AB3">
        <w:rPr>
          <w:rFonts w:cs="Poppins"/>
        </w:rPr>
        <w:t>When planning your course, think of learning as a progression rather than a series of independent classes. Each lesson should intentionally build on previous learning and prepare students for the next stage of development. This gradual progression, often referred to as scaffolding, helps students develop confidence while working toward the broader course learning outcomes.</w:t>
      </w:r>
    </w:p>
    <w:p w14:paraId="76EDDC58" w14:textId="3D24186A" w:rsidR="00882402" w:rsidRPr="00345AB3" w:rsidRDefault="00882402" w:rsidP="00001ECE">
      <w:pPr>
        <w:pStyle w:val="Heading3"/>
        <w:rPr>
          <w:rFonts w:ascii="Poppins" w:hAnsi="Poppins" w:cs="Poppins"/>
        </w:rPr>
      </w:pPr>
      <w:r w:rsidRPr="00345AB3">
        <w:rPr>
          <w:rFonts w:ascii="Poppins" w:hAnsi="Poppins" w:cs="Poppins"/>
        </w:rPr>
        <w:t xml:space="preserve">Where to </w:t>
      </w:r>
      <w:r w:rsidR="00123FC6" w:rsidRPr="00345AB3">
        <w:rPr>
          <w:rFonts w:ascii="Poppins" w:hAnsi="Poppins" w:cs="Poppins"/>
        </w:rPr>
        <w:t>g</w:t>
      </w:r>
      <w:r w:rsidRPr="00345AB3">
        <w:rPr>
          <w:rFonts w:ascii="Poppins" w:hAnsi="Poppins" w:cs="Poppins"/>
        </w:rPr>
        <w:t xml:space="preserve">et </w:t>
      </w:r>
      <w:r w:rsidR="00123FC6" w:rsidRPr="00345AB3">
        <w:rPr>
          <w:rFonts w:ascii="Poppins" w:hAnsi="Poppins" w:cs="Poppins"/>
        </w:rPr>
        <w:t>h</w:t>
      </w:r>
      <w:r w:rsidRPr="00345AB3">
        <w:rPr>
          <w:rFonts w:ascii="Poppins" w:hAnsi="Poppins" w:cs="Poppins"/>
        </w:rPr>
        <w:t>elp</w:t>
      </w:r>
    </w:p>
    <w:p w14:paraId="188F79F4" w14:textId="499DC84F" w:rsidR="00882402" w:rsidRPr="00345AB3" w:rsidRDefault="00F536BB" w:rsidP="00882402">
      <w:pPr>
        <w:pStyle w:val="BodyText"/>
        <w:rPr>
          <w:rFonts w:cs="Poppins"/>
        </w:rPr>
      </w:pPr>
      <w:r w:rsidRPr="00345AB3">
        <w:rPr>
          <w:rFonts w:cs="Poppins"/>
          <w:noProof/>
        </w:rPr>
        <mc:AlternateContent>
          <mc:Choice Requires="wps">
            <w:drawing>
              <wp:anchor distT="0" distB="0" distL="114300" distR="114300" simplePos="0" relativeHeight="251879435" behindDoc="1" locked="0" layoutInCell="1" allowOverlap="1" wp14:anchorId="51C03276" wp14:editId="3EC6D4C3">
                <wp:simplePos x="0" y="0"/>
                <wp:positionH relativeFrom="column">
                  <wp:posOffset>-1020445</wp:posOffset>
                </wp:positionH>
                <wp:positionV relativeFrom="paragraph">
                  <wp:posOffset>497981</wp:posOffset>
                </wp:positionV>
                <wp:extent cx="3020993" cy="405114"/>
                <wp:effectExtent l="0" t="0" r="1905" b="1905"/>
                <wp:wrapNone/>
                <wp:docPr id="1042191656" name="Rounded Rectangle 24"/>
                <wp:cNvGraphicFramePr/>
                <a:graphic xmlns:a="http://schemas.openxmlformats.org/drawingml/2006/main">
                  <a:graphicData uri="http://schemas.microsoft.com/office/word/2010/wordprocessingShape">
                    <wps:wsp>
                      <wps:cNvSpPr/>
                      <wps:spPr>
                        <a:xfrm>
                          <a:off x="0" y="0"/>
                          <a:ext cx="3020993"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45251AF" id="Rounded Rectangle 24" o:spid="_x0000_s1026" style="position:absolute;margin-left:-80.35pt;margin-top:39.2pt;width:237.85pt;height:31.9pt;z-index:-2514370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w8T8ggIAAGQFAAAOAAAAZHJzL2Uyb0RvYy54bWysVE1v2zAMvQ/YfxB0X22n6bYEdYogQYcB&#10;RVu0HXpWZCkxIIsapcTJfv0o2XG6tthh2EUWRfLxw4+8vNo3hu0U+hpsyYuznDNlJVS1XZf8x9P1&#10;p6+c+SBsJQxYVfKD8vxq9vHDZeumagQbMJVCRiDWT1tX8k0IbpplXm5UI/wZOGVJqQEbEUjEdVah&#10;aAm9Mdkozz9nLWDlEKTynl6XnZLPEr7WSoY7rb0KzJSccgvpxHSu4pnNLsV0jcJtatmnIf4hi0bU&#10;loIOUEsRBNti/QaqqSWCBx3OJDQZaF1LlWqgaor8VTWPG+FUqoWa493QJv//YOXt7tHdI7WhdX7q&#10;6Rqr2Gts4pfyY/vUrMPQLLUPTNLjeT7KJ5NzziTpxvlFUYxjN7OTt0MfviloWLyUHGFrqwf6I6lR&#10;YnfjQ2d/tIsRPZi6uq6NSQKuVwuDbCfo7y3ny8ly0Yf4w8zYaGwhunWI8SU7FZRu4WBUtDP2QWlW&#10;V1TCKGWSuKaGOEJKZUPRqTaiUl344iLPE12owMEjlZsAI7Km+AN2DxB5/Ba7y7K3j64qUXVwzv+W&#10;WOc8eKTIYMPg3NQW8D0AQ1X1kTv7Y5O61sQuraA63CND6AbFO3ld08+7ET7cC6TJoBmiaQ93dGgD&#10;bcmhv3G2Afz13nu0J8KSlrOWJq3k/udWoOLMfLdE5UkxHsfRTML44suIBHypWb3U2G2zAKJDQXvF&#10;yXSN9sEcrxqheaalMI9RSSWspNgllwGPwiJ0G4DWilTzeTKjcXQi3NhHJyN47Grk5dP+WaDrGRyI&#10;+7dwnEoxfcXhzjZ6WphvA+g6EfzU177fNMqJOP3aibvipZysTstx9hsAAP//AwBQSwMEFAAGAAgA&#10;AAAhAJr1HX3jAAAACwEAAA8AAABkcnMvZG93bnJldi54bWxMj8tOwzAQRfeV+AdrkNhUrZO0tCXE&#10;qVChgg0LwmPtJkMcNR5HsZsGvp5hBcvRHN17brYdbSsG7H3jSEE8j0Agla5qqFbw9rqfbUD4oKnS&#10;rSNU8IUetvnFJNNp5c70gkMRasEh5FOtwITQpVL60qDVfu46JP59ut7qwGdfy6rXZw63rUyiaCWt&#10;bogbjO5wZ7A8FierYF8Mz+bh43tR3h8fx+nN++5pqBulri7Hu1sQAcfwB8OvPqtDzk4Hd6LKi1bB&#10;LF5Fa2YVrDdLEEws4mted2B0mSQg80z+35D/AAAA//8DAFBLAQItABQABgAIAAAAIQC2gziS/gAA&#10;AOEBAAATAAAAAAAAAAAAAAAAAAAAAABbQ29udGVudF9UeXBlc10ueG1sUEsBAi0AFAAGAAgAAAAh&#10;ADj9If/WAAAAlAEAAAsAAAAAAAAAAAAAAAAALwEAAF9yZWxzLy5yZWxzUEsBAi0AFAAGAAgAAAAh&#10;AFLDxPyCAgAAZAUAAA4AAAAAAAAAAAAAAAAALgIAAGRycy9lMm9Eb2MueG1sUEsBAi0AFAAGAAgA&#10;AAAhAJr1HX3jAAAACwEAAA8AAAAAAAAAAAAAAAAA3AQAAGRycy9kb3ducmV2LnhtbFBLBQYAAAAA&#10;BAAEAPMAAADsBQAAAAA=&#10;" fillcolor="#dad9dc" stroked="f" strokeweight="1pt">
                <v:stroke joinstyle="miter"/>
              </v:roundrect>
            </w:pict>
          </mc:Fallback>
        </mc:AlternateContent>
      </w:r>
      <w:r w:rsidR="00882402" w:rsidRPr="00345AB3">
        <w:rPr>
          <w:rFonts w:cs="Poppins"/>
        </w:rPr>
        <w:t xml:space="preserve">If you have questions about interpreting course learning outcomes or planning learning experiences that support them, speak with </w:t>
      </w:r>
      <w:r w:rsidR="00BD5FB9" w:rsidRPr="00345AB3">
        <w:rPr>
          <w:rFonts w:cs="Poppins"/>
        </w:rPr>
        <w:t>t</w:t>
      </w:r>
      <w:r w:rsidR="00882402" w:rsidRPr="00345AB3">
        <w:rPr>
          <w:rFonts w:cs="Poppins"/>
        </w:rPr>
        <w:t xml:space="preserve">he </w:t>
      </w:r>
      <w:hyperlink r:id="rId290" w:history="1">
        <w:r w:rsidR="00882402" w:rsidRPr="00345AB3">
          <w:rPr>
            <w:rStyle w:val="Hyperlink"/>
            <w:rFonts w:cs="Poppins"/>
          </w:rPr>
          <w:t>Teaching and Learning Innovation Hub</w:t>
        </w:r>
      </w:hyperlink>
      <w:r w:rsidR="00BD5FB9" w:rsidRPr="00345AB3">
        <w:rPr>
          <w:rFonts w:cs="Poppins"/>
        </w:rPr>
        <w:t>.</w:t>
      </w:r>
    </w:p>
    <w:p w14:paraId="001C4967" w14:textId="41A748B9" w:rsidR="006964E8" w:rsidRPr="00345AB3" w:rsidRDefault="006964E8" w:rsidP="00123FC6">
      <w:pPr>
        <w:pStyle w:val="Heading2"/>
        <w:rPr>
          <w:rFonts w:cs="Poppins"/>
        </w:rPr>
      </w:pPr>
      <w:bookmarkStart w:id="44" w:name="_Toc239181316"/>
      <w:r w:rsidRPr="00345AB3">
        <w:rPr>
          <w:rFonts w:cs="Poppins"/>
        </w:rPr>
        <w:t xml:space="preserve">Constructive </w:t>
      </w:r>
      <w:r w:rsidR="00123FC6" w:rsidRPr="00345AB3">
        <w:rPr>
          <w:rFonts w:cs="Poppins"/>
        </w:rPr>
        <w:t>a</w:t>
      </w:r>
      <w:r w:rsidRPr="00345AB3">
        <w:rPr>
          <w:rFonts w:cs="Poppins"/>
        </w:rPr>
        <w:t>lignment</w:t>
      </w:r>
      <w:bookmarkEnd w:id="44"/>
    </w:p>
    <w:p w14:paraId="5432FFFA" w14:textId="5C7477B7" w:rsidR="00977791" w:rsidRPr="00345AB3" w:rsidRDefault="006964E8" w:rsidP="00123FC6">
      <w:pPr>
        <w:pStyle w:val="BodyBold"/>
        <w:rPr>
          <w:rFonts w:cs="Poppins"/>
        </w:rPr>
      </w:pPr>
      <w:r w:rsidRPr="00345AB3">
        <w:rPr>
          <w:rFonts w:cs="Poppins"/>
        </w:rPr>
        <w:t>Students learn more effectively when learning outcomes, learning activities, and assessments all support one another.</w:t>
      </w:r>
    </w:p>
    <w:p w14:paraId="4DE7A759" w14:textId="6CECD1A1" w:rsidR="006964E8" w:rsidRPr="00345AB3" w:rsidRDefault="006964E8" w:rsidP="00123FC6">
      <w:pPr>
        <w:pStyle w:val="BodyText"/>
        <w:rPr>
          <w:rFonts w:cs="Poppins"/>
        </w:rPr>
      </w:pPr>
      <w:r w:rsidRPr="00345AB3">
        <w:rPr>
          <w:rFonts w:cs="Poppins"/>
        </w:rPr>
        <w:t>Strong course design aligns three elements:</w:t>
      </w:r>
    </w:p>
    <w:p w14:paraId="2C3930FB" w14:textId="393E9B8E" w:rsidR="00BD5FB9" w:rsidRPr="00345AB3" w:rsidRDefault="00BD5FB9" w:rsidP="00123FC6">
      <w:pPr>
        <w:pStyle w:val="BodyText"/>
        <w:rPr>
          <w:rFonts w:cs="Poppins"/>
        </w:rPr>
      </w:pPr>
      <w:r w:rsidRPr="00345AB3">
        <w:rPr>
          <w:rFonts w:cs="Poppins"/>
          <w:noProof/>
        </w:rPr>
        <w:drawing>
          <wp:inline distT="0" distB="0" distL="0" distR="0" wp14:anchorId="31E25D78" wp14:editId="68617BC7">
            <wp:extent cx="6569075" cy="1885244"/>
            <wp:effectExtent l="0" t="0" r="0" b="0"/>
            <wp:docPr id="550026898" name="Diagram 19" descr="Diagram showing Strong course design aligns three elements: Learning Outcomes; Learning Activities; Assessment; What students should know or be able to do; How students practice developing the required skills or knowledge; How students demonstate what they've learned."/>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91" r:lo="rId292" r:qs="rId293" r:cs="rId294"/>
              </a:graphicData>
            </a:graphic>
          </wp:inline>
        </w:drawing>
      </w:r>
    </w:p>
    <w:p w14:paraId="74E93C82" w14:textId="3091433B" w:rsidR="00B63D93" w:rsidRPr="00345AB3" w:rsidRDefault="00F536BB" w:rsidP="00123FC6">
      <w:pPr>
        <w:pStyle w:val="BodyText"/>
        <w:rPr>
          <w:rFonts w:cs="Poppins"/>
        </w:rPr>
      </w:pPr>
      <w:r w:rsidRPr="00345AB3">
        <w:rPr>
          <w:rFonts w:cs="Poppins"/>
          <w:noProof/>
        </w:rPr>
        <mc:AlternateContent>
          <mc:Choice Requires="wps">
            <w:drawing>
              <wp:anchor distT="0" distB="0" distL="114300" distR="114300" simplePos="0" relativeHeight="251881483" behindDoc="1" locked="0" layoutInCell="1" allowOverlap="1" wp14:anchorId="4A90F5E0" wp14:editId="0B91A2F4">
                <wp:simplePos x="0" y="0"/>
                <wp:positionH relativeFrom="column">
                  <wp:posOffset>-1194223</wp:posOffset>
                </wp:positionH>
                <wp:positionV relativeFrom="paragraph">
                  <wp:posOffset>488456</wp:posOffset>
                </wp:positionV>
                <wp:extent cx="2133600" cy="405114"/>
                <wp:effectExtent l="0" t="0" r="0" b="1905"/>
                <wp:wrapNone/>
                <wp:docPr id="2083634957" name="Rounded Rectangle 24"/>
                <wp:cNvGraphicFramePr/>
                <a:graphic xmlns:a="http://schemas.openxmlformats.org/drawingml/2006/main">
                  <a:graphicData uri="http://schemas.microsoft.com/office/word/2010/wordprocessingShape">
                    <wps:wsp>
                      <wps:cNvSpPr/>
                      <wps:spPr>
                        <a:xfrm>
                          <a:off x="0" y="0"/>
                          <a:ext cx="2133600"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44C165D" id="Rounded Rectangle 24" o:spid="_x0000_s1026" style="position:absolute;margin-left:-94.05pt;margin-top:38.45pt;width:168pt;height:31.9pt;z-index:-25143499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X5qFgAIAAGQFAAAOAAAAZHJzL2Uyb0RvYy54bWysVMFu2zAMvQ/YPwi6r7bTtGuDOkWQoMOA&#10;oi3aDj0rspQYkEWNUuJkXz9KdpyuLXYYdpFFkXwkn0leXe8aw7YKfQ225MVJzpmyEqrarkr+4/nm&#10;ywVnPghbCQNWlXyvPL+efv501bqJGsEaTKWQEYj1k9aVfB2Cm2SZl2vVCH8CTllSasBGBBJxlVUo&#10;WkJvTDbK8/OsBawcglTe0+uiU/JpwtdayXCvtVeBmZJTbiGdmM5lPLPplZisULh1Lfs0xD9k0Yja&#10;UtABaiGCYBus30E1tUTwoMOJhCYDrWupUg1UTZG/qeZpLZxKtRA53g00+f8HK++2T+4BiYbW+Ymn&#10;a6xip7GJX8qP7RJZ+4EstQtM0uOoOD09z4lTSbpxflYU48hmdvR26MM3BQ2Ll5IjbGz1SH8kESW2&#10;tz509ge7GNGDqaub2pgk4Go5N8i2gv7eYra4XMz7EH+YGRuNLUS3DjG+ZMeC0i3sjYp2xj4qzeoq&#10;lpAySb2mhjhCSmVD0anWolJd+OIsp2I7+MEjlZsAI7Km+AN2DxD7+D12B9PbR1eVWnVwzv+WWOc8&#10;eKTIYMPg3NQW8CMAQ1X1kTv7A0kdNZGlJVT7B2QI3aB4J29q+nm3wocHgTQZ9L9p2sM9HdpAW3Lo&#10;b5ytAX999B7tqWFJy1lLk1Zy/3MjUHFmvltq5ctiPI6jmYTx2dcRCfhas3ytsZtmDtQOBe0VJ9M1&#10;2gdzuGqE5oWWwixGJZWwkmKXXAY8CPPQbQBaK1LNZsmMxtGJcGufnIzgkdXYl8+7F4Gu7+BAvX8H&#10;h6kUkzc93NlGTwuzTQBdpwY/8trzTaOcGqdfO3FXvJaT1XE5Tn8DAAD//wMAUEsDBBQABgAIAAAA&#10;IQCYRqHr4QAAAAsBAAAPAAAAZHJzL2Rvd25yZXYueG1sTI/BTsMwDIbvSLxDZCQuaEsLaO26phMa&#10;THDZgQI7Z41pqjVO1WRd4elJT+z2W/70+3O+Hk3LBuxdY0lAPI+AIVVWNVQL+PzYzlJgzktSsrWE&#10;An7Qwbq4vsplpuyZ3nEofc1CCblMCtDedxnnrtJopJvbDinsvm1vpA9jX3PVy3MoNy2/j6IFN7Kh&#10;cEHLDjcaq2N5MgK25bDTL/vfh+r5+DreLb82b0PdCHF7Mz6tgHkc/T8Mk35QhyI4HeyJlGOtgFmc&#10;pnFgBSSLJbCJeExCOEwhSoAXOb/8ofgDAAD//wMAUEsBAi0AFAAGAAgAAAAhALaDOJL+AAAA4QEA&#10;ABMAAAAAAAAAAAAAAAAAAAAAAFtDb250ZW50X1R5cGVzXS54bWxQSwECLQAUAAYACAAAACEAOP0h&#10;/9YAAACUAQAACwAAAAAAAAAAAAAAAAAvAQAAX3JlbHMvLnJlbHNQSwECLQAUAAYACAAAACEAlF+a&#10;hYACAABkBQAADgAAAAAAAAAAAAAAAAAuAgAAZHJzL2Uyb0RvYy54bWxQSwECLQAUAAYACAAAACEA&#10;mEah6+EAAAALAQAADwAAAAAAAAAAAAAAAADaBAAAZHJzL2Rvd25yZXYueG1sUEsFBgAAAAAEAAQA&#10;8wAAAOgFAAAAAA==&#10;" fillcolor="#dad9dc" stroked="f" strokeweight="1pt">
                <v:stroke joinstyle="miter"/>
              </v:roundrect>
            </w:pict>
          </mc:Fallback>
        </mc:AlternateContent>
      </w:r>
      <w:r w:rsidR="006964E8" w:rsidRPr="00345AB3">
        <w:rPr>
          <w:rFonts w:cs="Poppins"/>
        </w:rPr>
        <w:t>When these three elements are aligned, students have multiple opportunities to develop and demonstrate their learning.</w:t>
      </w:r>
    </w:p>
    <w:p w14:paraId="118BCD79" w14:textId="16AAC697" w:rsidR="006964E8" w:rsidRPr="00345AB3" w:rsidRDefault="006964E8" w:rsidP="00001ECE">
      <w:pPr>
        <w:pStyle w:val="Heading3"/>
        <w:rPr>
          <w:rFonts w:ascii="Poppins" w:hAnsi="Poppins" w:cs="Poppins"/>
        </w:rPr>
      </w:pPr>
      <w:r w:rsidRPr="00345AB3">
        <w:rPr>
          <w:rFonts w:ascii="Poppins" w:hAnsi="Poppins" w:cs="Poppins"/>
        </w:rPr>
        <w:t xml:space="preserve">In </w:t>
      </w:r>
      <w:r w:rsidR="00123FC6" w:rsidRPr="00345AB3">
        <w:rPr>
          <w:rFonts w:ascii="Poppins" w:hAnsi="Poppins" w:cs="Poppins"/>
        </w:rPr>
        <w:t>p</w:t>
      </w:r>
      <w:r w:rsidRPr="00345AB3">
        <w:rPr>
          <w:rFonts w:ascii="Poppins" w:hAnsi="Poppins" w:cs="Poppins"/>
        </w:rPr>
        <w:t>ractice</w:t>
      </w:r>
    </w:p>
    <w:p w14:paraId="6EE9AD42" w14:textId="5AF1F6B8" w:rsidR="006964E8" w:rsidRPr="00345AB3" w:rsidRDefault="00F536BB" w:rsidP="00123FC6">
      <w:pPr>
        <w:pStyle w:val="BodyText"/>
        <w:rPr>
          <w:rFonts w:cs="Poppins"/>
        </w:rPr>
      </w:pPr>
      <w:r w:rsidRPr="00345AB3">
        <w:rPr>
          <w:rFonts w:cs="Poppins"/>
          <w:noProof/>
        </w:rPr>
        <mc:AlternateContent>
          <mc:Choice Requires="wps">
            <w:drawing>
              <wp:anchor distT="0" distB="0" distL="114300" distR="114300" simplePos="0" relativeHeight="251883531" behindDoc="1" locked="0" layoutInCell="1" allowOverlap="1" wp14:anchorId="4740812E" wp14:editId="3E0F28D3">
                <wp:simplePos x="0" y="0"/>
                <wp:positionH relativeFrom="column">
                  <wp:posOffset>-847090</wp:posOffset>
                </wp:positionH>
                <wp:positionV relativeFrom="paragraph">
                  <wp:posOffset>494171</wp:posOffset>
                </wp:positionV>
                <wp:extent cx="3761773" cy="405114"/>
                <wp:effectExtent l="0" t="0" r="0" b="1905"/>
                <wp:wrapNone/>
                <wp:docPr id="624905735" name="Rounded Rectangle 24"/>
                <wp:cNvGraphicFramePr/>
                <a:graphic xmlns:a="http://schemas.openxmlformats.org/drawingml/2006/main">
                  <a:graphicData uri="http://schemas.microsoft.com/office/word/2010/wordprocessingShape">
                    <wps:wsp>
                      <wps:cNvSpPr/>
                      <wps:spPr>
                        <a:xfrm>
                          <a:off x="0" y="0"/>
                          <a:ext cx="3761773"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9666555" id="Rounded Rectangle 24" o:spid="_x0000_s1026" style="position:absolute;margin-left:-66.7pt;margin-top:38.9pt;width:296.2pt;height:31.9pt;z-index:-25143294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H1UUgwIAAGQFAAAOAAAAZHJzL2Uyb0RvYy54bWysVE1v2zAMvQ/YfxB0X22nabMGdYogQYcB&#10;RRu0HXpWZCkWIIuapMTJfv0o2XG6tthh2EUWRfLxw4+8vtk3muyE8wpMSYuznBJhOFTKbEr64/n2&#10;y1dKfGCmYhqMKOlBeHoz+/zpurVTMYIadCUcQRDjp60taR2CnWaZ57VomD8DKwwqJbiGBRTdJqsc&#10;axG90dkozy+zFlxlHXDhPb4uOyWdJXwpBQ8PUnoRiC4p5hbS6dK5jmc2u2bTjWO2VrxPg/1DFg1T&#10;BoMOUEsWGNk69Q6qUdyBBxnOODQZSKm4SDVgNUX+ppqnmlmRasHmeDu0yf8/WH6/e7Irh21orZ96&#10;vMYq9tI18Yv5kX1q1mFoltgHwvHxfHJZTCbnlHDUjfOLohjHbmYnb+t8+CagIfFSUgdbUz3iH0mN&#10;Yrs7Hzr7o12M6EGr6lZpnQS3WS+0IzuGf285X14tF32IP8y0icYGoluHGF+yU0HpFg5aRDttHoUk&#10;qsISRimTxDUxxGGcCxOKTlWzSnThi4s8T3TBAgePVG4CjMgS4w/YPUDk8XvsLsvePrqKRNXBOf9b&#10;Yp3z4JEigwmDc6MMuI8ANFbVR+7sj03qWhO7tIbqsHLEQTco3vJbhT/vjvmwYg4nA2cIpz084CE1&#10;tCWF/kZJDe7XR+/RHgmLWkpanLSS+p9b5gQl+rtBKl8V43EczSSMLyYjFNxrzfq1xmybBSAdCtwr&#10;lqdrtA/6eJUOmhdcCvMYFVXMcIxdUh7cUViEbgPgWuFiPk9mOI6WhTvzZHkEj12NvHzevzBnewYH&#10;5P49HKeSTd9wuLONngbm2wBSJYKf+tr3G0c5EadfO3FXvJaT1Wk5zn4DAAD//wMAUEsDBBQABgAI&#10;AAAAIQA9Cuug4gAAAAsBAAAPAAAAZHJzL2Rvd25yZXYueG1sTI/LTsMwEEX3SPyDNUhsUOuEhJaG&#10;OBUqVGXDgvBYu/GQRI3HUeymga9nWMFyNEf3npuvJ9uJEQffOlIQzyMQSJUzLdUK3l63s1sQPmgy&#10;unOECr7Qw7o4P8t1ZtyJXnAsQy04hHymFTQh9JmUvmrQaj93PRL/Pt1gdeBzqKUZ9InDbSevo2gh&#10;rW6JGxrd46bB6lAerYJtOT43jx/fSfVw2E1Xq/fN01i3Sl1eTPd3IAJO4Q+GX31Wh4Kd9u5IxotO&#10;wSxOkpRZBcslb2AivVnxuj2jabwAWeTy/4biBwAA//8DAFBLAQItABQABgAIAAAAIQC2gziS/gAA&#10;AOEBAAATAAAAAAAAAAAAAAAAAAAAAABbQ29udGVudF9UeXBlc10ueG1sUEsBAi0AFAAGAAgAAAAh&#10;ADj9If/WAAAAlAEAAAsAAAAAAAAAAAAAAAAALwEAAF9yZWxzLy5yZWxzUEsBAi0AFAAGAAgAAAAh&#10;AFgfVRSDAgAAZAUAAA4AAAAAAAAAAAAAAAAALgIAAGRycy9lMm9Eb2MueG1sUEsBAi0AFAAGAAgA&#10;AAAhAD0K66DiAAAACwEAAA8AAAAAAAAAAAAAAAAA3QQAAGRycy9kb3ducmV2LnhtbFBLBQYAAAAA&#10;BAAEAPMAAADsBQAAAAA=&#10;" fillcolor="#dad9dc" stroked="f" strokeweight="1pt">
                <v:stroke joinstyle="miter"/>
              </v:roundrect>
            </w:pict>
          </mc:Fallback>
        </mc:AlternateContent>
      </w:r>
      <w:r w:rsidR="006964E8" w:rsidRPr="00345AB3">
        <w:rPr>
          <w:rFonts w:cs="Poppins"/>
        </w:rPr>
        <w:t>Before introducing a new activity or assessment, ask</w:t>
      </w:r>
      <w:r w:rsidR="00556B13" w:rsidRPr="00345AB3">
        <w:rPr>
          <w:rFonts w:cs="Poppins"/>
        </w:rPr>
        <w:t xml:space="preserve"> </w:t>
      </w:r>
      <w:r w:rsidR="003C2F12" w:rsidRPr="00345AB3">
        <w:rPr>
          <w:rFonts w:cs="Poppins"/>
        </w:rPr>
        <w:t>yourself</w:t>
      </w:r>
      <w:r w:rsidR="00DA4543" w:rsidRPr="00345AB3">
        <w:rPr>
          <w:rFonts w:cs="Poppins"/>
        </w:rPr>
        <w:t>,</w:t>
      </w:r>
      <w:r w:rsidR="00556B13" w:rsidRPr="00345AB3">
        <w:rPr>
          <w:rFonts w:cs="Poppins"/>
        </w:rPr>
        <w:t xml:space="preserve"> </w:t>
      </w:r>
      <w:r w:rsidR="006964E8" w:rsidRPr="00345AB3">
        <w:rPr>
          <w:rFonts w:cs="Poppins"/>
        </w:rPr>
        <w:t>"</w:t>
      </w:r>
      <w:r w:rsidR="00DA4543" w:rsidRPr="00345AB3">
        <w:rPr>
          <w:rFonts w:cs="Poppins"/>
        </w:rPr>
        <w:t>w</w:t>
      </w:r>
      <w:r w:rsidR="006964E8" w:rsidRPr="00345AB3">
        <w:rPr>
          <w:rFonts w:cs="Poppins"/>
        </w:rPr>
        <w:t>hat learning outcome does this support?"</w:t>
      </w:r>
      <w:r w:rsidR="00556B13" w:rsidRPr="00345AB3">
        <w:rPr>
          <w:rFonts w:cs="Poppins"/>
        </w:rPr>
        <w:t xml:space="preserve"> </w:t>
      </w:r>
      <w:r w:rsidR="006964E8" w:rsidRPr="00345AB3">
        <w:rPr>
          <w:rFonts w:cs="Poppins"/>
        </w:rPr>
        <w:t>If the answer is unclear, consider revising the activity or assessment.</w:t>
      </w:r>
    </w:p>
    <w:p w14:paraId="23069EFD" w14:textId="1B50AF2A" w:rsidR="00A91E5D" w:rsidRPr="00345AB3" w:rsidRDefault="00A91E5D" w:rsidP="00123FC6">
      <w:pPr>
        <w:pStyle w:val="Heading2"/>
        <w:rPr>
          <w:rFonts w:cs="Poppins"/>
        </w:rPr>
      </w:pPr>
      <w:bookmarkStart w:id="45" w:name="_Toc239181317"/>
      <w:r w:rsidRPr="00345AB3">
        <w:rPr>
          <w:rFonts w:cs="Poppins"/>
        </w:rPr>
        <w:t xml:space="preserve">The </w:t>
      </w:r>
      <w:r w:rsidR="00123FC6" w:rsidRPr="00345AB3">
        <w:rPr>
          <w:rFonts w:cs="Poppins"/>
        </w:rPr>
        <w:t>s</w:t>
      </w:r>
      <w:r w:rsidRPr="00345AB3">
        <w:rPr>
          <w:rFonts w:cs="Poppins"/>
        </w:rPr>
        <w:t xml:space="preserve">yllabus as a </w:t>
      </w:r>
      <w:r w:rsidR="00123FC6" w:rsidRPr="00345AB3">
        <w:rPr>
          <w:rFonts w:cs="Poppins"/>
        </w:rPr>
        <w:t>l</w:t>
      </w:r>
      <w:r w:rsidRPr="00345AB3">
        <w:rPr>
          <w:rFonts w:cs="Poppins"/>
        </w:rPr>
        <w:t xml:space="preserve">earning </w:t>
      </w:r>
      <w:r w:rsidR="00123FC6" w:rsidRPr="00345AB3">
        <w:rPr>
          <w:rFonts w:cs="Poppins"/>
        </w:rPr>
        <w:t>r</w:t>
      </w:r>
      <w:r w:rsidRPr="00345AB3">
        <w:rPr>
          <w:rFonts w:cs="Poppins"/>
        </w:rPr>
        <w:t>oadmap</w:t>
      </w:r>
      <w:bookmarkEnd w:id="45"/>
    </w:p>
    <w:p w14:paraId="38A94F20" w14:textId="2CD84816" w:rsidR="00643963" w:rsidRPr="00345AB3" w:rsidRDefault="00643963" w:rsidP="00123FC6">
      <w:pPr>
        <w:pStyle w:val="BodyBold"/>
        <w:rPr>
          <w:rFonts w:cs="Poppins"/>
        </w:rPr>
      </w:pPr>
      <w:r w:rsidRPr="00345AB3">
        <w:rPr>
          <w:rFonts w:cs="Poppins"/>
        </w:rPr>
        <w:t>Your syllabus is more than a schedule of topics and due dates. It provides students with a roadmap for the learning journey ahead.</w:t>
      </w:r>
    </w:p>
    <w:p w14:paraId="2BF3658F" w14:textId="77777777" w:rsidR="00643963" w:rsidRPr="00345AB3" w:rsidRDefault="00643963" w:rsidP="00643963">
      <w:pPr>
        <w:pStyle w:val="BodyText"/>
        <w:rPr>
          <w:rFonts w:cs="Poppins"/>
        </w:rPr>
      </w:pPr>
      <w:r w:rsidRPr="00345AB3">
        <w:rPr>
          <w:rFonts w:cs="Poppins"/>
        </w:rPr>
        <w:lastRenderedPageBreak/>
        <w:t>A well-designed syllabus helps students understand how individual lessons connect to broader course learning outcomes and prepares them for what is expected throughout the semester.</w:t>
      </w:r>
    </w:p>
    <w:p w14:paraId="299B576C" w14:textId="77777777" w:rsidR="00643963" w:rsidRPr="00345AB3" w:rsidRDefault="00643963" w:rsidP="00123FC6">
      <w:pPr>
        <w:pStyle w:val="BodyText"/>
        <w:rPr>
          <w:rFonts w:cs="Poppins"/>
        </w:rPr>
      </w:pPr>
      <w:r w:rsidRPr="00345AB3">
        <w:rPr>
          <w:rFonts w:cs="Poppins"/>
        </w:rPr>
        <w:t>At Cambrian College, the syllabus includes:</w:t>
      </w:r>
    </w:p>
    <w:p w14:paraId="6BFD8F4C" w14:textId="796F4C3E" w:rsidR="00DA192C" w:rsidRPr="00345AB3" w:rsidRDefault="00DA192C" w:rsidP="00123FC6">
      <w:pPr>
        <w:pStyle w:val="BodyText"/>
        <w:rPr>
          <w:rFonts w:cs="Poppins"/>
        </w:rPr>
      </w:pPr>
      <w:r w:rsidRPr="00345AB3">
        <w:rPr>
          <w:rFonts w:cs="Poppins"/>
          <w:noProof/>
        </w:rPr>
        <w:drawing>
          <wp:inline distT="0" distB="0" distL="0" distR="0" wp14:anchorId="3DCCED78" wp14:editId="0D3D3F5F">
            <wp:extent cx="6330950" cy="1566334"/>
            <wp:effectExtent l="0" t="25400" r="6350" b="34290"/>
            <wp:docPr id="1289525318" name="Diagram 125" descr="Sequence showing At Cambrian College, the syllabus includes: Course learning outcomes or lesson objectives; Required learning resources; Planned learning activities; Weekly topics; Assessment due date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96" r:lo="rId297" r:qs="rId298" r:cs="rId299"/>
              </a:graphicData>
            </a:graphic>
          </wp:inline>
        </w:drawing>
      </w:r>
    </w:p>
    <w:p w14:paraId="00135C32" w14:textId="55E15D1D" w:rsidR="00643963" w:rsidRPr="00345AB3" w:rsidRDefault="00643963" w:rsidP="00643963">
      <w:pPr>
        <w:pStyle w:val="BodyText"/>
        <w:rPr>
          <w:rFonts w:cs="Poppins"/>
        </w:rPr>
      </w:pPr>
      <w:r w:rsidRPr="00345AB3">
        <w:rPr>
          <w:rFonts w:cs="Poppins"/>
        </w:rPr>
        <w:t>While these elements provide important information, the syllabus also communicates the overall progression of learning throughout the course.</w:t>
      </w:r>
    </w:p>
    <w:p w14:paraId="03CDA160" w14:textId="280741C6" w:rsidR="00643963" w:rsidRPr="00345AB3" w:rsidRDefault="00F536BB" w:rsidP="00643963">
      <w:pPr>
        <w:pStyle w:val="BodyText"/>
        <w:rPr>
          <w:rFonts w:cs="Poppins"/>
        </w:rPr>
      </w:pPr>
      <w:r w:rsidRPr="00345AB3">
        <w:rPr>
          <w:rFonts w:cs="Poppins"/>
          <w:noProof/>
        </w:rPr>
        <mc:AlternateContent>
          <mc:Choice Requires="wps">
            <w:drawing>
              <wp:anchor distT="0" distB="0" distL="114300" distR="114300" simplePos="0" relativeHeight="251885579" behindDoc="1" locked="0" layoutInCell="1" allowOverlap="1" wp14:anchorId="601D1A00" wp14:editId="3B0CC763">
                <wp:simplePos x="0" y="0"/>
                <wp:positionH relativeFrom="column">
                  <wp:posOffset>-957157</wp:posOffset>
                </wp:positionH>
                <wp:positionV relativeFrom="paragraph">
                  <wp:posOffset>491419</wp:posOffset>
                </wp:positionV>
                <wp:extent cx="1885245" cy="405114"/>
                <wp:effectExtent l="0" t="0" r="0" b="1905"/>
                <wp:wrapNone/>
                <wp:docPr id="1440447060" name="Rounded Rectangle 24"/>
                <wp:cNvGraphicFramePr/>
                <a:graphic xmlns:a="http://schemas.openxmlformats.org/drawingml/2006/main">
                  <a:graphicData uri="http://schemas.microsoft.com/office/word/2010/wordprocessingShape">
                    <wps:wsp>
                      <wps:cNvSpPr/>
                      <wps:spPr>
                        <a:xfrm>
                          <a:off x="0" y="0"/>
                          <a:ext cx="1885245"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1EF5662" id="Rounded Rectangle 24" o:spid="_x0000_s1026" style="position:absolute;margin-left:-75.35pt;margin-top:38.7pt;width:148.45pt;height:31.9pt;z-index:-25143090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8MosgQIAAGQFAAAOAAAAZHJzL2Uyb0RvYy54bWysVEtv2zAMvg/YfxB0X20HydYGdYogQYcB&#10;RVu0HXpWZCk2IIsapbz260fJjtMXdhh2kUWR/PjwR15e7VvDtgp9A7bkxVnOmbISqsauS/7z6frL&#10;OWc+CFsJA1aV/KA8v5p9/nS5c1M1ghpMpZARiPXTnSt5HYKbZpmXtWqFPwOnLCk1YCsCibjOKhQ7&#10;Qm9NNsrzr9kOsHIIUnlPr8tOyWcJX2slw53WXgVmSk65hXRiOlfxzGaXYrpG4epG9mmIf8iiFY2l&#10;oAPUUgTBNti8g2obieBBhzMJbQZaN1KlGqiaIn9TzWMtnEq1UHO8G9rk/x+svN0+unukNuycn3q6&#10;xir2Gtv4pfzYPjXrMDRL7QOT9Ficn09G4wlnknTjfFIU49jN7OTt0IfvCloWLyVH2Njqgf5IapTY&#10;3vjQ2R/tYkQPpqmuG2OSgOvVwiDbCvp7y/nyYrnoQ7wyMzYaW4huHWJ8yU4FpVs4GBXtjH1QmjUV&#10;lTBKmSSuqSGOkFLZUHSqWlSqC19M8jzRhQocPFK5CTAia4o/YPcAkcfvsbsse/voqhJVB+f8b4l1&#10;zoNHigw2DM5tYwE/AjBUVR+5sz82qWtN7NIKqsM9MoRuULyT1w39vBvhw71AmgyaIZr2cEeHNrAr&#10;OfQ3zmrA3x+9R3siLGk529Gkldz/2ghUnJkflqh8UYzHcTSTMJ58G5GALzWrlxq7aRdAdChorziZ&#10;rtE+mONVI7TPtBTmMSqphJUUu+Qy4FFYhG4D0FqRaj5PZjSOToQb++hkBI9djbx82j8LdD2DA3H/&#10;Fo5TKaZvONzZRk8L800A3SSCn/ra95tGORGnXztxV7yUk9VpOc7+AAAA//8DAFBLAwQUAAYACAAA&#10;ACEAmY1JvuIAAAALAQAADwAAAGRycy9kb3ducmV2LnhtbEyPwU7DMAyG70i8Q2QkLmhLW8YKpemE&#10;BtO4cFgHnLPGNNUap2qyrvD0pCe42fKn39+fr0bTsgF711gSEM8jYEiVVQ3VAt73m9k9MOclKdla&#10;QgHf6GBVXF7kMlP2TDscSl+zEEIukwK0913Guas0GunmtkMKty/bG+nD2tdc9fIcwk3LkyhaciMb&#10;Ch+07HCtsTqWJyNgUw5v+uXz57Z6Pm7Hm4eP9etQN0JcX41Pj8A8jv4Phkk/qEMRnA72RMqxVsAs&#10;vovSwApI0wWwiVgsE2CHaYgT4EXO/3cofgEAAP//AwBQSwECLQAUAAYACAAAACEAtoM4kv4AAADh&#10;AQAAEwAAAAAAAAAAAAAAAAAAAAAAW0NvbnRlbnRfVHlwZXNdLnhtbFBLAQItABQABgAIAAAAIQA4&#10;/SH/1gAAAJQBAAALAAAAAAAAAAAAAAAAAC8BAABfcmVscy8ucmVsc1BLAQItABQABgAIAAAAIQCl&#10;8MosgQIAAGQFAAAOAAAAAAAAAAAAAAAAAC4CAABkcnMvZTJvRG9jLnhtbFBLAQItABQABgAIAAAA&#10;IQCZjUm+4gAAAAsBAAAPAAAAAAAAAAAAAAAAANsEAABkcnMvZG93bnJldi54bWxQSwUGAAAAAAQA&#10;BADzAAAA6gUAAAAA&#10;" fillcolor="#dad9dc" stroked="f" strokeweight="1pt">
                <v:stroke joinstyle="miter"/>
              </v:roundrect>
            </w:pict>
          </mc:Fallback>
        </mc:AlternateContent>
      </w:r>
      <w:r w:rsidR="00643963" w:rsidRPr="00345AB3">
        <w:rPr>
          <w:rFonts w:cs="Poppins"/>
        </w:rPr>
        <w:t>Students should be able to see how one week's learning builds upon the next and how each learning experience contributes to the course learning outcomes.</w:t>
      </w:r>
    </w:p>
    <w:p w14:paraId="6D92FD40" w14:textId="6C58DC45" w:rsidR="00643963" w:rsidRPr="00345AB3" w:rsidRDefault="00643963" w:rsidP="00001ECE">
      <w:pPr>
        <w:pStyle w:val="Heading3"/>
        <w:rPr>
          <w:rFonts w:ascii="Poppins" w:hAnsi="Poppins" w:cs="Poppins"/>
        </w:rPr>
      </w:pPr>
      <w:r w:rsidRPr="00345AB3">
        <w:rPr>
          <w:rFonts w:ascii="Poppins" w:hAnsi="Poppins" w:cs="Poppins"/>
        </w:rPr>
        <w:t xml:space="preserve">In </w:t>
      </w:r>
      <w:r w:rsidR="00123FC6" w:rsidRPr="00345AB3">
        <w:rPr>
          <w:rFonts w:ascii="Poppins" w:hAnsi="Poppins" w:cs="Poppins"/>
        </w:rPr>
        <w:t>p</w:t>
      </w:r>
      <w:r w:rsidRPr="00345AB3">
        <w:rPr>
          <w:rFonts w:ascii="Poppins" w:hAnsi="Poppins" w:cs="Poppins"/>
        </w:rPr>
        <w:t>ractice</w:t>
      </w:r>
    </w:p>
    <w:p w14:paraId="20DFB290" w14:textId="77777777" w:rsidR="00643963" w:rsidRPr="00345AB3" w:rsidRDefault="00643963" w:rsidP="00123FC6">
      <w:pPr>
        <w:pStyle w:val="BodyText"/>
        <w:rPr>
          <w:rFonts w:cs="Poppins"/>
        </w:rPr>
      </w:pPr>
      <w:r w:rsidRPr="00345AB3">
        <w:rPr>
          <w:rFonts w:cs="Poppins"/>
        </w:rPr>
        <w:t>When reviewing your syllabus, ask yourself:</w:t>
      </w:r>
    </w:p>
    <w:p w14:paraId="1F2B1734" w14:textId="73A81136" w:rsidR="004955B9" w:rsidRPr="00345AB3" w:rsidRDefault="004955B9" w:rsidP="00123FC6">
      <w:pPr>
        <w:pStyle w:val="BodyText"/>
        <w:rPr>
          <w:rFonts w:cs="Poppins"/>
        </w:rPr>
      </w:pPr>
      <w:r w:rsidRPr="00345AB3">
        <w:rPr>
          <w:rFonts w:cs="Poppins"/>
          <w:noProof/>
        </w:rPr>
        <w:drawing>
          <wp:inline distT="0" distB="0" distL="0" distR="0" wp14:anchorId="11A93C48" wp14:editId="449A5CCB">
            <wp:extent cx="6330950" cy="1566334"/>
            <wp:effectExtent l="0" t="25400" r="6350" b="34290"/>
            <wp:docPr id="303222863" name="Diagram 125" descr="SmartArt summarizing When reviewing your syllabus, ask yourself: Are students given opportunities to practise before major assessments?; Is the workload balanced across the semester?; Are important deadlines clearly communicated?; Does the sequence of topics build logically?; Can students see how the course progresses toward the learning outcome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01" r:lo="rId302" r:qs="rId303" r:cs="rId304"/>
              </a:graphicData>
            </a:graphic>
          </wp:inline>
        </w:drawing>
      </w:r>
    </w:p>
    <w:p w14:paraId="3C7401A6" w14:textId="15B61CBA" w:rsidR="00643963" w:rsidRPr="00345AB3" w:rsidRDefault="00643963" w:rsidP="003E3F36">
      <w:pPr>
        <w:pStyle w:val="BodyText"/>
        <w:rPr>
          <w:rFonts w:cs="Poppins"/>
        </w:rPr>
      </w:pPr>
      <w:r w:rsidRPr="00345AB3">
        <w:rPr>
          <w:rFonts w:cs="Poppins"/>
        </w:rPr>
        <w:t>Your syllabus should help students understand not only what they will learn, but how their learning develops over the semester.</w:t>
      </w:r>
    </w:p>
    <w:p w14:paraId="5AE5D11E" w14:textId="77777777" w:rsidR="009B51B9" w:rsidRDefault="009B51B9" w:rsidP="00123FC6">
      <w:pPr>
        <w:pStyle w:val="BodyText"/>
        <w:rPr>
          <w:rFonts w:cs="Poppins"/>
        </w:rPr>
        <w:sectPr w:rsidR="009B51B9" w:rsidSect="00B62209">
          <w:footerReference w:type="default" r:id="rId306"/>
          <w:type w:val="continuous"/>
          <w:pgSz w:w="12240" w:h="15840"/>
          <w:pgMar w:top="855" w:right="1134" w:bottom="1289" w:left="1134" w:header="680" w:footer="709" w:gutter="0"/>
          <w:pgNumType w:start="0"/>
          <w:cols w:space="708"/>
          <w:titlePg/>
          <w:docGrid w:linePitch="360"/>
        </w:sectPr>
      </w:pPr>
    </w:p>
    <w:p w14:paraId="6D20B9D2" w14:textId="63E0E307" w:rsidR="00C02285" w:rsidRPr="0075755A" w:rsidRDefault="00544F20" w:rsidP="0075755A">
      <w:pPr>
        <w:pStyle w:val="BodyText"/>
        <w:ind w:hanging="180"/>
        <w:rPr>
          <w:rFonts w:cs="Poppins"/>
          <w:b/>
          <w:bCs/>
        </w:rPr>
      </w:pPr>
      <w:r w:rsidRPr="0075755A">
        <w:rPr>
          <w:rFonts w:cs="Poppins"/>
          <w:b/>
          <w:bCs/>
        </w:rPr>
        <w:lastRenderedPageBreak/>
        <w:t>Example syllabus: Alien Technology 101</w:t>
      </w:r>
    </w:p>
    <w:tbl>
      <w:tblPr>
        <w:tblStyle w:val="TableGrid"/>
        <w:tblW w:w="14130" w:type="dxa"/>
        <w:tblInd w:w="-18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20" w:firstRow="1" w:lastRow="0" w:firstColumn="0" w:lastColumn="0" w:noHBand="0" w:noVBand="1"/>
      </w:tblPr>
      <w:tblGrid>
        <w:gridCol w:w="990"/>
        <w:gridCol w:w="1704"/>
        <w:gridCol w:w="3516"/>
        <w:gridCol w:w="3060"/>
        <w:gridCol w:w="1800"/>
        <w:gridCol w:w="270"/>
        <w:gridCol w:w="1170"/>
        <w:gridCol w:w="1620"/>
      </w:tblGrid>
      <w:tr w:rsidR="00544F20" w:rsidRPr="00345AB3" w14:paraId="719E6441" w14:textId="77777777" w:rsidTr="00A90E35">
        <w:trPr>
          <w:trHeight w:val="1313"/>
        </w:trPr>
        <w:tc>
          <w:tcPr>
            <w:tcW w:w="990" w:type="dxa"/>
            <w:tcBorders>
              <w:top w:val="single" w:sz="4" w:space="0" w:color="auto"/>
              <w:bottom w:val="single" w:sz="4" w:space="0" w:color="auto"/>
            </w:tcBorders>
            <w:shd w:val="clear" w:color="auto" w:fill="D0CECE" w:themeFill="background2" w:themeFillShade="E6"/>
          </w:tcPr>
          <w:p w14:paraId="583D93E4" w14:textId="77777777" w:rsidR="00544F20" w:rsidRPr="009B51B9" w:rsidRDefault="00544F20" w:rsidP="0075755A">
            <w:pPr>
              <w:pStyle w:val="BodyText"/>
              <w:spacing w:before="120" w:after="120"/>
              <w:rPr>
                <w:rFonts w:cs="Poppins"/>
                <w:b/>
                <w:bCs/>
              </w:rPr>
            </w:pPr>
            <w:r w:rsidRPr="009B51B9">
              <w:rPr>
                <w:rFonts w:cs="Poppins"/>
                <w:b/>
                <w:bCs/>
              </w:rPr>
              <w:t>Week</w:t>
            </w:r>
          </w:p>
        </w:tc>
        <w:tc>
          <w:tcPr>
            <w:tcW w:w="1704" w:type="dxa"/>
            <w:tcBorders>
              <w:top w:val="single" w:sz="4" w:space="0" w:color="auto"/>
              <w:bottom w:val="single" w:sz="4" w:space="0" w:color="auto"/>
            </w:tcBorders>
          </w:tcPr>
          <w:p w14:paraId="4D5F7F39" w14:textId="77777777" w:rsidR="00544F20" w:rsidRPr="009B51B9" w:rsidRDefault="00544F20" w:rsidP="0075755A">
            <w:pPr>
              <w:pStyle w:val="BodyText"/>
              <w:spacing w:before="120" w:after="120"/>
              <w:rPr>
                <w:rFonts w:cs="Poppins"/>
                <w:b/>
                <w:bCs/>
              </w:rPr>
            </w:pPr>
            <w:r w:rsidRPr="009B51B9">
              <w:rPr>
                <w:rFonts w:cs="Poppins"/>
                <w:b/>
                <w:bCs/>
              </w:rPr>
              <w:t>Topic</w:t>
            </w:r>
          </w:p>
        </w:tc>
        <w:tc>
          <w:tcPr>
            <w:tcW w:w="3516" w:type="dxa"/>
            <w:tcBorders>
              <w:top w:val="single" w:sz="4" w:space="0" w:color="auto"/>
              <w:bottom w:val="single" w:sz="4" w:space="0" w:color="auto"/>
            </w:tcBorders>
          </w:tcPr>
          <w:p w14:paraId="63A08F09" w14:textId="77777777" w:rsidR="00544F20" w:rsidRPr="009B51B9" w:rsidRDefault="00544F20" w:rsidP="0075755A">
            <w:pPr>
              <w:pStyle w:val="BodyText"/>
              <w:spacing w:before="120" w:after="120"/>
              <w:rPr>
                <w:rFonts w:cs="Poppins"/>
                <w:b/>
                <w:bCs/>
              </w:rPr>
            </w:pPr>
            <w:r w:rsidRPr="009B51B9">
              <w:rPr>
                <w:rFonts w:cs="Poppins"/>
                <w:b/>
                <w:bCs/>
              </w:rPr>
              <w:t xml:space="preserve">Instructional materials </w:t>
            </w:r>
            <w:r w:rsidRPr="009B51B9">
              <w:rPr>
                <w:rFonts w:cs="Poppins"/>
                <w:i/>
                <w:iCs/>
              </w:rPr>
              <w:t>(Lessons)</w:t>
            </w:r>
          </w:p>
        </w:tc>
        <w:tc>
          <w:tcPr>
            <w:tcW w:w="3060" w:type="dxa"/>
            <w:tcBorders>
              <w:top w:val="single" w:sz="4" w:space="0" w:color="auto"/>
              <w:bottom w:val="single" w:sz="4" w:space="0" w:color="auto"/>
            </w:tcBorders>
          </w:tcPr>
          <w:p w14:paraId="219C4A9A" w14:textId="32A5A719" w:rsidR="00544F20" w:rsidRPr="009B51B9" w:rsidRDefault="00544F20" w:rsidP="0075755A">
            <w:pPr>
              <w:pStyle w:val="BodyText"/>
              <w:spacing w:before="120" w:after="120"/>
              <w:rPr>
                <w:rFonts w:cs="Poppins"/>
                <w:b/>
                <w:bCs/>
              </w:rPr>
            </w:pPr>
            <w:r w:rsidRPr="009B51B9">
              <w:rPr>
                <w:rFonts w:cs="Poppins"/>
                <w:b/>
                <w:bCs/>
              </w:rPr>
              <w:t xml:space="preserve">Learning activities </w:t>
            </w:r>
            <w:r w:rsidR="009B51B9">
              <w:rPr>
                <w:rFonts w:cs="Poppins"/>
                <w:b/>
                <w:bCs/>
              </w:rPr>
              <w:br/>
            </w:r>
            <w:r w:rsidRPr="009B51B9">
              <w:rPr>
                <w:rFonts w:cs="Poppins"/>
                <w:i/>
                <w:iCs/>
              </w:rPr>
              <w:t>(Ungraded practice activities)</w:t>
            </w:r>
          </w:p>
        </w:tc>
        <w:tc>
          <w:tcPr>
            <w:tcW w:w="1800" w:type="dxa"/>
            <w:tcBorders>
              <w:top w:val="single" w:sz="4" w:space="0" w:color="auto"/>
              <w:bottom w:val="single" w:sz="4" w:space="0" w:color="auto"/>
            </w:tcBorders>
          </w:tcPr>
          <w:p w14:paraId="03E6B2DE" w14:textId="77777777" w:rsidR="00544F20" w:rsidRPr="009B51B9" w:rsidRDefault="00544F20" w:rsidP="0075755A">
            <w:pPr>
              <w:pStyle w:val="BodyText"/>
              <w:spacing w:before="120" w:after="120"/>
              <w:rPr>
                <w:rFonts w:cs="Poppins"/>
                <w:b/>
                <w:bCs/>
              </w:rPr>
            </w:pPr>
            <w:r w:rsidRPr="009B51B9">
              <w:rPr>
                <w:rFonts w:cs="Poppins"/>
                <w:b/>
                <w:bCs/>
              </w:rPr>
              <w:t xml:space="preserve">Assessments </w:t>
            </w:r>
            <w:r w:rsidRPr="009B51B9">
              <w:rPr>
                <w:rFonts w:cs="Poppins"/>
                <w:i/>
                <w:iCs/>
              </w:rPr>
              <w:t>(Graded)</w:t>
            </w:r>
          </w:p>
        </w:tc>
        <w:tc>
          <w:tcPr>
            <w:tcW w:w="1440" w:type="dxa"/>
            <w:gridSpan w:val="2"/>
            <w:tcBorders>
              <w:top w:val="single" w:sz="4" w:space="0" w:color="auto"/>
              <w:bottom w:val="single" w:sz="4" w:space="0" w:color="auto"/>
            </w:tcBorders>
          </w:tcPr>
          <w:p w14:paraId="4468959C" w14:textId="77777777" w:rsidR="00544F20" w:rsidRPr="009B51B9" w:rsidRDefault="00544F20" w:rsidP="0075755A">
            <w:pPr>
              <w:pStyle w:val="BodyText"/>
              <w:spacing w:before="120" w:after="120"/>
              <w:rPr>
                <w:rFonts w:cs="Poppins"/>
                <w:b/>
                <w:bCs/>
              </w:rPr>
            </w:pPr>
            <w:r w:rsidRPr="009B51B9">
              <w:rPr>
                <w:rFonts w:cs="Poppins"/>
                <w:b/>
                <w:bCs/>
              </w:rPr>
              <w:t>Leaning outcomes</w:t>
            </w:r>
          </w:p>
        </w:tc>
        <w:tc>
          <w:tcPr>
            <w:tcW w:w="1620" w:type="dxa"/>
            <w:tcBorders>
              <w:top w:val="single" w:sz="4" w:space="0" w:color="auto"/>
              <w:bottom w:val="single" w:sz="4" w:space="0" w:color="auto"/>
            </w:tcBorders>
          </w:tcPr>
          <w:p w14:paraId="7B406CE4" w14:textId="77777777" w:rsidR="00544F20" w:rsidRPr="009B51B9" w:rsidRDefault="00544F20" w:rsidP="0075755A">
            <w:pPr>
              <w:pStyle w:val="BodyText"/>
              <w:spacing w:before="120" w:after="120"/>
              <w:ind w:right="-106"/>
              <w:rPr>
                <w:rFonts w:cs="Poppins"/>
                <w:b/>
                <w:bCs/>
              </w:rPr>
            </w:pPr>
            <w:r w:rsidRPr="009B51B9">
              <w:rPr>
                <w:rFonts w:cs="Poppins"/>
                <w:b/>
                <w:bCs/>
              </w:rPr>
              <w:t>Learning objectives</w:t>
            </w:r>
          </w:p>
        </w:tc>
      </w:tr>
      <w:tr w:rsidR="00544F20" w:rsidRPr="00345AB3" w14:paraId="7CEC31F2" w14:textId="77777777" w:rsidTr="00A90E35">
        <w:trPr>
          <w:trHeight w:val="1664"/>
        </w:trPr>
        <w:tc>
          <w:tcPr>
            <w:tcW w:w="990" w:type="dxa"/>
            <w:tcBorders>
              <w:top w:val="single" w:sz="4" w:space="0" w:color="auto"/>
              <w:bottom w:val="single" w:sz="4" w:space="0" w:color="auto"/>
            </w:tcBorders>
            <w:shd w:val="clear" w:color="auto" w:fill="D0CECE" w:themeFill="background2" w:themeFillShade="E6"/>
          </w:tcPr>
          <w:p w14:paraId="669A3DFA" w14:textId="6E754C22" w:rsidR="00544F20" w:rsidRPr="00A90E35" w:rsidRDefault="00544F20" w:rsidP="0075755A">
            <w:pPr>
              <w:pStyle w:val="BodyText"/>
              <w:spacing w:before="120" w:after="120"/>
              <w:rPr>
                <w:rFonts w:cs="Poppins"/>
              </w:rPr>
            </w:pPr>
            <w:r w:rsidRPr="00A90E35">
              <w:rPr>
                <w:rFonts w:cs="Poppins"/>
              </w:rPr>
              <w:t>One</w:t>
            </w:r>
          </w:p>
        </w:tc>
        <w:tc>
          <w:tcPr>
            <w:tcW w:w="1704" w:type="dxa"/>
            <w:tcBorders>
              <w:top w:val="single" w:sz="4" w:space="0" w:color="auto"/>
              <w:bottom w:val="single" w:sz="4" w:space="0" w:color="auto"/>
            </w:tcBorders>
          </w:tcPr>
          <w:p w14:paraId="46489FA6" w14:textId="43E5A75F" w:rsidR="00544F20" w:rsidRPr="00345AB3" w:rsidRDefault="00544F20" w:rsidP="0075755A">
            <w:pPr>
              <w:pStyle w:val="BodyText"/>
              <w:spacing w:before="120" w:after="120"/>
              <w:rPr>
                <w:rFonts w:cs="Poppins"/>
              </w:rPr>
            </w:pPr>
            <w:r w:rsidRPr="00345AB3">
              <w:rPr>
                <w:rFonts w:cs="Poppins"/>
              </w:rPr>
              <w:t>Course introduction and foundations</w:t>
            </w:r>
          </w:p>
        </w:tc>
        <w:tc>
          <w:tcPr>
            <w:tcW w:w="3516" w:type="dxa"/>
            <w:tcBorders>
              <w:top w:val="single" w:sz="4" w:space="0" w:color="auto"/>
              <w:bottom w:val="single" w:sz="4" w:space="0" w:color="auto"/>
            </w:tcBorders>
          </w:tcPr>
          <w:p w14:paraId="228D9DEF" w14:textId="77777777" w:rsidR="00544F20" w:rsidRPr="00345AB3" w:rsidRDefault="00544F20" w:rsidP="0075755A">
            <w:pPr>
              <w:pStyle w:val="BodyText"/>
              <w:spacing w:before="120" w:after="120"/>
              <w:rPr>
                <w:rFonts w:cs="Poppins"/>
              </w:rPr>
            </w:pPr>
            <w:r w:rsidRPr="00345AB3">
              <w:rPr>
                <w:rFonts w:cs="Poppins"/>
              </w:rPr>
              <w:t>Read: Chapter 1 [textbook]</w:t>
            </w:r>
          </w:p>
          <w:p w14:paraId="6B21787F" w14:textId="0B758753" w:rsidR="00544F20" w:rsidRPr="00345AB3" w:rsidRDefault="00544F20" w:rsidP="0075755A">
            <w:pPr>
              <w:pStyle w:val="BodyText"/>
              <w:spacing w:before="120" w:after="120"/>
              <w:rPr>
                <w:rFonts w:cs="Poppins"/>
              </w:rPr>
            </w:pPr>
            <w:r w:rsidRPr="00345AB3">
              <w:rPr>
                <w:rFonts w:cs="Poppins"/>
              </w:rPr>
              <w:t>Listen: Episode 4 [podcast]</w:t>
            </w:r>
          </w:p>
        </w:tc>
        <w:tc>
          <w:tcPr>
            <w:tcW w:w="3060" w:type="dxa"/>
            <w:tcBorders>
              <w:top w:val="single" w:sz="4" w:space="0" w:color="auto"/>
              <w:bottom w:val="single" w:sz="4" w:space="0" w:color="auto"/>
            </w:tcBorders>
          </w:tcPr>
          <w:p w14:paraId="7E188E21" w14:textId="2E3B8323" w:rsidR="00544F20" w:rsidRPr="00345AB3" w:rsidRDefault="00544F20" w:rsidP="0075755A">
            <w:pPr>
              <w:pStyle w:val="BodyText"/>
              <w:spacing w:before="120" w:after="120"/>
              <w:rPr>
                <w:rFonts w:cs="Poppins"/>
              </w:rPr>
            </w:pPr>
            <w:r w:rsidRPr="00345AB3">
              <w:rPr>
                <w:rFonts w:cs="Poppins"/>
              </w:rPr>
              <w:t>Class discussion on examples of alien technology in science fiction</w:t>
            </w:r>
          </w:p>
        </w:tc>
        <w:tc>
          <w:tcPr>
            <w:tcW w:w="2070" w:type="dxa"/>
            <w:gridSpan w:val="2"/>
            <w:tcBorders>
              <w:top w:val="single" w:sz="4" w:space="0" w:color="auto"/>
              <w:bottom w:val="single" w:sz="4" w:space="0" w:color="auto"/>
            </w:tcBorders>
          </w:tcPr>
          <w:p w14:paraId="0F117AB5" w14:textId="77777777" w:rsidR="00544F20" w:rsidRPr="00345AB3" w:rsidRDefault="00544F20" w:rsidP="0075755A">
            <w:pPr>
              <w:pStyle w:val="BodyText"/>
              <w:spacing w:before="120" w:after="120"/>
              <w:rPr>
                <w:rFonts w:cs="Poppins"/>
              </w:rPr>
            </w:pPr>
          </w:p>
        </w:tc>
        <w:tc>
          <w:tcPr>
            <w:tcW w:w="1170" w:type="dxa"/>
            <w:tcBorders>
              <w:top w:val="single" w:sz="4" w:space="0" w:color="auto"/>
              <w:bottom w:val="single" w:sz="4" w:space="0" w:color="auto"/>
            </w:tcBorders>
          </w:tcPr>
          <w:p w14:paraId="2C9D28D4" w14:textId="77777777" w:rsidR="00544F20" w:rsidRPr="00345AB3" w:rsidRDefault="00544F20" w:rsidP="0075755A">
            <w:pPr>
              <w:pStyle w:val="BodyText"/>
              <w:spacing w:before="120" w:after="120"/>
              <w:rPr>
                <w:rFonts w:cs="Poppins"/>
              </w:rPr>
            </w:pPr>
          </w:p>
        </w:tc>
        <w:tc>
          <w:tcPr>
            <w:tcW w:w="1620" w:type="dxa"/>
            <w:tcBorders>
              <w:top w:val="single" w:sz="4" w:space="0" w:color="auto"/>
              <w:bottom w:val="single" w:sz="4" w:space="0" w:color="auto"/>
            </w:tcBorders>
          </w:tcPr>
          <w:p w14:paraId="243413E6" w14:textId="77777777" w:rsidR="00544F20" w:rsidRPr="00345AB3" w:rsidRDefault="00544F20" w:rsidP="0075755A">
            <w:pPr>
              <w:pStyle w:val="BodyText"/>
              <w:spacing w:before="120" w:after="120"/>
              <w:rPr>
                <w:rFonts w:cs="Poppins"/>
              </w:rPr>
            </w:pPr>
          </w:p>
        </w:tc>
      </w:tr>
      <w:tr w:rsidR="00544F20" w:rsidRPr="00345AB3" w14:paraId="67049EF5" w14:textId="77777777" w:rsidTr="00A90E35">
        <w:trPr>
          <w:trHeight w:val="1631"/>
        </w:trPr>
        <w:tc>
          <w:tcPr>
            <w:tcW w:w="990" w:type="dxa"/>
            <w:tcBorders>
              <w:top w:val="single" w:sz="4" w:space="0" w:color="auto"/>
              <w:bottom w:val="single" w:sz="4" w:space="0" w:color="auto"/>
            </w:tcBorders>
            <w:shd w:val="clear" w:color="auto" w:fill="D0CECE" w:themeFill="background2" w:themeFillShade="E6"/>
          </w:tcPr>
          <w:p w14:paraId="461E5881" w14:textId="1DB0CB0D" w:rsidR="00544F20" w:rsidRPr="00A90E35" w:rsidRDefault="00544F20" w:rsidP="0075755A">
            <w:pPr>
              <w:pStyle w:val="BodyText"/>
              <w:spacing w:before="120" w:after="120"/>
              <w:rPr>
                <w:rFonts w:cs="Poppins"/>
              </w:rPr>
            </w:pPr>
            <w:r w:rsidRPr="00A90E35">
              <w:rPr>
                <w:rFonts w:cs="Poppins"/>
              </w:rPr>
              <w:t>Two</w:t>
            </w:r>
          </w:p>
        </w:tc>
        <w:tc>
          <w:tcPr>
            <w:tcW w:w="1704" w:type="dxa"/>
            <w:tcBorders>
              <w:top w:val="single" w:sz="4" w:space="0" w:color="auto"/>
              <w:bottom w:val="single" w:sz="4" w:space="0" w:color="auto"/>
            </w:tcBorders>
          </w:tcPr>
          <w:p w14:paraId="15362E0C" w14:textId="0FF58AD9" w:rsidR="00544F20" w:rsidRPr="00345AB3" w:rsidRDefault="00544F20" w:rsidP="0075755A">
            <w:pPr>
              <w:pStyle w:val="BodyText"/>
              <w:spacing w:before="120" w:after="120"/>
              <w:rPr>
                <w:rFonts w:cs="Poppins"/>
              </w:rPr>
            </w:pPr>
            <w:r w:rsidRPr="00345AB3">
              <w:rPr>
                <w:rFonts w:cs="Poppins"/>
              </w:rPr>
              <w:t>Theoretical principles of alien technologies</w:t>
            </w:r>
          </w:p>
        </w:tc>
        <w:tc>
          <w:tcPr>
            <w:tcW w:w="3516" w:type="dxa"/>
            <w:tcBorders>
              <w:top w:val="single" w:sz="4" w:space="0" w:color="auto"/>
              <w:bottom w:val="single" w:sz="4" w:space="0" w:color="auto"/>
            </w:tcBorders>
          </w:tcPr>
          <w:p w14:paraId="5238A1A5" w14:textId="77777777" w:rsidR="00544F20" w:rsidRPr="00345AB3" w:rsidRDefault="0037171A" w:rsidP="0075755A">
            <w:pPr>
              <w:pStyle w:val="BodyText"/>
              <w:spacing w:before="120" w:after="120"/>
              <w:rPr>
                <w:rFonts w:cs="Poppins"/>
              </w:rPr>
            </w:pPr>
            <w:r w:rsidRPr="00345AB3">
              <w:rPr>
                <w:rFonts w:cs="Poppins"/>
              </w:rPr>
              <w:t>Read: Chapter 2 [textbook]</w:t>
            </w:r>
          </w:p>
          <w:p w14:paraId="5A914C63" w14:textId="2A0B533D" w:rsidR="0037171A" w:rsidRPr="00345AB3" w:rsidRDefault="0037171A" w:rsidP="0075755A">
            <w:pPr>
              <w:pStyle w:val="BodyText"/>
              <w:spacing w:before="120" w:after="120"/>
              <w:rPr>
                <w:rFonts w:cs="Poppins"/>
              </w:rPr>
            </w:pPr>
            <w:r w:rsidRPr="00345AB3">
              <w:rPr>
                <w:rFonts w:cs="Poppins"/>
              </w:rPr>
              <w:t>Watch: “</w:t>
            </w:r>
            <w:r w:rsidR="0037335E" w:rsidRPr="00345AB3">
              <w:rPr>
                <w:rFonts w:cs="Poppins"/>
              </w:rPr>
              <w:t>Alien Technologies Used in Modern Day Film” [</w:t>
            </w:r>
            <w:r w:rsidR="0088695E" w:rsidRPr="00345AB3">
              <w:rPr>
                <w:rFonts w:cs="Poppins"/>
              </w:rPr>
              <w:t>YouTube</w:t>
            </w:r>
            <w:r w:rsidR="0037335E" w:rsidRPr="00345AB3">
              <w:rPr>
                <w:rFonts w:cs="Poppins"/>
              </w:rPr>
              <w:t>]</w:t>
            </w:r>
          </w:p>
        </w:tc>
        <w:tc>
          <w:tcPr>
            <w:tcW w:w="3060" w:type="dxa"/>
            <w:tcBorders>
              <w:top w:val="single" w:sz="4" w:space="0" w:color="auto"/>
              <w:bottom w:val="single" w:sz="4" w:space="0" w:color="auto"/>
            </w:tcBorders>
          </w:tcPr>
          <w:p w14:paraId="132C5D7D" w14:textId="78EECCC0" w:rsidR="00544F20" w:rsidRPr="00345AB3" w:rsidRDefault="0037335E" w:rsidP="0075755A">
            <w:pPr>
              <w:pStyle w:val="BodyText"/>
              <w:spacing w:before="120" w:after="120"/>
              <w:rPr>
                <w:rFonts w:cs="Poppins"/>
              </w:rPr>
            </w:pPr>
            <w:r w:rsidRPr="00345AB3">
              <w:rPr>
                <w:rFonts w:cs="Poppins"/>
              </w:rPr>
              <w:t>Identify and analyze key alien technologies used in film.</w:t>
            </w:r>
          </w:p>
        </w:tc>
        <w:tc>
          <w:tcPr>
            <w:tcW w:w="2070" w:type="dxa"/>
            <w:gridSpan w:val="2"/>
            <w:tcBorders>
              <w:top w:val="single" w:sz="4" w:space="0" w:color="auto"/>
              <w:bottom w:val="single" w:sz="4" w:space="0" w:color="auto"/>
            </w:tcBorders>
          </w:tcPr>
          <w:p w14:paraId="280B50FD" w14:textId="77777777" w:rsidR="00544F20" w:rsidRPr="00345AB3" w:rsidRDefault="00544F20" w:rsidP="0075755A">
            <w:pPr>
              <w:pStyle w:val="BodyText"/>
              <w:spacing w:before="120" w:after="120"/>
              <w:rPr>
                <w:rFonts w:cs="Poppins"/>
              </w:rPr>
            </w:pPr>
          </w:p>
        </w:tc>
        <w:tc>
          <w:tcPr>
            <w:tcW w:w="1170" w:type="dxa"/>
            <w:tcBorders>
              <w:top w:val="single" w:sz="4" w:space="0" w:color="auto"/>
              <w:bottom w:val="single" w:sz="4" w:space="0" w:color="auto"/>
            </w:tcBorders>
          </w:tcPr>
          <w:p w14:paraId="552EC5D0" w14:textId="77777777" w:rsidR="00544F20" w:rsidRPr="00345AB3" w:rsidRDefault="00544F20" w:rsidP="0075755A">
            <w:pPr>
              <w:pStyle w:val="BodyText"/>
              <w:spacing w:before="120" w:after="120"/>
              <w:rPr>
                <w:rFonts w:cs="Poppins"/>
              </w:rPr>
            </w:pPr>
          </w:p>
        </w:tc>
        <w:tc>
          <w:tcPr>
            <w:tcW w:w="1620" w:type="dxa"/>
            <w:tcBorders>
              <w:top w:val="single" w:sz="4" w:space="0" w:color="auto"/>
              <w:bottom w:val="single" w:sz="4" w:space="0" w:color="auto"/>
            </w:tcBorders>
          </w:tcPr>
          <w:p w14:paraId="7E679679" w14:textId="77777777" w:rsidR="00544F20" w:rsidRPr="00345AB3" w:rsidRDefault="00544F20" w:rsidP="0075755A">
            <w:pPr>
              <w:pStyle w:val="BodyText"/>
              <w:spacing w:before="120" w:after="120"/>
              <w:rPr>
                <w:rFonts w:cs="Poppins"/>
              </w:rPr>
            </w:pPr>
          </w:p>
        </w:tc>
      </w:tr>
      <w:tr w:rsidR="0037335E" w:rsidRPr="00345AB3" w14:paraId="4C581FB3" w14:textId="77777777" w:rsidTr="00A90E35">
        <w:trPr>
          <w:trHeight w:val="1631"/>
        </w:trPr>
        <w:tc>
          <w:tcPr>
            <w:tcW w:w="990" w:type="dxa"/>
            <w:tcBorders>
              <w:top w:val="single" w:sz="4" w:space="0" w:color="auto"/>
              <w:bottom w:val="single" w:sz="4" w:space="0" w:color="auto"/>
            </w:tcBorders>
            <w:shd w:val="clear" w:color="auto" w:fill="D0CECE" w:themeFill="background2" w:themeFillShade="E6"/>
          </w:tcPr>
          <w:p w14:paraId="2B4E8AAE" w14:textId="5F3127A6" w:rsidR="0037335E" w:rsidRPr="00A90E35" w:rsidRDefault="0037335E" w:rsidP="0075755A">
            <w:pPr>
              <w:pStyle w:val="BodyText"/>
              <w:spacing w:before="120" w:after="120"/>
              <w:rPr>
                <w:rFonts w:cs="Poppins"/>
              </w:rPr>
            </w:pPr>
            <w:r w:rsidRPr="00A90E35">
              <w:rPr>
                <w:rFonts w:cs="Poppins"/>
              </w:rPr>
              <w:t>Three</w:t>
            </w:r>
          </w:p>
        </w:tc>
        <w:tc>
          <w:tcPr>
            <w:tcW w:w="1704" w:type="dxa"/>
            <w:tcBorders>
              <w:top w:val="single" w:sz="4" w:space="0" w:color="auto"/>
              <w:bottom w:val="single" w:sz="4" w:space="0" w:color="auto"/>
            </w:tcBorders>
          </w:tcPr>
          <w:p w14:paraId="7F2B0B13" w14:textId="3EDA2AAF" w:rsidR="0037335E" w:rsidRPr="00345AB3" w:rsidRDefault="0037335E" w:rsidP="0075755A">
            <w:pPr>
              <w:pStyle w:val="BodyText"/>
              <w:spacing w:before="120" w:after="120"/>
              <w:rPr>
                <w:rFonts w:cs="Poppins"/>
              </w:rPr>
            </w:pPr>
            <w:r w:rsidRPr="00345AB3">
              <w:rPr>
                <w:rFonts w:cs="Poppins"/>
              </w:rPr>
              <w:t>Alien propulsion systems</w:t>
            </w:r>
          </w:p>
        </w:tc>
        <w:tc>
          <w:tcPr>
            <w:tcW w:w="3516" w:type="dxa"/>
            <w:tcBorders>
              <w:top w:val="single" w:sz="4" w:space="0" w:color="auto"/>
              <w:bottom w:val="single" w:sz="4" w:space="0" w:color="auto"/>
            </w:tcBorders>
          </w:tcPr>
          <w:p w14:paraId="4775B1C4" w14:textId="07DA9FCC" w:rsidR="0037335E" w:rsidRPr="00345AB3" w:rsidRDefault="0037335E" w:rsidP="0075755A">
            <w:pPr>
              <w:pStyle w:val="BodyText"/>
              <w:spacing w:before="120" w:after="120"/>
              <w:rPr>
                <w:rFonts w:cs="Poppins"/>
              </w:rPr>
            </w:pPr>
            <w:r w:rsidRPr="00345AB3">
              <w:rPr>
                <w:rFonts w:cs="Poppins"/>
              </w:rPr>
              <w:t>Read: Chapter 5</w:t>
            </w:r>
            <w:r w:rsidR="003E3F36" w:rsidRPr="00345AB3">
              <w:rPr>
                <w:rFonts w:cs="Poppins"/>
              </w:rPr>
              <w:t xml:space="preserve"> [textbook]</w:t>
            </w:r>
          </w:p>
          <w:p w14:paraId="3154DE40" w14:textId="6AF26C05" w:rsidR="0037335E" w:rsidRPr="00345AB3" w:rsidRDefault="0037335E" w:rsidP="0075755A">
            <w:pPr>
              <w:pStyle w:val="BodyText"/>
              <w:spacing w:before="120" w:after="120"/>
              <w:rPr>
                <w:rFonts w:cs="Poppins"/>
              </w:rPr>
            </w:pPr>
            <w:r w:rsidRPr="00345AB3">
              <w:rPr>
                <w:rFonts w:cs="Poppins"/>
              </w:rPr>
              <w:t>Watch: “Propulsion Systems: Past, Present, and Future” [YouTube]</w:t>
            </w:r>
          </w:p>
        </w:tc>
        <w:tc>
          <w:tcPr>
            <w:tcW w:w="3060" w:type="dxa"/>
            <w:tcBorders>
              <w:top w:val="single" w:sz="4" w:space="0" w:color="auto"/>
              <w:bottom w:val="single" w:sz="4" w:space="0" w:color="auto"/>
            </w:tcBorders>
          </w:tcPr>
          <w:p w14:paraId="1FDF0AF4" w14:textId="11BC7CA2" w:rsidR="0037335E" w:rsidRPr="00345AB3" w:rsidRDefault="00C02285" w:rsidP="0075755A">
            <w:pPr>
              <w:pStyle w:val="BodyText"/>
              <w:spacing w:before="120" w:after="120"/>
              <w:rPr>
                <w:rFonts w:cs="Poppins"/>
              </w:rPr>
            </w:pPr>
            <w:r w:rsidRPr="00345AB3">
              <w:rPr>
                <w:rFonts w:cs="Poppins"/>
              </w:rPr>
              <w:t>Discuss in groups: Compare alien propulsion systems with current human-engineered technologies.</w:t>
            </w:r>
          </w:p>
        </w:tc>
        <w:tc>
          <w:tcPr>
            <w:tcW w:w="2070" w:type="dxa"/>
            <w:gridSpan w:val="2"/>
            <w:tcBorders>
              <w:top w:val="single" w:sz="4" w:space="0" w:color="auto"/>
              <w:bottom w:val="single" w:sz="4" w:space="0" w:color="auto"/>
            </w:tcBorders>
          </w:tcPr>
          <w:p w14:paraId="4AB3F3FA" w14:textId="77777777" w:rsidR="0037335E" w:rsidRPr="00345AB3" w:rsidRDefault="0037335E" w:rsidP="0075755A">
            <w:pPr>
              <w:pStyle w:val="BodyText"/>
              <w:spacing w:before="120" w:after="120"/>
              <w:rPr>
                <w:rFonts w:cs="Poppins"/>
              </w:rPr>
            </w:pPr>
          </w:p>
        </w:tc>
        <w:tc>
          <w:tcPr>
            <w:tcW w:w="1170" w:type="dxa"/>
            <w:tcBorders>
              <w:top w:val="single" w:sz="4" w:space="0" w:color="auto"/>
              <w:bottom w:val="single" w:sz="4" w:space="0" w:color="auto"/>
            </w:tcBorders>
          </w:tcPr>
          <w:p w14:paraId="74A3A6A4" w14:textId="77777777" w:rsidR="0037335E" w:rsidRPr="00345AB3" w:rsidRDefault="0037335E" w:rsidP="0075755A">
            <w:pPr>
              <w:pStyle w:val="BodyText"/>
              <w:spacing w:before="120" w:after="120"/>
              <w:rPr>
                <w:rFonts w:cs="Poppins"/>
              </w:rPr>
            </w:pPr>
          </w:p>
        </w:tc>
        <w:tc>
          <w:tcPr>
            <w:tcW w:w="1620" w:type="dxa"/>
            <w:tcBorders>
              <w:top w:val="single" w:sz="4" w:space="0" w:color="auto"/>
              <w:bottom w:val="single" w:sz="4" w:space="0" w:color="auto"/>
            </w:tcBorders>
          </w:tcPr>
          <w:p w14:paraId="453CE634" w14:textId="77777777" w:rsidR="0037335E" w:rsidRPr="00345AB3" w:rsidRDefault="0037335E" w:rsidP="0075755A">
            <w:pPr>
              <w:pStyle w:val="BodyText"/>
              <w:spacing w:before="120" w:after="120"/>
              <w:rPr>
                <w:rFonts w:cs="Poppins"/>
              </w:rPr>
            </w:pPr>
          </w:p>
        </w:tc>
      </w:tr>
      <w:tr w:rsidR="003E3F36" w:rsidRPr="00345AB3" w14:paraId="0F37479D" w14:textId="77777777" w:rsidTr="00A90E35">
        <w:trPr>
          <w:trHeight w:val="1631"/>
        </w:trPr>
        <w:tc>
          <w:tcPr>
            <w:tcW w:w="990" w:type="dxa"/>
            <w:tcBorders>
              <w:top w:val="single" w:sz="4" w:space="0" w:color="auto"/>
              <w:bottom w:val="single" w:sz="4" w:space="0" w:color="auto"/>
            </w:tcBorders>
            <w:shd w:val="clear" w:color="auto" w:fill="D0CECE" w:themeFill="background2" w:themeFillShade="E6"/>
          </w:tcPr>
          <w:p w14:paraId="6FC3ABBE" w14:textId="56A59BB1" w:rsidR="003E3F36" w:rsidRPr="00A90E35" w:rsidRDefault="003E3F36" w:rsidP="0075755A">
            <w:pPr>
              <w:pStyle w:val="BodyText"/>
              <w:spacing w:before="120" w:after="120"/>
              <w:rPr>
                <w:rFonts w:cs="Poppins"/>
              </w:rPr>
            </w:pPr>
            <w:r w:rsidRPr="00A90E35">
              <w:rPr>
                <w:rFonts w:cs="Poppins"/>
              </w:rPr>
              <w:t>Four</w:t>
            </w:r>
          </w:p>
        </w:tc>
        <w:tc>
          <w:tcPr>
            <w:tcW w:w="1704" w:type="dxa"/>
            <w:tcBorders>
              <w:top w:val="single" w:sz="4" w:space="0" w:color="auto"/>
              <w:bottom w:val="single" w:sz="4" w:space="0" w:color="auto"/>
            </w:tcBorders>
          </w:tcPr>
          <w:p w14:paraId="40A0990D" w14:textId="02E2FF4D" w:rsidR="003E3F36" w:rsidRPr="00345AB3" w:rsidRDefault="003E3F36" w:rsidP="0075755A">
            <w:pPr>
              <w:pStyle w:val="BodyText"/>
              <w:spacing w:before="120" w:after="120"/>
              <w:rPr>
                <w:rFonts w:cs="Poppins"/>
              </w:rPr>
            </w:pPr>
            <w:r w:rsidRPr="00345AB3">
              <w:rPr>
                <w:rFonts w:cs="Poppins"/>
              </w:rPr>
              <w:t>Energy sources and sustainability</w:t>
            </w:r>
          </w:p>
        </w:tc>
        <w:tc>
          <w:tcPr>
            <w:tcW w:w="3516" w:type="dxa"/>
            <w:tcBorders>
              <w:top w:val="single" w:sz="4" w:space="0" w:color="auto"/>
              <w:bottom w:val="single" w:sz="4" w:space="0" w:color="auto"/>
            </w:tcBorders>
          </w:tcPr>
          <w:p w14:paraId="7BC2AF33" w14:textId="77777777" w:rsidR="003E3F36" w:rsidRPr="00345AB3" w:rsidRDefault="003E3F36" w:rsidP="0075755A">
            <w:pPr>
              <w:pStyle w:val="BodyText"/>
              <w:spacing w:before="120" w:after="120"/>
              <w:rPr>
                <w:rFonts w:cs="Poppins"/>
              </w:rPr>
            </w:pPr>
            <w:r w:rsidRPr="00345AB3">
              <w:rPr>
                <w:rFonts w:cs="Poppins"/>
              </w:rPr>
              <w:t>Read: Chapter 9 [textbook]</w:t>
            </w:r>
          </w:p>
          <w:p w14:paraId="6C1C5951" w14:textId="31B1702D" w:rsidR="003E3F36" w:rsidRPr="00345AB3" w:rsidRDefault="003E3F36" w:rsidP="0075755A">
            <w:pPr>
              <w:pStyle w:val="BodyText"/>
              <w:spacing w:before="120" w:after="120"/>
              <w:rPr>
                <w:rFonts w:cs="Poppins"/>
              </w:rPr>
            </w:pPr>
            <w:r w:rsidRPr="00345AB3">
              <w:rPr>
                <w:rFonts w:cs="Poppins"/>
              </w:rPr>
              <w:t>Listen: Episode 29 [podcast]</w:t>
            </w:r>
          </w:p>
        </w:tc>
        <w:tc>
          <w:tcPr>
            <w:tcW w:w="3060" w:type="dxa"/>
            <w:tcBorders>
              <w:top w:val="single" w:sz="4" w:space="0" w:color="auto"/>
              <w:bottom w:val="single" w:sz="4" w:space="0" w:color="auto"/>
            </w:tcBorders>
          </w:tcPr>
          <w:p w14:paraId="169B7137" w14:textId="17A8CBEC" w:rsidR="003E3F36" w:rsidRPr="00345AB3" w:rsidRDefault="003E3F36" w:rsidP="0075755A">
            <w:pPr>
              <w:pStyle w:val="BodyText"/>
              <w:spacing w:before="120" w:after="120"/>
              <w:rPr>
                <w:rFonts w:cs="Poppins"/>
              </w:rPr>
            </w:pPr>
            <w:r w:rsidRPr="00345AB3">
              <w:rPr>
                <w:rFonts w:cs="Poppins"/>
              </w:rPr>
              <w:t>Group research on alien energy concepts and presentation of findings</w:t>
            </w:r>
          </w:p>
        </w:tc>
        <w:tc>
          <w:tcPr>
            <w:tcW w:w="2070" w:type="dxa"/>
            <w:gridSpan w:val="2"/>
            <w:tcBorders>
              <w:top w:val="single" w:sz="4" w:space="0" w:color="auto"/>
              <w:bottom w:val="single" w:sz="4" w:space="0" w:color="auto"/>
            </w:tcBorders>
          </w:tcPr>
          <w:p w14:paraId="28534EEB" w14:textId="77777777" w:rsidR="003E3F36" w:rsidRPr="00345AB3" w:rsidRDefault="003E3F36" w:rsidP="0075755A">
            <w:pPr>
              <w:pStyle w:val="BodyText"/>
              <w:spacing w:before="120" w:after="120"/>
              <w:rPr>
                <w:rFonts w:cs="Poppins"/>
              </w:rPr>
            </w:pPr>
            <w:r w:rsidRPr="00345AB3">
              <w:rPr>
                <w:rFonts w:cs="Poppins"/>
              </w:rPr>
              <w:t>Technology analysts report: Due September 20th</w:t>
            </w:r>
          </w:p>
          <w:p w14:paraId="6452F6F6" w14:textId="397576F3" w:rsidR="003E3F36" w:rsidRPr="00345AB3" w:rsidRDefault="003E3F36" w:rsidP="0075755A">
            <w:pPr>
              <w:pStyle w:val="BodyText"/>
              <w:spacing w:before="120" w:after="120"/>
              <w:rPr>
                <w:rFonts w:cs="Poppins"/>
                <w:vertAlign w:val="superscript"/>
              </w:rPr>
            </w:pPr>
            <w:r w:rsidRPr="00345AB3">
              <w:rPr>
                <w:rFonts w:cs="Poppins"/>
              </w:rPr>
              <w:t>Value: 20%</w:t>
            </w:r>
          </w:p>
        </w:tc>
        <w:tc>
          <w:tcPr>
            <w:tcW w:w="1170" w:type="dxa"/>
            <w:tcBorders>
              <w:top w:val="single" w:sz="4" w:space="0" w:color="auto"/>
              <w:bottom w:val="single" w:sz="4" w:space="0" w:color="auto"/>
            </w:tcBorders>
          </w:tcPr>
          <w:p w14:paraId="5DD92D1B" w14:textId="7363A4E1" w:rsidR="003E3F36" w:rsidRPr="00345AB3" w:rsidRDefault="003E3F36" w:rsidP="0075755A">
            <w:pPr>
              <w:pStyle w:val="BodyText"/>
              <w:spacing w:before="120" w:after="120"/>
              <w:rPr>
                <w:rFonts w:cs="Poppins"/>
              </w:rPr>
            </w:pPr>
            <w:r w:rsidRPr="00345AB3">
              <w:rPr>
                <w:rFonts w:cs="Poppins"/>
              </w:rPr>
              <w:t>CLO 1</w:t>
            </w:r>
          </w:p>
        </w:tc>
        <w:tc>
          <w:tcPr>
            <w:tcW w:w="1620" w:type="dxa"/>
            <w:tcBorders>
              <w:top w:val="single" w:sz="4" w:space="0" w:color="auto"/>
              <w:bottom w:val="single" w:sz="4" w:space="0" w:color="auto"/>
            </w:tcBorders>
          </w:tcPr>
          <w:p w14:paraId="6FA45AAB" w14:textId="47B0E47A" w:rsidR="003E3F36" w:rsidRPr="00345AB3" w:rsidRDefault="003E3F36" w:rsidP="0075755A">
            <w:pPr>
              <w:pStyle w:val="BodyText"/>
              <w:spacing w:before="120" w:after="120"/>
              <w:rPr>
                <w:rFonts w:cs="Poppins"/>
              </w:rPr>
            </w:pPr>
            <w:r w:rsidRPr="00345AB3">
              <w:rPr>
                <w:rFonts w:cs="Poppins"/>
              </w:rPr>
              <w:t>Obj. 1.1, 1.2, 1.3</w:t>
            </w:r>
          </w:p>
        </w:tc>
      </w:tr>
    </w:tbl>
    <w:p w14:paraId="3D945326" w14:textId="7E46BE2E" w:rsidR="009B51B9" w:rsidRDefault="00643963" w:rsidP="00AF46B5">
      <w:pPr>
        <w:pStyle w:val="BodyText"/>
        <w:spacing w:before="500"/>
        <w:rPr>
          <w:rFonts w:cs="Poppins"/>
        </w:rPr>
        <w:sectPr w:rsidR="009B51B9" w:rsidSect="00AF46B5">
          <w:pgSz w:w="15840" w:h="12240" w:orient="landscape"/>
          <w:pgMar w:top="585" w:right="1289" w:bottom="522" w:left="855" w:header="680" w:footer="709" w:gutter="0"/>
          <w:pgNumType w:start="0"/>
          <w:cols w:space="708"/>
          <w:titlePg/>
          <w:docGrid w:linePitch="360"/>
        </w:sectPr>
      </w:pPr>
      <w:r w:rsidRPr="00345AB3">
        <w:rPr>
          <w:rFonts w:cs="Poppins"/>
        </w:rPr>
        <w:t>Review your syllabus regularly throughout the semester and update students if changes become necessary. Students appreciate consistency and advance notice whenever schedules change.</w:t>
      </w:r>
      <w:r w:rsidR="009B51B9">
        <w:rPr>
          <w:rFonts w:cs="Poppins"/>
        </w:rPr>
        <w:br/>
      </w:r>
    </w:p>
    <w:bookmarkStart w:id="46" w:name="_Toc239181318"/>
    <w:p w14:paraId="15A8BC95" w14:textId="218F1AB5" w:rsidR="006964E8" w:rsidRPr="00345AB3" w:rsidRDefault="002970CD" w:rsidP="00123FC6">
      <w:pPr>
        <w:pStyle w:val="Heading2"/>
        <w:rPr>
          <w:rFonts w:cs="Poppins"/>
        </w:rPr>
      </w:pPr>
      <w:r w:rsidRPr="00345AB3">
        <w:rPr>
          <w:rFonts w:cs="Poppins"/>
          <w:noProof/>
        </w:rPr>
        <w:lastRenderedPageBreak/>
        <mc:AlternateContent>
          <mc:Choice Requires="wps">
            <w:drawing>
              <wp:anchor distT="0" distB="0" distL="114300" distR="114300" simplePos="0" relativeHeight="251887627" behindDoc="1" locked="0" layoutInCell="1" allowOverlap="1" wp14:anchorId="00CD7240" wp14:editId="082E0ABC">
                <wp:simplePos x="0" y="0"/>
                <wp:positionH relativeFrom="column">
                  <wp:posOffset>-918281</wp:posOffset>
                </wp:positionH>
                <wp:positionV relativeFrom="paragraph">
                  <wp:posOffset>-66746</wp:posOffset>
                </wp:positionV>
                <wp:extent cx="3483980" cy="405114"/>
                <wp:effectExtent l="0" t="0" r="0" b="1905"/>
                <wp:wrapNone/>
                <wp:docPr id="101079643" name="Rounded Rectangle 24"/>
                <wp:cNvGraphicFramePr/>
                <a:graphic xmlns:a="http://schemas.openxmlformats.org/drawingml/2006/main">
                  <a:graphicData uri="http://schemas.microsoft.com/office/word/2010/wordprocessingShape">
                    <wps:wsp>
                      <wps:cNvSpPr/>
                      <wps:spPr>
                        <a:xfrm>
                          <a:off x="0" y="0"/>
                          <a:ext cx="3483980"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B1DF9C7" id="Rounded Rectangle 24" o:spid="_x0000_s1026" style="position:absolute;margin-left:-72.3pt;margin-top:-5.25pt;width:274.35pt;height:31.9pt;z-index:-25142885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41nkkggIAAGQFAAAOAAAAZHJzL2Uyb0RvYy54bWysVE1v2zAMvQ/YfxB0X22n6dYGdYogQYcB&#13;&#10;RVu0HXpWZCkxIIsapcTJfv0o2XH6hR2GXWRRJB/JZ5KXV7vGsK1CX4MteXGSc6ashKq2q5L/fLr+&#13;&#10;cs6ZD8JWwoBVJd8rz6+mnz9dtm6iRrAGUylkBGL9pHUlX4fgJlnm5Vo1wp+AU5aUGrARgURcZRWK&#13;&#10;ltAbk43y/GvWAlYOQSrv6XXRKfk04WutZLjT2qvATMkpt5BOTOcyntn0UkxWKNy6ln0a4h+yaERt&#13;&#10;KegAtRBBsA3W76CaWiJ40OFEQpOB1rVUqQaqpsjfVPO4Fk6lWogc7waa/P+DlbfbR3ePREPr/MTT&#13;&#10;NVax09jEL+XHdoms/UCW2gUm6fF0fH56cU6cStKN87OiGEc2s6O3Qx++K2hYvJQcYWOrB/ojiSix&#13;&#10;vfGhsz/YxYgeTF1d18YkAVfLuUG2FfT3FrPFxWLeh3hlZmw0thDdOsT4kh0LSrewNyraGfugNKsr&#13;&#10;KmGUMkm9poY4QkplQ9Gp1qJSXfjiLM9Tu1CBg0cqNwFGZE3xB+weIPbxe+wuy94+uqrUqoNz/rfE&#13;&#10;OufBI0UGGwbnpraAHwEYqqqP3NkfSOqoiSwtodrfI0PoBsU7eV3Tz7sRPtwLpMmg/03THu7o0Aba&#13;&#10;kkN/42wN+Puj92hPDUtazlqatJL7XxuBijPzw1IrXxTjcRzNJIzPvo1IwJea5UuN3TRzoHYoaK84&#13;&#10;ma7RPpjDVSM0z7QUZjEqqYSVFLvkMuBBmIduA9BakWo2S2Y0jk6EG/voZASPrMa+fNo9C3R9Bwfq&#13;&#10;/Vs4TKWYvOnhzjZ6WphtAug6NfiR155vGuXUOP3aibvipZysjstx+gcAAP//AwBQSwMEFAAGAAgA&#13;&#10;AAAhADBZeN7lAAAAEAEAAA8AAABkcnMvZG93bnJldi54bWxMT8tOwzAQvCPxD9YicUGtHZJWkMap&#13;&#10;UEsFFw6Ex9mNlzhqvI5iNw18Pe4JLqtdzew8ivVkOzbi4FtHEpK5AIZUO91SI+H9bTe7A+aDIq06&#13;&#10;RyjhGz2sy8uLQuXanegVxyo0LIqQz5UEE0Kfc+5rg1b5ueuRIvblBqtCPIeG60Gdorjt+K0QS25V&#13;&#10;S9HBqB43ButDdbQSdtX4Yh4/f9J6e3iabu4/Ns9j00p5fTVtV3E8rIAFnMLfB5w7xPxQxmB7dyTt&#13;&#10;WSdhlmTZMnLPm1gAi5RMZAmwvYRFmgIvC/6/SPkLAAD//wMAUEsBAi0AFAAGAAgAAAAhALaDOJL+&#13;&#10;AAAA4QEAABMAAAAAAAAAAAAAAAAAAAAAAFtDb250ZW50X1R5cGVzXS54bWxQSwECLQAUAAYACAAA&#13;&#10;ACEAOP0h/9YAAACUAQAACwAAAAAAAAAAAAAAAAAvAQAAX3JlbHMvLnJlbHNQSwECLQAUAAYACAAA&#13;&#10;ACEAuNZ5JIICAABkBQAADgAAAAAAAAAAAAAAAAAuAgAAZHJzL2Uyb0RvYy54bWxQSwECLQAUAAYA&#13;&#10;CAAAACEAMFl43uUAAAAQAQAADwAAAAAAAAAAAAAAAADcBAAAZHJzL2Rvd25yZXYueG1sUEsFBgAA&#13;&#10;AAAEAAQA8wAAAO4FAAAAAA==&#13;&#10;" fillcolor="#dad9dc" stroked="f" strokeweight="1pt">
                <v:stroke joinstyle="miter"/>
              </v:roundrect>
            </w:pict>
          </mc:Fallback>
        </mc:AlternateContent>
      </w:r>
      <w:r w:rsidR="006964E8" w:rsidRPr="00345AB3">
        <w:rPr>
          <w:rFonts w:cs="Poppins"/>
        </w:rPr>
        <w:t xml:space="preserve">Planning </w:t>
      </w:r>
      <w:r w:rsidR="00123FC6" w:rsidRPr="00345AB3">
        <w:rPr>
          <w:rFonts w:cs="Poppins"/>
        </w:rPr>
        <w:t>l</w:t>
      </w:r>
      <w:r w:rsidR="006964E8" w:rsidRPr="00345AB3">
        <w:rPr>
          <w:rFonts w:cs="Poppins"/>
        </w:rPr>
        <w:t xml:space="preserve">earning </w:t>
      </w:r>
      <w:r w:rsidR="00123FC6" w:rsidRPr="00345AB3">
        <w:rPr>
          <w:rFonts w:cs="Poppins"/>
        </w:rPr>
        <w:t>e</w:t>
      </w:r>
      <w:r w:rsidR="006964E8" w:rsidRPr="00345AB3">
        <w:rPr>
          <w:rFonts w:cs="Poppins"/>
        </w:rPr>
        <w:t>xperiences</w:t>
      </w:r>
      <w:bookmarkEnd w:id="46"/>
    </w:p>
    <w:p w14:paraId="1E6548F4" w14:textId="491BE6B5" w:rsidR="00C9686C" w:rsidRPr="00345AB3" w:rsidRDefault="002507FC" w:rsidP="002970CD">
      <w:pPr>
        <w:pStyle w:val="BodyText"/>
        <w:rPr>
          <w:rFonts w:cs="Poppins"/>
        </w:rPr>
      </w:pPr>
      <w:r w:rsidRPr="00345AB3">
        <w:rPr>
          <w:rFonts w:cs="Poppins"/>
        </w:rPr>
        <w:t>Students learn best when they actively engage with course content rather than simply receiving information.</w:t>
      </w:r>
    </w:p>
    <w:p w14:paraId="7E14B451" w14:textId="1C7DBA6B" w:rsidR="00556B13" w:rsidRPr="00345AB3" w:rsidRDefault="006964E8" w:rsidP="00556B13">
      <w:pPr>
        <w:pStyle w:val="BodyText"/>
        <w:rPr>
          <w:rFonts w:cs="Poppins"/>
        </w:rPr>
      </w:pPr>
      <w:r w:rsidRPr="00345AB3">
        <w:rPr>
          <w:rFonts w:cs="Poppins"/>
        </w:rPr>
        <w:t>Effective learning experiences often include opportunities for students to:</w:t>
      </w:r>
    </w:p>
    <w:p w14:paraId="5DAC2237" w14:textId="2FA97D96" w:rsidR="00C9686C" w:rsidRPr="00345AB3" w:rsidRDefault="00C9686C" w:rsidP="00556B13">
      <w:pPr>
        <w:pStyle w:val="BodyText"/>
        <w:rPr>
          <w:rFonts w:cs="Poppins"/>
        </w:rPr>
      </w:pPr>
      <w:r w:rsidRPr="00345AB3">
        <w:rPr>
          <w:rFonts w:cs="Poppins"/>
          <w:noProof/>
        </w:rPr>
        <w:drawing>
          <wp:inline distT="0" distB="0" distL="0" distR="0" wp14:anchorId="1443A2A9" wp14:editId="616D887B">
            <wp:extent cx="6330950" cy="1927578"/>
            <wp:effectExtent l="0" t="25400" r="6350" b="41275"/>
            <wp:docPr id="1176603925" name="Diagram 125" descr="SmartArt summarizing Effective learning experiences often include opportunities for students to: Analyze; Solve problems; Practice skills; Collaborate; Reflect; Receive feedback; Discus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07" r:lo="rId308" r:qs="rId309" r:cs="rId310"/>
              </a:graphicData>
            </a:graphic>
          </wp:inline>
        </w:drawing>
      </w:r>
    </w:p>
    <w:p w14:paraId="6AFB685F" w14:textId="0FC920A5" w:rsidR="00556B13" w:rsidRPr="00345AB3" w:rsidRDefault="00C9686C" w:rsidP="00556B13">
      <w:pPr>
        <w:pStyle w:val="BodyText"/>
        <w:rPr>
          <w:rFonts w:cs="Poppins"/>
        </w:rPr>
      </w:pPr>
      <w:r w:rsidRPr="00345AB3">
        <w:rPr>
          <w:rFonts w:cs="Poppins"/>
          <w:noProof/>
        </w:rPr>
        <mc:AlternateContent>
          <mc:Choice Requires="wps">
            <w:drawing>
              <wp:anchor distT="0" distB="0" distL="114300" distR="114300" simplePos="0" relativeHeight="251977739" behindDoc="1" locked="0" layoutInCell="1" allowOverlap="1" wp14:anchorId="386868EF" wp14:editId="3939B6AD">
                <wp:simplePos x="0" y="0"/>
                <wp:positionH relativeFrom="column">
                  <wp:posOffset>-753745</wp:posOffset>
                </wp:positionH>
                <wp:positionV relativeFrom="paragraph">
                  <wp:posOffset>500521</wp:posOffset>
                </wp:positionV>
                <wp:extent cx="1693334" cy="405114"/>
                <wp:effectExtent l="0" t="0" r="0" b="1905"/>
                <wp:wrapNone/>
                <wp:docPr id="852836817" name="Rounded Rectangle 24"/>
                <wp:cNvGraphicFramePr/>
                <a:graphic xmlns:a="http://schemas.openxmlformats.org/drawingml/2006/main">
                  <a:graphicData uri="http://schemas.microsoft.com/office/word/2010/wordprocessingShape">
                    <wps:wsp>
                      <wps:cNvSpPr/>
                      <wps:spPr>
                        <a:xfrm>
                          <a:off x="0" y="0"/>
                          <a:ext cx="1693334"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CE1CA63" id="Rounded Rectangle 24" o:spid="_x0000_s1026" style="position:absolute;margin-left:-59.35pt;margin-top:39.4pt;width:133.35pt;height:31.9pt;z-index:-2513387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erP5gwIAAGQFAAAOAAAAZHJzL2Uyb0RvYy54bWysVN9P2zAQfp+0/8Hy+0hSCoOKFFWtmCYh&#10;QMDEs+vYbSTH553dpt1fv7OTpgzQHqa9OD7f3Xc/8t1dXe8aw7YKfQ225MVJzpmyEqrarkr+4/nm&#10;ywVnPghbCQNWlXyvPL+efv501bqJGsEaTKWQEYj1k9aVfB2Cm2SZl2vVCH8CTllSasBGBBJxlVUo&#10;WkJvTDbK8/OsBawcglTe0+uiU/JpwtdayXCvtVeBmZJTbiGdmM5lPLPplZisULh1Lfs0xD9k0Yja&#10;UtABaiGCYBus30E1tUTwoMOJhCYDrWupUg1UTZG/qeZpLZxKtVBzvBva5P8frLzbPrkHpDa0zk88&#10;XWMVO41N/FJ+bJeatR+apXaBSXoszi9PT0/HnEnSjfOzohjHbmZHb4c+fFPQsHgpOcLGVo/0R1Kj&#10;xPbWh87+YBcjejB1dVMbkwRcLecG2VbQ31vMFpeLeR/iDzNjo7GF6NYhxpfsWFC6hb1R0c7YR6VZ&#10;XVEJo5RJ4poa4ggplQ1Fp1qLSnXhi7M8T3ShAgePVG4CjMia4g/YPUDk8XvsLsvePrqqRNXBOf9b&#10;Yp3z4JEigw2Dc1NbwI8ADFXVR+7sD03qWhO7tIRq/4AMoRsU7+RNTT/vVvjwIJAmg2aIpj3c06EN&#10;tCWH/sbZGvDXR+/RnghLWs5amrSS+58bgYoz890SlS+L8TiOZhLGZ19HJOBrzfK1xm6aORAdCtor&#10;TqZrtA/mcNUIzQsthVmMSiphJcUuuQx4EOah2wC0VqSazZIZjaMT4dY+ORnBY1cjL593LwJdz+BA&#10;3L+Dw1SKyRsOd7bR08JsE0DXieDHvvb9plFOxOnXTtwVr+VkdVyO098AAAD//wMAUEsDBBQABgAI&#10;AAAAIQAEJanh4gAAAAsBAAAPAAAAZHJzL2Rvd25yZXYueG1sTI9NT8MwDIbvSPyHyEhc0JZ2TFsp&#10;TSc0mMaFA+XjnLWmqdY4VZN1hV+Pe4KbLT96/bzZZrStGLD3jSMF8TwCgVS6qqFawfvbbpaA8EFT&#10;pVtHqOAbPWzyy4tMp5U70ysORagFh5BPtQITQpdK6UuDVvu565D49uV6qwOvfS2rXp853LZyEUUr&#10;aXVD/MHoDrcGy2Nxsgp2xfBinj5/bsvH4368ufvYPg91o9T11fhwDyLgGP5gmPRZHXJ2OrgTVV60&#10;CmZxnKyZVbBOuMNELBNud5iGxQpknsn/HfJfAAAA//8DAFBLAQItABQABgAIAAAAIQC2gziS/gAA&#10;AOEBAAATAAAAAAAAAAAAAAAAAAAAAABbQ29udGVudF9UeXBlc10ueG1sUEsBAi0AFAAGAAgAAAAh&#10;ADj9If/WAAAAlAEAAAsAAAAAAAAAAAAAAAAALwEAAF9yZWxzLy5yZWxzUEsBAi0AFAAGAAgAAAAh&#10;AI96s/mDAgAAZAUAAA4AAAAAAAAAAAAAAAAALgIAAGRycy9lMm9Eb2MueG1sUEsBAi0AFAAGAAgA&#10;AAAhAAQlqeHiAAAACwEAAA8AAAAAAAAAAAAAAAAA3QQAAGRycy9kb3ducmV2LnhtbFBLBQYAAAAA&#10;BAAEAPMAAADsBQAAAAA=&#10;" fillcolor="#dad9dc" stroked="f" strokeweight="1pt">
                <v:stroke joinstyle="miter"/>
              </v:roundrect>
            </w:pict>
          </mc:Fallback>
        </mc:AlternateContent>
      </w:r>
      <w:r w:rsidR="006964E8" w:rsidRPr="00345AB3">
        <w:rPr>
          <w:rFonts w:cs="Poppins"/>
        </w:rPr>
        <w:t>Learning experiences should encourage students to think critically rather than simply memorize information.</w:t>
      </w:r>
    </w:p>
    <w:p w14:paraId="43A92369" w14:textId="727BBB30" w:rsidR="006964E8" w:rsidRPr="00345AB3" w:rsidRDefault="006964E8" w:rsidP="00001ECE">
      <w:pPr>
        <w:pStyle w:val="Heading3"/>
        <w:rPr>
          <w:rFonts w:ascii="Poppins" w:hAnsi="Poppins" w:cs="Poppins"/>
        </w:rPr>
      </w:pPr>
      <w:r w:rsidRPr="00345AB3">
        <w:rPr>
          <w:rFonts w:ascii="Poppins" w:hAnsi="Poppins" w:cs="Poppins"/>
        </w:rPr>
        <w:t xml:space="preserve">In </w:t>
      </w:r>
      <w:r w:rsidR="00123FC6" w:rsidRPr="00345AB3">
        <w:rPr>
          <w:rFonts w:ascii="Poppins" w:hAnsi="Poppins" w:cs="Poppins"/>
        </w:rPr>
        <w:t>p</w:t>
      </w:r>
      <w:r w:rsidRPr="00345AB3">
        <w:rPr>
          <w:rFonts w:ascii="Poppins" w:hAnsi="Poppins" w:cs="Poppins"/>
        </w:rPr>
        <w:t>ractice</w:t>
      </w:r>
    </w:p>
    <w:p w14:paraId="0CF55CCF" w14:textId="40184367" w:rsidR="00556B13" w:rsidRPr="00345AB3" w:rsidRDefault="00C9686C" w:rsidP="00C9686C">
      <w:pPr>
        <w:pStyle w:val="BodyText"/>
        <w:spacing w:after="480"/>
        <w:rPr>
          <w:rFonts w:cs="Poppins"/>
        </w:rPr>
      </w:pPr>
      <w:r w:rsidRPr="00345AB3">
        <w:rPr>
          <w:rFonts w:cs="Poppins"/>
          <w:noProof/>
        </w:rPr>
        <mc:AlternateContent>
          <mc:Choice Requires="wps">
            <w:drawing>
              <wp:anchor distT="0" distB="0" distL="114300" distR="114300" simplePos="0" relativeHeight="251906059" behindDoc="0" locked="0" layoutInCell="1" allowOverlap="1" wp14:anchorId="66ECCD14" wp14:editId="5B36CD7B">
                <wp:simplePos x="0" y="0"/>
                <wp:positionH relativeFrom="column">
                  <wp:posOffset>-2540</wp:posOffset>
                </wp:positionH>
                <wp:positionV relativeFrom="paragraph">
                  <wp:posOffset>462915</wp:posOffset>
                </wp:positionV>
                <wp:extent cx="6400800" cy="1332230"/>
                <wp:effectExtent l="0" t="0" r="0" b="1270"/>
                <wp:wrapSquare wrapText="bothSides"/>
                <wp:docPr id="216335060" name="Rounded Rectangle 27"/>
                <wp:cNvGraphicFramePr/>
                <a:graphic xmlns:a="http://schemas.openxmlformats.org/drawingml/2006/main">
                  <a:graphicData uri="http://schemas.microsoft.com/office/word/2010/wordprocessingShape">
                    <wps:wsp>
                      <wps:cNvSpPr/>
                      <wps:spPr>
                        <a:xfrm>
                          <a:off x="0" y="0"/>
                          <a:ext cx="6400800" cy="1332230"/>
                        </a:xfrm>
                        <a:prstGeom prst="roundRect">
                          <a:avLst/>
                        </a:prstGeom>
                        <a:solidFill>
                          <a:srgbClr val="4C4D4F"/>
                        </a:solidFill>
                        <a:ln>
                          <a:noFill/>
                        </a:ln>
                        <a:effectLst/>
                      </wps:spPr>
                      <wps:style>
                        <a:lnRef idx="2">
                          <a:schemeClr val="accent1">
                            <a:shade val="15000"/>
                          </a:schemeClr>
                        </a:lnRef>
                        <a:fillRef idx="1">
                          <a:schemeClr val="accent1"/>
                        </a:fillRef>
                        <a:effectRef idx="0">
                          <a:schemeClr val="accent1"/>
                        </a:effectRef>
                        <a:fontRef idx="minor">
                          <a:schemeClr val="lt1"/>
                        </a:fontRef>
                      </wps:style>
                      <wps:txbx>
                        <w:txbxContent>
                          <w:p w14:paraId="0B535F9A" w14:textId="77777777" w:rsidR="00FD2953" w:rsidRDefault="00EA55A7" w:rsidP="006E31CC">
                            <w:pPr>
                              <w:rPr>
                                <w:rFonts w:ascii="Poppins" w:hAnsi="Poppins" w:cs="Poppins"/>
                                <w:b/>
                                <w:bCs/>
                                <w:color w:val="FFFFFF" w:themeColor="background1"/>
                                <w:lang w:val="en-US"/>
                              </w:rPr>
                            </w:pPr>
                            <w:r>
                              <w:rPr>
                                <w:noProof/>
                              </w:rPr>
                              <w:drawing>
                                <wp:inline distT="0" distB="0" distL="0" distR="0" wp14:anchorId="61435B55" wp14:editId="19BDA9C1">
                                  <wp:extent cx="323557" cy="323557"/>
                                  <wp:effectExtent l="0" t="0" r="0" b="0"/>
                                  <wp:docPr id="1875854336" name="Graphic 1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5854336" name="Graphic 111">
                                            <a:extLst>
                                              <a:ext uri="{C183D7F6-B498-43B3-948B-1728B52AA6E4}">
                                                <adec:decorative xmlns:adec="http://schemas.microsoft.com/office/drawing/2017/decorative" val="1"/>
                                              </a:ext>
                                            </a:extLst>
                                          </pic:cNvPr>
                                          <pic:cNvPicPr/>
                                        </pic:nvPicPr>
                                        <pic:blipFill>
                                          <a:blip r:embed="rId312">
                                            <a:extLst>
                                              <a:ext uri="{96DAC541-7B7A-43D3-8B79-37D633B846F1}">
                                                <asvg:svgBlip xmlns:asvg="http://schemas.microsoft.com/office/drawing/2016/SVG/main" r:embed="rId313"/>
                                              </a:ext>
                                            </a:extLst>
                                          </a:blip>
                                          <a:stretch>
                                            <a:fillRect/>
                                          </a:stretch>
                                        </pic:blipFill>
                                        <pic:spPr>
                                          <a:xfrm>
                                            <a:off x="0" y="0"/>
                                            <a:ext cx="331167" cy="331167"/>
                                          </a:xfrm>
                                          <a:prstGeom prst="rect">
                                            <a:avLst/>
                                          </a:prstGeom>
                                        </pic:spPr>
                                      </pic:pic>
                                    </a:graphicData>
                                  </a:graphic>
                                </wp:inline>
                              </w:drawing>
                            </w:r>
                          </w:p>
                          <w:p w14:paraId="287A9000" w14:textId="6637F232" w:rsidR="006E31CC" w:rsidRPr="00EA55A7" w:rsidRDefault="006E31CC" w:rsidP="006E31CC">
                            <w:pPr>
                              <w:rPr>
                                <w:rFonts w:ascii="Poppins" w:hAnsi="Poppins" w:cs="Poppins"/>
                                <w:b/>
                                <w:bCs/>
                                <w:color w:val="FFFFFF" w:themeColor="background1"/>
                                <w:lang w:val="en-US"/>
                              </w:rPr>
                            </w:pPr>
                            <w:r w:rsidRPr="00EA55A7">
                              <w:rPr>
                                <w:rFonts w:ascii="Poppins" w:hAnsi="Poppins" w:cs="Poppins"/>
                                <w:b/>
                                <w:bCs/>
                                <w:color w:val="FFFFFF" w:themeColor="background1"/>
                                <w:lang w:val="en-US"/>
                              </w:rPr>
                              <w:t>DID YOU KNOW?</w:t>
                            </w:r>
                          </w:p>
                          <w:p w14:paraId="6BE5F90C" w14:textId="66A5F8BA" w:rsidR="006E31CC" w:rsidRPr="006E31CC" w:rsidRDefault="006E31CC" w:rsidP="006E31CC">
                            <w:pPr>
                              <w:pStyle w:val="BodyWhite"/>
                              <w:rPr>
                                <w:rFonts w:ascii="Arial" w:hAnsi="Arial" w:cs="Arial"/>
                              </w:rPr>
                            </w:pPr>
                            <w:r w:rsidRPr="006964E8">
                              <w:t>Research consistently shows that students learn more when they actively engage with course material than when they passively listen to extended lectures.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oundrect w14:anchorId="66ECCD14" id="_x0000_s1041" style="position:absolute;margin-left:-.2pt;margin-top:36.45pt;width:7in;height:104.9pt;z-index:25190605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E0aKGlgIAAIYFAAAOAAAAZHJzL2Uyb0RvYy54bWysVE1v2zAMvQ/YfxB0X2ynbtcFdYogQYYB&#13;&#10;RVu0HXpWZCk2IIuapMTOfv0o2XGyrthh2MWmxMfHD5G8ue0aRfbCuhp0QbNJSonQHMpabwv6/WX9&#13;&#10;6ZoS55kumQItCnoQjt7OP364ac1MTKECVQpLkES7WWsKWnlvZknieCUa5iZghEalBNswj0e7TUrL&#13;&#10;WmRvVDJN06ukBVsaC1w4h7erXknnkV9Kwf2DlE54ogqKsfn4tfG7Cd9kfsNmW8tMVfMhDPYPUTSs&#13;&#10;1uh0pFoxz8jO1n9QNTW34ED6CYcmASlrLmIOmE2WvsnmuWJGxFywOM6MZXL/j5bf75/No8UytMbN&#13;&#10;HIohi07aJvwxPtLFYh3GYonOE46XV3maXqdYU4667OJiOr2I5UxO5sY6/1VAQ4JQUAs7XT7hk8RK&#13;&#10;sf2d8+gX8UdccOlA1eW6Vioe7HazVJbsGT5fvsxX+Tq8GJr8BlM6gDUEs17d34jYAIObU35R8gcl&#13;&#10;gpXST0KSusSMpjGu2Hpi9Mo4F9pnvapipeiDyS5TzH2IJTRrsIiRRcLALDGakXsgOCJ7kiN3TzPg&#13;&#10;g2kf+Gic/i2w3ni0iJ5B+9G4qTXY9wgUZjV47vEY/llpgui7TYe1wfe9DNBwtYHy8GiJhX6UnOHr&#13;&#10;Gl/3jjn/yCzODnYE7gP/gB+poC0oDBIlFdif790HPLY0ailpcRYL6n7smBWUqG8am/1LludheOMh&#13;&#10;v/w8xYM912zONXrXLAH7JcPNY3gUA96roygtNK+4NhbBK6qY5ui7oNzb42Hp+x2Bi4eLxSLCcGAN&#13;&#10;83f62fBAHgodGvele2XWDC3ucTru4Ti3bPamyXtssNSw2HmQdZyAU12HJ8Bhj700LKawTc7PEXVa&#13;&#10;n/NfAAAA//8DAFBLAwQUAAYACAAAACEAQnirFOMAAAAOAQAADwAAAGRycy9kb3ducmV2LnhtbExP&#13;&#10;y07DMBC8I/EP1iJxa20iaEIap0K8JBAXCh/gxpsHiddp7KRpvx73BJeVRvPYmWwzm45NOLjGkoSb&#13;&#10;pQCGVFjdUCXh++tlkQBzXpFWnSWUcEQHm/zyIlOptgf6xGnrKxZCyKVKQu19n3LuihqNckvbIwWu&#13;&#10;tINRPsCh4npQhxBuOh4JseJGNRQ+1KrHxxqLdjsaCa/WHt/Htvw5tSczlft98nz39iHl9dX8tA7n&#13;&#10;YQ3M4+z/HHDeEPpDHort7EjasU7C4jYIJcTRPbAzLUS8AraTECVRDDzP+P8Z+S8AAAD//wMAUEsB&#13;&#10;Ai0AFAAGAAgAAAAhALaDOJL+AAAA4QEAABMAAAAAAAAAAAAAAAAAAAAAAFtDb250ZW50X1R5cGVz&#13;&#10;XS54bWxQSwECLQAUAAYACAAAACEAOP0h/9YAAACUAQAACwAAAAAAAAAAAAAAAAAvAQAAX3JlbHMv&#13;&#10;LnJlbHNQSwECLQAUAAYACAAAACEAxNGihpYCAACGBQAADgAAAAAAAAAAAAAAAAAuAgAAZHJzL2Uy&#13;&#10;b0RvYy54bWxQSwECLQAUAAYACAAAACEAQnirFOMAAAAOAQAADwAAAAAAAAAAAAAAAADwBAAAZHJz&#13;&#10;L2Rvd25yZXYueG1sUEsFBgAAAAAEAAQA8wAAAAAGAAAAAA==&#13;&#10;" fillcolor="#4c4d4f" stroked="f" strokeweight="1pt">
                <v:stroke joinstyle="miter"/>
                <v:textbox>
                  <w:txbxContent>
                    <w:p w14:paraId="0B535F9A" w14:textId="77777777" w:rsidR="00FD2953" w:rsidRDefault="00EA55A7" w:rsidP="006E31CC">
                      <w:pPr>
                        <w:rPr>
                          <w:rFonts w:ascii="Poppins" w:hAnsi="Poppins" w:cs="Poppins"/>
                          <w:b/>
                          <w:bCs/>
                          <w:color w:val="FFFFFF" w:themeColor="background1"/>
                          <w:lang w:val="en-US"/>
                        </w:rPr>
                      </w:pPr>
                      <w:r>
                        <w:rPr>
                          <w:noProof/>
                        </w:rPr>
                        <w:drawing>
                          <wp:inline distT="0" distB="0" distL="0" distR="0" wp14:anchorId="61435B55" wp14:editId="19BDA9C1">
                            <wp:extent cx="323557" cy="323557"/>
                            <wp:effectExtent l="0" t="0" r="0" b="0"/>
                            <wp:docPr id="1875854336" name="Graphic 1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5854336" name="Graphic 111">
                                      <a:extLst>
                                        <a:ext uri="{C183D7F6-B498-43B3-948B-1728B52AA6E4}">
                                          <adec:decorative xmlns:adec="http://schemas.microsoft.com/office/drawing/2017/decorative" val="1"/>
                                        </a:ext>
                                      </a:extLst>
                                    </pic:cNvPr>
                                    <pic:cNvPicPr/>
                                  </pic:nvPicPr>
                                  <pic:blipFill>
                                    <a:blip r:embed="rId312">
                                      <a:extLst>
                                        <a:ext uri="{96DAC541-7B7A-43D3-8B79-37D633B846F1}">
                                          <asvg:svgBlip xmlns:asvg="http://schemas.microsoft.com/office/drawing/2016/SVG/main" r:embed="rId313"/>
                                        </a:ext>
                                      </a:extLst>
                                    </a:blip>
                                    <a:stretch>
                                      <a:fillRect/>
                                    </a:stretch>
                                  </pic:blipFill>
                                  <pic:spPr>
                                    <a:xfrm>
                                      <a:off x="0" y="0"/>
                                      <a:ext cx="331167" cy="331167"/>
                                    </a:xfrm>
                                    <a:prstGeom prst="rect">
                                      <a:avLst/>
                                    </a:prstGeom>
                                  </pic:spPr>
                                </pic:pic>
                              </a:graphicData>
                            </a:graphic>
                          </wp:inline>
                        </w:drawing>
                      </w:r>
                    </w:p>
                    <w:p w14:paraId="287A9000" w14:textId="6637F232" w:rsidR="006E31CC" w:rsidRPr="00EA55A7" w:rsidRDefault="006E31CC" w:rsidP="006E31CC">
                      <w:pPr>
                        <w:rPr>
                          <w:rFonts w:ascii="Poppins" w:hAnsi="Poppins" w:cs="Poppins"/>
                          <w:b/>
                          <w:bCs/>
                          <w:color w:val="FFFFFF" w:themeColor="background1"/>
                          <w:lang w:val="en-US"/>
                        </w:rPr>
                      </w:pPr>
                      <w:r w:rsidRPr="00EA55A7">
                        <w:rPr>
                          <w:rFonts w:ascii="Poppins" w:hAnsi="Poppins" w:cs="Poppins"/>
                          <w:b/>
                          <w:bCs/>
                          <w:color w:val="FFFFFF" w:themeColor="background1"/>
                          <w:lang w:val="en-US"/>
                        </w:rPr>
                        <w:t>DID YOU KNOW?</w:t>
                      </w:r>
                    </w:p>
                    <w:p w14:paraId="6BE5F90C" w14:textId="66A5F8BA" w:rsidR="006E31CC" w:rsidRPr="006E31CC" w:rsidRDefault="006E31CC" w:rsidP="006E31CC">
                      <w:pPr>
                        <w:pStyle w:val="BodyWhite"/>
                        <w:rPr>
                          <w:rFonts w:ascii="Arial" w:hAnsi="Arial" w:cs="Arial"/>
                        </w:rPr>
                      </w:pPr>
                      <w:r w:rsidRPr="006964E8">
                        <w:t>Research consistently shows that students learn more when they actively engage with course material than when they passively listen to extended lectures.</w:t>
                      </w:r>
                    </w:p>
                  </w:txbxContent>
                </v:textbox>
                <w10:wrap type="square"/>
              </v:roundrect>
            </w:pict>
          </mc:Fallback>
        </mc:AlternateContent>
      </w:r>
      <w:r w:rsidR="006964E8" w:rsidRPr="00345AB3">
        <w:rPr>
          <w:rFonts w:cs="Poppins"/>
        </w:rPr>
        <w:t>Consider balancing short instructor presentations with opportunities for students to apply what they have learned through discussions, demonstrations, activities, or case studies.</w:t>
      </w:r>
    </w:p>
    <w:bookmarkStart w:id="47" w:name="_Toc239181319"/>
    <w:p w14:paraId="13B85C54" w14:textId="34A3B608" w:rsidR="006964E8" w:rsidRPr="00345AB3" w:rsidRDefault="00C9686C" w:rsidP="00C9686C">
      <w:pPr>
        <w:pStyle w:val="Heading2"/>
        <w:spacing w:before="1080"/>
        <w:rPr>
          <w:rFonts w:cs="Poppins"/>
        </w:rPr>
      </w:pPr>
      <w:r w:rsidRPr="00345AB3">
        <w:rPr>
          <w:rFonts w:cs="Poppins"/>
          <w:noProof/>
        </w:rPr>
        <mc:AlternateContent>
          <mc:Choice Requires="wps">
            <w:drawing>
              <wp:anchor distT="0" distB="0" distL="114300" distR="114300" simplePos="0" relativeHeight="251889675" behindDoc="1" locked="0" layoutInCell="1" allowOverlap="1" wp14:anchorId="09A02FAB" wp14:editId="0396C44B">
                <wp:simplePos x="0" y="0"/>
                <wp:positionH relativeFrom="column">
                  <wp:posOffset>-1009015</wp:posOffset>
                </wp:positionH>
                <wp:positionV relativeFrom="paragraph">
                  <wp:posOffset>1372094</wp:posOffset>
                </wp:positionV>
                <wp:extent cx="3206115" cy="404495"/>
                <wp:effectExtent l="0" t="0" r="0" b="1905"/>
                <wp:wrapNone/>
                <wp:docPr id="490601057" name="Rounded Rectangle 24"/>
                <wp:cNvGraphicFramePr/>
                <a:graphic xmlns:a="http://schemas.openxmlformats.org/drawingml/2006/main">
                  <a:graphicData uri="http://schemas.microsoft.com/office/word/2010/wordprocessingShape">
                    <wps:wsp>
                      <wps:cNvSpPr/>
                      <wps:spPr>
                        <a:xfrm>
                          <a:off x="0" y="0"/>
                          <a:ext cx="3206115" cy="404495"/>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1A29DFE" id="Rounded Rectangle 24" o:spid="_x0000_s1026" style="position:absolute;margin-left:-79.45pt;margin-top:108.05pt;width:252.45pt;height:31.85pt;z-index:-25142680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5c4gwIAAGQFAAAOAAAAZHJzL2Uyb0RvYy54bWysVE1v2zAMvQ/YfxB0X21nSbcGdYogQYcB&#10;RVu0HXpWZCkxIIsapcTJfv0o2XG6tthh2EUWRfLxw4+8vNo3hu0U+hpsyYuznDNlJVS1XZf8x9P1&#10;p6+c+SBsJQxYVfKD8vxq9vHDZeumagQbMJVCRiDWT1tX8k0IbpplXm5UI/wZOGVJqQEbEUjEdVah&#10;aAm9Mdkoz8+zFrByCFJ5T6/LTslnCV9rJcOd1l4FZkpOuYV0YjpX8cxml2K6RuE2tezTEP+QRSNq&#10;S0EHqKUIgm2xfgPV1BLBgw5nEpoMtK6lSjVQNUX+qprHjXAq1ULN8W5ok/9/sPJ29+jukdrQOj/1&#10;dI1V7DU28Uv5sX1q1mFoltoHJunx8yg/L4oJZ5J043w8vpjEbmYnb4c+fFPQsHgpOcLWVg/0R1Kj&#10;xO7Gh87+aBcjejB1dV0bkwRcrxYG2U7Q31vOlxfLRR/iDzNjo7GF6NYhxpfsVFC6hYNR0c7YB6VZ&#10;XVEJo5RJ4poa4ggplQ1Fp9qISnXhi0meJ7pQgYNHKjcBRmRN8QfsHiDy+C12l2VvH11VourgnP8t&#10;sc558EiRwYbBuakt4HsAhqrqI3f2xyZ1rYldWkF1uEeG0A2Kd/K6pp93I3y4F0iTQTNE0x7u6NAG&#10;2pJDf+NsA/jrvfdoT4QlLWctTVrJ/c+tQMWZ+W6JyhfFeBxHMwnjyZcRCfhSs3qpsdtmAUSHgvaK&#10;k+ka7YM5XjVC80xLYR6jkkpYSbFLLgMehUXoNgCtFanm82RG4+hEuLGPTkbw2NXIy6f9s0DXMzgQ&#10;92/hOJVi+orDnW30tDDfBtB1Ivipr32/aZQTcfq1E3fFSzlZnZbj7DcAAAD//wMAUEsDBBQABgAI&#10;AAAAIQDga8Ar4wAAAAwBAAAPAAAAZHJzL2Rvd25yZXYueG1sTI/BTsMwDIbvSLxDZCQuaEu7QWlL&#10;0wkNpnHhsA44Z01oqjVO1WRd4ekxJzja/vT7+4vVZDs26sG3DgXE8wiYxtqpFhsBb/vNLAXmg0Ql&#10;O4dawJf2sCovLwqZK3fGnR6r0DAKQZ9LASaEPufc10Zb6eeu10i3TzdYGWgcGq4GeaZw2/FFFCXc&#10;yhbpg5G9XhtdH6uTFbCpxlfz/PG9rJ+O2+kme1+/jE0rxPXV9PgALOgp/MHwq0/qUJLTwZ1QedYJ&#10;mMV3aUasgEWcxMAIWd4mVO9Am/ssBV4W/H+J8gcAAP//AwBQSwECLQAUAAYACAAAACEAtoM4kv4A&#10;AADhAQAAEwAAAAAAAAAAAAAAAAAAAAAAW0NvbnRlbnRfVHlwZXNdLnhtbFBLAQItABQABgAIAAAA&#10;IQA4/SH/1gAAAJQBAAALAAAAAAAAAAAAAAAAAC8BAABfcmVscy8ucmVsc1BLAQItABQABgAIAAAA&#10;IQAP/5c4gwIAAGQFAAAOAAAAAAAAAAAAAAAAAC4CAABkcnMvZTJvRG9jLnhtbFBLAQItABQABgAI&#10;AAAAIQDga8Ar4wAAAAwBAAAPAAAAAAAAAAAAAAAAAN0EAABkcnMvZG93bnJldi54bWxQSwUGAAAA&#10;AAQABADzAAAA7QUAAAAA&#10;" fillcolor="#dad9dc" stroked="f" strokeweight="1pt">
                <v:stroke joinstyle="miter"/>
              </v:roundrect>
            </w:pict>
          </mc:Fallback>
        </mc:AlternateContent>
      </w:r>
      <w:r w:rsidR="006964E8" w:rsidRPr="00345AB3">
        <w:rPr>
          <w:rFonts w:cs="Poppins"/>
        </w:rPr>
        <w:t xml:space="preserve">Assessment and </w:t>
      </w:r>
      <w:r w:rsidR="00123FC6" w:rsidRPr="00345AB3">
        <w:rPr>
          <w:rFonts w:cs="Poppins"/>
        </w:rPr>
        <w:t>f</w:t>
      </w:r>
      <w:r w:rsidR="006964E8" w:rsidRPr="00345AB3">
        <w:rPr>
          <w:rFonts w:cs="Poppins"/>
        </w:rPr>
        <w:t>eedback</w:t>
      </w:r>
      <w:bookmarkEnd w:id="47"/>
    </w:p>
    <w:p w14:paraId="25A7242B" w14:textId="7BADC78D" w:rsidR="00556B13" w:rsidRPr="00345AB3" w:rsidRDefault="006964E8" w:rsidP="00123FC6">
      <w:pPr>
        <w:pStyle w:val="BodyBold"/>
        <w:rPr>
          <w:rFonts w:cs="Poppins"/>
        </w:rPr>
      </w:pPr>
      <w:r w:rsidRPr="00345AB3">
        <w:rPr>
          <w:rFonts w:cs="Poppins"/>
        </w:rPr>
        <w:t>Assessment provides evidence of student learning and helps students understand their progress toward achieving course outcomes.</w:t>
      </w:r>
      <w:r w:rsidR="002507FC" w:rsidRPr="00345AB3">
        <w:rPr>
          <w:rFonts w:cs="Poppins"/>
        </w:rPr>
        <w:t xml:space="preserve"> </w:t>
      </w:r>
      <w:r w:rsidR="002909C3" w:rsidRPr="00345AB3">
        <w:rPr>
          <w:rFonts w:cs="Poppins"/>
        </w:rPr>
        <w:t>Effective feedback helps students understand their progress and identify opportunities for improvement.</w:t>
      </w:r>
    </w:p>
    <w:p w14:paraId="3F38E540" w14:textId="009CAC2C" w:rsidR="003E5451" w:rsidRPr="00345AB3" w:rsidRDefault="006964E8" w:rsidP="002970CD">
      <w:pPr>
        <w:pStyle w:val="BodyText"/>
        <w:rPr>
          <w:rFonts w:cs="Poppins"/>
        </w:rPr>
      </w:pPr>
      <w:r w:rsidRPr="00345AB3">
        <w:rPr>
          <w:rFonts w:cs="Poppins"/>
        </w:rPr>
        <w:t xml:space="preserve">Effective assessment </w:t>
      </w:r>
      <w:r w:rsidR="00556B13" w:rsidRPr="00345AB3">
        <w:rPr>
          <w:rFonts w:cs="Poppins"/>
        </w:rPr>
        <w:t xml:space="preserve">is </w:t>
      </w:r>
      <w:r w:rsidRPr="00345AB3">
        <w:rPr>
          <w:rFonts w:cs="Poppins"/>
        </w:rPr>
        <w:t>aligned with learning outcomes</w:t>
      </w:r>
      <w:r w:rsidR="00556B13" w:rsidRPr="00345AB3">
        <w:rPr>
          <w:rFonts w:cs="Poppins"/>
        </w:rPr>
        <w:t xml:space="preserve">, </w:t>
      </w:r>
      <w:r w:rsidRPr="00345AB3">
        <w:rPr>
          <w:rFonts w:cs="Poppins"/>
        </w:rPr>
        <w:t>transparent</w:t>
      </w:r>
      <w:r w:rsidR="00667C45" w:rsidRPr="00345AB3">
        <w:rPr>
          <w:rFonts w:cs="Poppins"/>
        </w:rPr>
        <w:t xml:space="preserve"> (clear expectations, instructions, and grading criteria)</w:t>
      </w:r>
      <w:r w:rsidR="00556B13" w:rsidRPr="00345AB3">
        <w:rPr>
          <w:rFonts w:cs="Poppins"/>
        </w:rPr>
        <w:t xml:space="preserve">, and </w:t>
      </w:r>
      <w:r w:rsidRPr="00345AB3">
        <w:rPr>
          <w:rFonts w:cs="Poppins"/>
        </w:rPr>
        <w:t>timely</w:t>
      </w:r>
      <w:r w:rsidR="00556B13" w:rsidRPr="00345AB3">
        <w:rPr>
          <w:rFonts w:cs="Poppins"/>
        </w:rPr>
        <w:t xml:space="preserve">. </w:t>
      </w:r>
      <w:r w:rsidRPr="00345AB3">
        <w:rPr>
          <w:rFonts w:cs="Poppins"/>
        </w:rPr>
        <w:t>Providing meaningful feedback helps students improve their learning before completing future assessments.</w:t>
      </w:r>
    </w:p>
    <w:p w14:paraId="4A73D7C4" w14:textId="77ABE9B7" w:rsidR="006964E8" w:rsidRPr="00345AB3" w:rsidRDefault="003E5451" w:rsidP="00001ECE">
      <w:pPr>
        <w:pStyle w:val="Heading3"/>
        <w:rPr>
          <w:rFonts w:ascii="Poppins" w:hAnsi="Poppins" w:cs="Poppins"/>
        </w:rPr>
      </w:pPr>
      <w:r w:rsidRPr="00345AB3">
        <w:rPr>
          <w:rFonts w:ascii="Poppins" w:hAnsi="Poppins" w:cs="Poppins"/>
          <w:noProof/>
        </w:rPr>
        <w:lastRenderedPageBreak/>
        <mc:AlternateContent>
          <mc:Choice Requires="wps">
            <w:drawing>
              <wp:anchor distT="0" distB="0" distL="114300" distR="114300" simplePos="0" relativeHeight="251891723" behindDoc="1" locked="0" layoutInCell="1" allowOverlap="1" wp14:anchorId="665A8F8D" wp14:editId="36E2FFA7">
                <wp:simplePos x="0" y="0"/>
                <wp:positionH relativeFrom="column">
                  <wp:posOffset>-753745</wp:posOffset>
                </wp:positionH>
                <wp:positionV relativeFrom="paragraph">
                  <wp:posOffset>-69709</wp:posOffset>
                </wp:positionV>
                <wp:extent cx="1692910" cy="404495"/>
                <wp:effectExtent l="0" t="0" r="0" b="1905"/>
                <wp:wrapNone/>
                <wp:docPr id="628891712" name="Rounded Rectangle 24"/>
                <wp:cNvGraphicFramePr/>
                <a:graphic xmlns:a="http://schemas.openxmlformats.org/drawingml/2006/main">
                  <a:graphicData uri="http://schemas.microsoft.com/office/word/2010/wordprocessingShape">
                    <wps:wsp>
                      <wps:cNvSpPr/>
                      <wps:spPr>
                        <a:xfrm>
                          <a:off x="0" y="0"/>
                          <a:ext cx="1692910" cy="404495"/>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409C224" id="Rounded Rectangle 24" o:spid="_x0000_s1026" style="position:absolute;margin-left:-59.35pt;margin-top:-5.5pt;width:133.3pt;height:31.85pt;z-index:-25142475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LducgQIAAGQFAAAOAAAAZHJzL2Uyb0RvYy54bWysVEtv2zAMvg/YfxB0X20HabcEdYogQYcB&#10;RVu0HXpWZCk2IIsapbz260fJjtMXdhh2kUWR/Eh+Jnl5tW8N2yr0DdiSF2c5Z8pKqBq7LvnPp+sv&#10;3zjzQdhKGLCq5Afl+dXs86fLnZuqEdRgKoWMQKyf7lzJ6xDcNMu8rFUr/Bk4ZUmpAVsRSMR1VqHY&#10;EXprslGeX2Q7wMohSOU9vS47JZ8lfK2VDHdaexWYKTnlFtKJ6VzFM5tdiukahasb2ach/iGLVjSW&#10;gg5QSxEE22DzDqptJIIHHc4ktBlo3UiVaqBqivxNNY+1cCrVQuR4N9Dk/x+svN0+unskGnbOTz1d&#10;YxV7jW38Un5sn8g6DGSpfWCSHouLyWhSEKeSdON8PJ6cRzazk7dDH74raFm8lBxhY6sH+iOJKLG9&#10;8aGzP9rFiB5MU103xiQB16uFQbYV9PeW8+VkuehDvDIzNhpbiG4dYnzJTgWlWzgYFe2MfVCaNRWV&#10;MEqZpF5TQxwhpbKh6FS1qFQXvjjP89QuVODgkcpNgBFZU/wBuweIffweu8uyt4+uKrXq4Jz/LbHO&#10;efBIkcGGwbltLOBHAIaq6iN39keSOmoiSyuoDvfIELpB8U5eN/TzboQP9wJpMuh/07SHOzq0gV3J&#10;ob9xVgP+/ug92lPDkpazHU1ayf2vjUDFmflhqZUnxXgcRzMJ4/OvIxLwpWb1UmM37QKoHQraK06m&#10;a7QP5njVCO0zLYV5jEoqYSXFLrkMeBQWodsAtFakms+TGY2jE+HGPjoZwSOrsS+f9s8CXd/BgXr/&#10;Fo5TKaZverizjZ4W5psAukkNfuK155tGOTVOv3birngpJ6vTcpz9AQAA//8DAFBLAwQUAAYACAAA&#10;ACEA52m7LOIAAAALAQAADwAAAGRycy9kb3ducmV2LnhtbEyPwU7CQBCG7ya+w2ZMvBjYFsFC6ZYY&#10;lOiFg1U5L92x29CdbbpLqT69ixe8zWS+/PP92WowDeuxc7UlAfE4AoZUWlVTJeDjfTOaA3NekpKN&#10;JRTwjQ5W+fVVJlNlT/SGfeErFkLIpVKA9r5NOXelRiPd2LZI4fZlOyN9WLuKq06eQrhp+CSKHriR&#10;NYUPWra41lgeiqMRsCn6rX7e/dyXT4eX4W7xuX7tq1qI25vhcQnM4+AvMJz1gzrkwWlvj6QcawSM&#10;4nieBPZvCq3OyDRZANsLmE0S4HnG/3fIfwEAAP//AwBQSwECLQAUAAYACAAAACEAtoM4kv4AAADh&#10;AQAAEwAAAAAAAAAAAAAAAAAAAAAAW0NvbnRlbnRfVHlwZXNdLnhtbFBLAQItABQABgAIAAAAIQA4&#10;/SH/1gAAAJQBAAALAAAAAAAAAAAAAAAAAC8BAABfcmVscy8ucmVsc1BLAQItABQABgAIAAAAIQCB&#10;LducgQIAAGQFAAAOAAAAAAAAAAAAAAAAAC4CAABkcnMvZTJvRG9jLnhtbFBLAQItABQABgAIAAAA&#10;IQDnabss4gAAAAsBAAAPAAAAAAAAAAAAAAAAANsEAABkcnMvZG93bnJldi54bWxQSwUGAAAAAAQA&#10;BADzAAAA6gUAAAAA&#10;" fillcolor="#dad9dc" stroked="f" strokeweight="1pt">
                <v:stroke joinstyle="miter"/>
              </v:roundrect>
            </w:pict>
          </mc:Fallback>
        </mc:AlternateContent>
      </w:r>
      <w:r w:rsidR="006964E8" w:rsidRPr="00345AB3">
        <w:rPr>
          <w:rFonts w:ascii="Poppins" w:hAnsi="Poppins" w:cs="Poppins"/>
        </w:rPr>
        <w:t xml:space="preserve">In </w:t>
      </w:r>
      <w:r w:rsidR="00123FC6" w:rsidRPr="00345AB3">
        <w:rPr>
          <w:rFonts w:ascii="Poppins" w:hAnsi="Poppins" w:cs="Poppins"/>
        </w:rPr>
        <w:t>p</w:t>
      </w:r>
      <w:r w:rsidR="006964E8" w:rsidRPr="00345AB3">
        <w:rPr>
          <w:rFonts w:ascii="Poppins" w:hAnsi="Poppins" w:cs="Poppins"/>
        </w:rPr>
        <w:t>ractice</w:t>
      </w:r>
    </w:p>
    <w:p w14:paraId="7FB6369E" w14:textId="77777777" w:rsidR="00E90D9C" w:rsidRPr="00345AB3" w:rsidRDefault="006964E8" w:rsidP="00123FC6">
      <w:pPr>
        <w:pStyle w:val="BodyText"/>
        <w:rPr>
          <w:rFonts w:cs="Poppins"/>
        </w:rPr>
      </w:pPr>
      <w:r w:rsidRPr="00345AB3">
        <w:rPr>
          <w:rFonts w:cs="Poppins"/>
        </w:rPr>
        <w:t>Whenever possible:</w:t>
      </w:r>
    </w:p>
    <w:p w14:paraId="15BC1F5E" w14:textId="42677DFB" w:rsidR="003E5451" w:rsidRPr="00345AB3" w:rsidRDefault="003E5451" w:rsidP="00123FC6">
      <w:pPr>
        <w:pStyle w:val="BodyText"/>
        <w:rPr>
          <w:rFonts w:cs="Poppins"/>
        </w:rPr>
      </w:pPr>
      <w:r w:rsidRPr="00345AB3">
        <w:rPr>
          <w:rFonts w:cs="Poppins"/>
          <w:noProof/>
        </w:rPr>
        <w:drawing>
          <wp:inline distT="0" distB="0" distL="0" distR="0" wp14:anchorId="1758E86B" wp14:editId="2BE1A3E0">
            <wp:extent cx="6330950" cy="1566334"/>
            <wp:effectExtent l="0" t="25400" r="6350" b="21590"/>
            <wp:docPr id="28272726" name="Diagram 125" descr="SmartArt summarizing Whenever possible: Explain assessment expectations and instructions – both verbally and written; Provide examples of quality work; Return feedback in time for students to apply it; Use clear rubric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14" r:lo="rId315" r:qs="rId316" r:cs="rId317"/>
              </a:graphicData>
            </a:graphic>
          </wp:inline>
        </w:drawing>
      </w:r>
    </w:p>
    <w:p w14:paraId="77670D7D" w14:textId="4F765CE6" w:rsidR="00801378" w:rsidRPr="00345AB3" w:rsidRDefault="00F536BB" w:rsidP="00FC3A1B">
      <w:pPr>
        <w:pStyle w:val="BodyText"/>
        <w:rPr>
          <w:rFonts w:cs="Poppins"/>
        </w:rPr>
      </w:pPr>
      <w:r w:rsidRPr="00345AB3">
        <w:rPr>
          <w:rFonts w:cs="Poppins"/>
          <w:noProof/>
        </w:rPr>
        <mc:AlternateContent>
          <mc:Choice Requires="wps">
            <w:drawing>
              <wp:anchor distT="0" distB="0" distL="114300" distR="114300" simplePos="0" relativeHeight="251893771" behindDoc="1" locked="0" layoutInCell="1" allowOverlap="1" wp14:anchorId="0D9C652F" wp14:editId="5A6E8F25">
                <wp:simplePos x="0" y="0"/>
                <wp:positionH relativeFrom="column">
                  <wp:posOffset>-1180617</wp:posOffset>
                </wp:positionH>
                <wp:positionV relativeFrom="paragraph">
                  <wp:posOffset>509527</wp:posOffset>
                </wp:positionV>
                <wp:extent cx="4884517" cy="405114"/>
                <wp:effectExtent l="0" t="0" r="5080" b="1905"/>
                <wp:wrapNone/>
                <wp:docPr id="662410842" name="Rounded Rectangle 24"/>
                <wp:cNvGraphicFramePr/>
                <a:graphic xmlns:a="http://schemas.openxmlformats.org/drawingml/2006/main">
                  <a:graphicData uri="http://schemas.microsoft.com/office/word/2010/wordprocessingShape">
                    <wps:wsp>
                      <wps:cNvSpPr/>
                      <wps:spPr>
                        <a:xfrm>
                          <a:off x="0" y="0"/>
                          <a:ext cx="4884517"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7813740" id="Rounded Rectangle 24" o:spid="_x0000_s1026" style="position:absolute;margin-left:-92.95pt;margin-top:40.1pt;width:384.6pt;height:31.9pt;z-index:-25142270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3kmqggIAAGQFAAAOAAAAZHJzL2Uyb0RvYy54bWysVE1v2zAMvQ/YfxB0X20HztoGdYogQYcB&#10;RVu0HXpWZCkWIIuapMTJfv0o2XG6tthh2EUWRfLxw4+8ut63muyE8wpMRYuznBJhONTKbCr64/nm&#10;ywUlPjBTMw1GVPQgPL2ef/501dmZmEADuhaOIIjxs85WtAnBzrLM80a0zJ+BFQaVElzLAopuk9WO&#10;dYje6myS51+zDlxtHXDhPb6ueiWdJ3wpBQ/3UnoRiK4o5hbS6dK5jmc2v2KzjWO2UXxIg/1DFi1T&#10;BoOOUCsWGNk69Q6qVdyBBxnOOLQZSKm4SDVgNUX+ppqnhlmRasHmeDu2yf8/WH63e7IPDtvQWT/z&#10;eI1V7KVr4xfzI/vUrMPYLLEPhONjeXFRTotzSjjqynxaFGXsZnbyts6HbwJaEi8VdbA19SP+kdQo&#10;trv1obc/2sWIHrSqb5TWSXCb9VI7smP491aL1eVqOYT4w0ybaGwguvWI8SU7FZRu4aBFtNPmUUii&#10;aixhkjJJXBNjHMa5MKHoVQ2rRR++mOZ5ogsWOHqkchNgRJYYf8QeACKP32P3WQ720VUkqo7O+d8S&#10;651HjxQZTBidW2XAfQSgsaohcm9/bFLfmtilNdSHB0cc9IPiLb9R+PNumQ8PzOFk4AzhtId7PKSG&#10;rqIw3ChpwP366D3aI2FRS0mHk1ZR/3PLnKBEfzdI5cuiLONoJqGcnk9QcK8169cas22XgHQocK9Y&#10;nq7RPujjVTpoX3ApLGJUVDHDMXZFeXBHYRn6DYBrhYvFIpnhOFoWbs2T5RE8djXy8nn/wpwdGByQ&#10;+3dwnEo2e8Ph3jZ6GlhsA0iVCH7q69BvHOVEnGHtxF3xWk5Wp+U4/w0AAP//AwBQSwMEFAAGAAgA&#10;AAAhAIrkZn3jAAAACwEAAA8AAABkcnMvZG93bnJldi54bWxMj8FOwzAQRO9I/IO1SFxQa7dpqzTE&#10;qVChohcOpMDZjU0cNV5HsZsGvp7lBMfVPM28zTeja9lg+tB4lDCbCmAGK68brCW8HXaTFFiICrVq&#10;PRoJXybApri+ylWm/QVfzVDGmlEJhkxJsDF2GeehssapMPWdQco+fe9UpLOvue7Vhcpdy+dCrLhT&#10;DdKCVZ3ZWlOdyrOTsCuHF/v08Z1Uj6fn8W79vt0PdSPl7c34cA8smjH+wfCrT+pQkNPRn1EH1kqY&#10;zNLlmlgJqZgDI2KZJgmwI6GLhQBe5Pz/D8UPAAAA//8DAFBLAQItABQABgAIAAAAIQC2gziS/gAA&#10;AOEBAAATAAAAAAAAAAAAAAAAAAAAAABbQ29udGVudF9UeXBlc10ueG1sUEsBAi0AFAAGAAgAAAAh&#10;ADj9If/WAAAAlAEAAAsAAAAAAAAAAAAAAAAALwEAAF9yZWxzLy5yZWxzUEsBAi0AFAAGAAgAAAAh&#10;AIfeSaqCAgAAZAUAAA4AAAAAAAAAAAAAAAAALgIAAGRycy9lMm9Eb2MueG1sUEsBAi0AFAAGAAgA&#10;AAAhAIrkZn3jAAAACwEAAA8AAAAAAAAAAAAAAAAA3AQAAGRycy9kb3ducmV2LnhtbFBLBQYAAAAA&#10;BAAEAPMAAADsBQAAAAA=&#10;" fillcolor="#dad9dc" stroked="f" strokeweight="1pt">
                <v:stroke joinstyle="miter"/>
              </v:roundrect>
            </w:pict>
          </mc:Fallback>
        </mc:AlternateContent>
      </w:r>
      <w:r w:rsidR="006964E8" w:rsidRPr="00345AB3">
        <w:rPr>
          <w:rFonts w:cs="Poppins"/>
        </w:rPr>
        <w:t>Feedback should help students understand both what they did well and where they can continue developing.</w:t>
      </w:r>
    </w:p>
    <w:p w14:paraId="3368375A" w14:textId="61748DF2" w:rsidR="00801378" w:rsidRPr="00345AB3" w:rsidRDefault="00801378" w:rsidP="00123FC6">
      <w:pPr>
        <w:pStyle w:val="Heading2"/>
        <w:rPr>
          <w:rFonts w:cs="Poppins"/>
        </w:rPr>
      </w:pPr>
      <w:bookmarkStart w:id="48" w:name="_Toc239181320"/>
      <w:r w:rsidRPr="00345AB3">
        <w:rPr>
          <w:rFonts w:cs="Poppins"/>
        </w:rPr>
        <w:t xml:space="preserve">Designing </w:t>
      </w:r>
      <w:r w:rsidR="00123FC6" w:rsidRPr="00345AB3">
        <w:rPr>
          <w:rFonts w:cs="Poppins"/>
        </w:rPr>
        <w:t>a</w:t>
      </w:r>
      <w:r w:rsidRPr="00345AB3">
        <w:rPr>
          <w:rFonts w:cs="Poppins"/>
        </w:rPr>
        <w:t xml:space="preserve">ssessments with </w:t>
      </w:r>
      <w:r w:rsidR="00123FC6" w:rsidRPr="00345AB3">
        <w:rPr>
          <w:rFonts w:cs="Poppins"/>
        </w:rPr>
        <w:t>i</w:t>
      </w:r>
      <w:r w:rsidRPr="00345AB3">
        <w:rPr>
          <w:rFonts w:cs="Poppins"/>
        </w:rPr>
        <w:t xml:space="preserve">ntegrity in </w:t>
      </w:r>
      <w:r w:rsidR="00123FC6" w:rsidRPr="00345AB3">
        <w:rPr>
          <w:rFonts w:cs="Poppins"/>
        </w:rPr>
        <w:t>m</w:t>
      </w:r>
      <w:r w:rsidRPr="00345AB3">
        <w:rPr>
          <w:rFonts w:cs="Poppins"/>
        </w:rPr>
        <w:t>ind</w:t>
      </w:r>
      <w:bookmarkEnd w:id="48"/>
    </w:p>
    <w:p w14:paraId="0EB5BE98" w14:textId="451DA7D4" w:rsidR="00801378" w:rsidRPr="00345AB3" w:rsidRDefault="00801378" w:rsidP="00284E24">
      <w:pPr>
        <w:pStyle w:val="BodyText"/>
        <w:rPr>
          <w:rFonts w:cs="Poppins"/>
        </w:rPr>
      </w:pPr>
      <w:r w:rsidRPr="00345AB3">
        <w:rPr>
          <w:rFonts w:cs="Poppins"/>
        </w:rPr>
        <w:t>Assessment is most effective when it measures meaningful learning and encourages students to demonstrate their own knowledge and skills. Thoughtful assessment design also supports academic integrity.</w:t>
      </w:r>
    </w:p>
    <w:p w14:paraId="0E6CBCBC" w14:textId="77777777" w:rsidR="007029FE" w:rsidRPr="00345AB3" w:rsidRDefault="007029FE" w:rsidP="00284E24">
      <w:pPr>
        <w:pStyle w:val="BodyText"/>
        <w:rPr>
          <w:rFonts w:cs="Poppins"/>
        </w:rPr>
      </w:pPr>
      <w:r w:rsidRPr="00345AB3">
        <w:rPr>
          <w:rFonts w:cs="Poppins"/>
        </w:rPr>
        <w:t>When designing assessments, consider:</w:t>
      </w:r>
    </w:p>
    <w:p w14:paraId="4ACB3908" w14:textId="7157BE5F" w:rsidR="003E5451" w:rsidRPr="00345AB3" w:rsidRDefault="003E5451" w:rsidP="00284E24">
      <w:pPr>
        <w:pStyle w:val="BodyText"/>
        <w:rPr>
          <w:rFonts w:cs="Poppins"/>
        </w:rPr>
      </w:pPr>
      <w:r w:rsidRPr="00345AB3">
        <w:rPr>
          <w:rFonts w:cs="Poppins"/>
          <w:noProof/>
        </w:rPr>
        <w:drawing>
          <wp:inline distT="0" distB="0" distL="0" distR="0" wp14:anchorId="4E2F33E1" wp14:editId="36C72E22">
            <wp:extent cx="6330950" cy="1566334"/>
            <wp:effectExtent l="0" t="25400" r="6350" b="34290"/>
            <wp:docPr id="431407271" name="Diagram 125" descr="SmartArt summarizing When designing assessments, consider: Does the assessment reflect authentic professional practice?; Have students had opportunities to practise these skills?; Are expectations clearly communicated?; What learning is being assessed?; What role, if any, should artificial intelligence play?."/>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19" r:lo="rId320" r:qs="rId321" r:cs="rId322"/>
              </a:graphicData>
            </a:graphic>
          </wp:inline>
        </w:drawing>
      </w:r>
    </w:p>
    <w:p w14:paraId="5E55D065" w14:textId="200840D5" w:rsidR="00801378" w:rsidRPr="00345AB3" w:rsidRDefault="00F536BB" w:rsidP="00284E24">
      <w:pPr>
        <w:pStyle w:val="BodyText"/>
        <w:rPr>
          <w:rFonts w:cs="Poppins"/>
        </w:rPr>
      </w:pPr>
      <w:r w:rsidRPr="00345AB3">
        <w:rPr>
          <w:rFonts w:cs="Poppins"/>
          <w:noProof/>
        </w:rPr>
        <mc:AlternateContent>
          <mc:Choice Requires="wps">
            <w:drawing>
              <wp:anchor distT="0" distB="0" distL="114300" distR="114300" simplePos="0" relativeHeight="251895819" behindDoc="1" locked="0" layoutInCell="1" allowOverlap="1" wp14:anchorId="69581271" wp14:editId="75E43F9E">
                <wp:simplePos x="0" y="0"/>
                <wp:positionH relativeFrom="column">
                  <wp:posOffset>-777963</wp:posOffset>
                </wp:positionH>
                <wp:positionV relativeFrom="paragraph">
                  <wp:posOffset>511955</wp:posOffset>
                </wp:positionV>
                <wp:extent cx="2743200" cy="405114"/>
                <wp:effectExtent l="0" t="0" r="0" b="1905"/>
                <wp:wrapNone/>
                <wp:docPr id="115249408" name="Rounded Rectangle 24"/>
                <wp:cNvGraphicFramePr/>
                <a:graphic xmlns:a="http://schemas.openxmlformats.org/drawingml/2006/main">
                  <a:graphicData uri="http://schemas.microsoft.com/office/word/2010/wordprocessingShape">
                    <wps:wsp>
                      <wps:cNvSpPr/>
                      <wps:spPr>
                        <a:xfrm>
                          <a:off x="0" y="0"/>
                          <a:ext cx="2743200"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6613201" id="Rounded Rectangle 24" o:spid="_x0000_s1026" style="position:absolute;margin-left:-61.25pt;margin-top:40.3pt;width:3in;height:31.9pt;z-index:-25142066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XFtgAIAAGQFAAAOAAAAZHJzL2Uyb0RvYy54bWysVMFu2zAMvQ/YPwi6r7azdF2DOkWQoMOA&#10;og3aDj0rspQYkEWNUuJkXz9KdpyuLXYYdrFFkXwkn0heXe8bw3YKfQ225MVZzpmyEqrarkv+4+nm&#10;01fOfBC2EgasKvlBeX49/fjhqnUTNYINmEohIxDrJ60r+SYEN8kyLzeqEf4MnLKk1ICNCCTiOqtQ&#10;tITemGyU51+yFrByCFJ5T7eLTsmnCV9rJcO91l4FZkpOuYX0xfRdxW82vRKTNQq3qWWfhviHLBpR&#10;Wwo6QC1EEGyL9RuoppYIHnQ4k9BkoHUtVaqBqinyV9U8boRTqRYix7uBJv//YOXd7tEtkWhonZ94&#10;OsYq9hqb+Kf82D6RdRjIUvvAJF2OLsaf6QU4k6Qb5+dFMY5sZidvhz58U9CweCg5wtZWD/QiiSix&#10;u/Whsz/axYgeTF3d1MYkAderuUG2E/R6i9nicjHvQ/xhZmw0thDdOsR4k50KSqdwMCraGfugNKur&#10;WELKJPWaGuIIKZUNRafaiEp14YvznIrt4AePVG4CjMia4g/YPUDs47fYHUxvH11VatXBOf9bYp3z&#10;4JEigw2Dc1NbwPcADFXVR+7sjyR11ESWVlAdlsgQukHxTt7U9Hi3woelQJoMem+a9nBPH22gLTn0&#10;J842gL/eu4/21LCk5aylSSu5/7kVqDgz3y218mUxHsfRTML4/GJEAr7UrF5q7LaZA7VDQXvFyXSM&#10;9sEcjxqheaalMItRSSWspNgllwGPwjx0G4DWilSzWTKjcXQi3NpHJyN4ZDX25dP+WaDrOzhQ79/B&#10;cSrF5FUPd7bR08JsG0DXqcFPvPZ80yinxunXTtwVL+VkdVqO098AAAD//wMAUEsDBBQABgAIAAAA&#10;IQAY1ez94gAAAAsBAAAPAAAAZHJzL2Rvd25yZXYueG1sTI/BTsMwDIbvSLxDZCQuaEvWlWkrTSc0&#10;mNiFA93gnDWhqdY4VZN1hafHnOBo+9Pv78/Xo2vZYPrQeJQwmwpgBiuvG6wlHPbbyRJYiAq1aj0a&#10;CV8mwLq4vspVpv0F38xQxppRCIZMSbAxdhnnobLGqTD1nUG6ffreqUhjX3PdqwuFu5YnQiy4Uw3S&#10;B6s6s7GmOpVnJ2FbDq/2+eN7Xj2dXsa71ftmN9SNlLc34+MDsGjG+AfDrz6pQ0FOR39GHVgrYTJL&#10;kntiJSzFAhgRc7GixZHQNE2BFzn/36H4AQAA//8DAFBLAQItABQABgAIAAAAIQC2gziS/gAAAOEB&#10;AAATAAAAAAAAAAAAAAAAAAAAAABbQ29udGVudF9UeXBlc10ueG1sUEsBAi0AFAAGAAgAAAAhADj9&#10;If/WAAAAlAEAAAsAAAAAAAAAAAAAAAAALwEAAF9yZWxzLy5yZWxzUEsBAi0AFAAGAAgAAAAhAFi9&#10;cW2AAgAAZAUAAA4AAAAAAAAAAAAAAAAALgIAAGRycy9lMm9Eb2MueG1sUEsBAi0AFAAGAAgAAAAh&#10;ABjV7P3iAAAACwEAAA8AAAAAAAAAAAAAAAAA2gQAAGRycy9kb3ducmV2LnhtbFBLBQYAAAAABAAE&#10;APMAAADpBQAAAAA=&#10;" fillcolor="#dad9dc" stroked="f" strokeweight="1pt">
                <v:stroke joinstyle="miter"/>
              </v:roundrect>
            </w:pict>
          </mc:Fallback>
        </mc:AlternateContent>
      </w:r>
      <w:r w:rsidR="007029FE" w:rsidRPr="00345AB3">
        <w:rPr>
          <w:rFonts w:cs="Poppins"/>
        </w:rPr>
        <w:t>Designing authentic assessments helps students focus on learning while reducing opportunities for academic misconduct.</w:t>
      </w:r>
    </w:p>
    <w:p w14:paraId="7F7BE51B" w14:textId="16CF1F96" w:rsidR="006964E8" w:rsidRPr="00345AB3" w:rsidRDefault="006964E8" w:rsidP="00887F44">
      <w:pPr>
        <w:pStyle w:val="Heading2"/>
        <w:rPr>
          <w:rFonts w:cs="Poppins"/>
        </w:rPr>
      </w:pPr>
      <w:bookmarkStart w:id="49" w:name="_Toc239181321"/>
      <w:r w:rsidRPr="00345AB3">
        <w:rPr>
          <w:rFonts w:cs="Poppins"/>
        </w:rPr>
        <w:t xml:space="preserve">Educational </w:t>
      </w:r>
      <w:r w:rsidR="00284E24" w:rsidRPr="00345AB3">
        <w:rPr>
          <w:rFonts w:cs="Poppins"/>
        </w:rPr>
        <w:t>t</w:t>
      </w:r>
      <w:r w:rsidRPr="00345AB3">
        <w:rPr>
          <w:rFonts w:cs="Poppins"/>
        </w:rPr>
        <w:t>echnology</w:t>
      </w:r>
      <w:bookmarkEnd w:id="49"/>
    </w:p>
    <w:p w14:paraId="55ADC7E8" w14:textId="330E43FF" w:rsidR="00887F44" w:rsidRPr="00345AB3" w:rsidRDefault="006964E8" w:rsidP="00284E24">
      <w:pPr>
        <w:pStyle w:val="BodyBold"/>
        <w:rPr>
          <w:rFonts w:cs="Poppins"/>
        </w:rPr>
      </w:pPr>
      <w:r w:rsidRPr="00345AB3">
        <w:rPr>
          <w:rFonts w:cs="Poppins"/>
        </w:rPr>
        <w:t>Educational technology can enhance learning by improving communication, engagement, accessibility, and flexibility.</w:t>
      </w:r>
    </w:p>
    <w:p w14:paraId="17FD12A0" w14:textId="4553587D" w:rsidR="00887F44" w:rsidRPr="00345AB3" w:rsidRDefault="006964E8" w:rsidP="00FC3A1B">
      <w:pPr>
        <w:pStyle w:val="BodyText"/>
        <w:rPr>
          <w:rFonts w:cs="Poppins"/>
        </w:rPr>
      </w:pPr>
      <w:r w:rsidRPr="00345AB3">
        <w:rPr>
          <w:rFonts w:cs="Poppins"/>
        </w:rPr>
        <w:t>Technology should always support learning outcomes rather than becoming the focus of instruction.</w:t>
      </w:r>
    </w:p>
    <w:p w14:paraId="6FEB0478" w14:textId="58983685" w:rsidR="003E5451" w:rsidRPr="00345AB3" w:rsidRDefault="003E5451" w:rsidP="00284E24">
      <w:pPr>
        <w:pStyle w:val="BodyText"/>
        <w:rPr>
          <w:rFonts w:cs="Poppins"/>
        </w:rPr>
      </w:pPr>
      <w:r w:rsidRPr="00345AB3">
        <w:rPr>
          <w:rFonts w:cs="Poppins"/>
          <w:noProof/>
        </w:rPr>
        <w:lastRenderedPageBreak/>
        <w:drawing>
          <wp:inline distT="0" distB="0" distL="0" distR="0" wp14:anchorId="62707118" wp14:editId="0FA54046">
            <wp:extent cx="6106936" cy="2822222"/>
            <wp:effectExtent l="0" t="0" r="0" b="0"/>
            <wp:docPr id="1739150412" name="Diagram 144" descr="SmartArt summarizing Examples include: Moodle; Microsoft Teams; Polling tools; Collaborative documents; Multimedia resources; Simulation software; Discipline-specific application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24" r:lo="rId325" r:qs="rId326" r:cs="rId327"/>
              </a:graphicData>
            </a:graphic>
          </wp:inline>
        </w:drawing>
      </w:r>
    </w:p>
    <w:p w14:paraId="1F6BD1CB" w14:textId="5A3DB8BA" w:rsidR="00887F44" w:rsidRDefault="003E5451" w:rsidP="00FC3A1B">
      <w:pPr>
        <w:pStyle w:val="BodyText"/>
        <w:rPr>
          <w:rFonts w:cs="Poppins"/>
        </w:rPr>
      </w:pPr>
      <w:r w:rsidRPr="00345AB3">
        <w:rPr>
          <w:rFonts w:cs="Poppins"/>
          <w:noProof/>
        </w:rPr>
        <mc:AlternateContent>
          <mc:Choice Requires="wps">
            <w:drawing>
              <wp:anchor distT="0" distB="0" distL="114300" distR="114300" simplePos="0" relativeHeight="251908107" behindDoc="0" locked="0" layoutInCell="1" allowOverlap="1" wp14:anchorId="57CA5CC5" wp14:editId="75D82AF6">
                <wp:simplePos x="0" y="0"/>
                <wp:positionH relativeFrom="column">
                  <wp:posOffset>-2540</wp:posOffset>
                </wp:positionH>
                <wp:positionV relativeFrom="paragraph">
                  <wp:posOffset>631927</wp:posOffset>
                </wp:positionV>
                <wp:extent cx="6129337" cy="1831742"/>
                <wp:effectExtent l="0" t="0" r="5080" b="0"/>
                <wp:wrapSquare wrapText="bothSides"/>
                <wp:docPr id="688822027" name="Rounded Rectangle 27"/>
                <wp:cNvGraphicFramePr/>
                <a:graphic xmlns:a="http://schemas.openxmlformats.org/drawingml/2006/main">
                  <a:graphicData uri="http://schemas.microsoft.com/office/word/2010/wordprocessingShape">
                    <wps:wsp>
                      <wps:cNvSpPr/>
                      <wps:spPr>
                        <a:xfrm>
                          <a:off x="0" y="0"/>
                          <a:ext cx="6129337" cy="1831742"/>
                        </a:xfrm>
                        <a:prstGeom prst="roundRect">
                          <a:avLst/>
                        </a:prstGeom>
                        <a:solidFill>
                          <a:srgbClr val="4C4D4F"/>
                        </a:solidFill>
                        <a:ln>
                          <a:noFill/>
                        </a:ln>
                        <a:effectLst/>
                      </wps:spPr>
                      <wps:style>
                        <a:lnRef idx="2">
                          <a:schemeClr val="accent1">
                            <a:shade val="15000"/>
                          </a:schemeClr>
                        </a:lnRef>
                        <a:fillRef idx="1">
                          <a:schemeClr val="accent1"/>
                        </a:fillRef>
                        <a:effectRef idx="0">
                          <a:schemeClr val="accent1"/>
                        </a:effectRef>
                        <a:fontRef idx="minor">
                          <a:schemeClr val="lt1"/>
                        </a:fontRef>
                      </wps:style>
                      <wps:txbx>
                        <w:txbxContent>
                          <w:p w14:paraId="3FA75081" w14:textId="77777777" w:rsidR="00FD2953" w:rsidRDefault="00F36EB1" w:rsidP="006E31CC">
                            <w:pPr>
                              <w:rPr>
                                <w:b/>
                                <w:bCs/>
                                <w:color w:val="FFFFFF" w:themeColor="background1"/>
                                <w:sz w:val="26"/>
                                <w:szCs w:val="26"/>
                                <w:lang w:val="en-US"/>
                              </w:rPr>
                            </w:pPr>
                            <w:r>
                              <w:rPr>
                                <w:rFonts w:ascii="Poppins" w:hAnsi="Poppins" w:cs="Poppins"/>
                                <w:b/>
                                <w:bCs/>
                                <w:noProof/>
                                <w:color w:val="FFFFFF" w:themeColor="background1"/>
                              </w:rPr>
                              <w:drawing>
                                <wp:inline distT="0" distB="0" distL="0" distR="0" wp14:anchorId="644D3C78" wp14:editId="68C5FC97">
                                  <wp:extent cx="474134" cy="474134"/>
                                  <wp:effectExtent l="0" t="0" r="0" b="0"/>
                                  <wp:docPr id="1658659501" name="Graphic 14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8659501" name="Graphic 146">
                                            <a:extLst>
                                              <a:ext uri="{C183D7F6-B498-43B3-948B-1728B52AA6E4}">
                                                <adec:decorative xmlns:adec="http://schemas.microsoft.com/office/drawing/2017/decorative" val="1"/>
                                              </a:ext>
                                            </a:extLst>
                                          </pic:cNvPr>
                                          <pic:cNvPicPr/>
                                        </pic:nvPicPr>
                                        <pic:blipFill>
                                          <a:blip r:embed="rId329">
                                            <a:extLst>
                                              <a:ext uri="{96DAC541-7B7A-43D3-8B79-37D633B846F1}">
                                                <asvg:svgBlip xmlns:asvg="http://schemas.microsoft.com/office/drawing/2016/SVG/main" r:embed="rId330"/>
                                              </a:ext>
                                            </a:extLst>
                                          </a:blip>
                                          <a:stretch>
                                            <a:fillRect/>
                                          </a:stretch>
                                        </pic:blipFill>
                                        <pic:spPr>
                                          <a:xfrm>
                                            <a:off x="0" y="0"/>
                                            <a:ext cx="486060" cy="486060"/>
                                          </a:xfrm>
                                          <a:prstGeom prst="rect">
                                            <a:avLst/>
                                          </a:prstGeom>
                                        </pic:spPr>
                                      </pic:pic>
                                    </a:graphicData>
                                  </a:graphic>
                                </wp:inline>
                              </w:drawing>
                            </w:r>
                          </w:p>
                          <w:p w14:paraId="4D6B4E9C" w14:textId="32FD6F65" w:rsidR="006E31CC" w:rsidRDefault="00F36EB1" w:rsidP="006E31CC">
                            <w:pPr>
                              <w:rPr>
                                <w:b/>
                                <w:bCs/>
                                <w:color w:val="FFFFFF" w:themeColor="background1"/>
                                <w:sz w:val="26"/>
                                <w:szCs w:val="26"/>
                                <w:lang w:val="en-US"/>
                              </w:rPr>
                            </w:pPr>
                            <w:r>
                              <w:rPr>
                                <w:b/>
                                <w:bCs/>
                                <w:color w:val="FFFFFF" w:themeColor="background1"/>
                                <w:sz w:val="26"/>
                                <w:szCs w:val="26"/>
                                <w:lang w:val="en-US"/>
                              </w:rPr>
                              <w:t>NEW FACULTY TIP</w:t>
                            </w:r>
                          </w:p>
                          <w:p w14:paraId="138917AA" w14:textId="70F5D15A" w:rsidR="006E31CC" w:rsidRPr="006E31CC" w:rsidRDefault="006E31CC" w:rsidP="006E31CC">
                            <w:pPr>
                              <w:pStyle w:val="BodyWhite"/>
                            </w:pPr>
                            <w:r w:rsidRPr="00887F44">
                              <w:t>Introducing a new technology requires students to learn both the content and the tool. Whenever possible, keep technology simple, purposeful, and aligned with the learning outcomes.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oundrect w14:anchorId="57CA5CC5" id="_x0000_s1042" style="position:absolute;margin-left:-.2pt;margin-top:49.75pt;width:482.6pt;height:144.25pt;z-index:25190810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Vzi3rkgIAAIYFAAAOAAAAZHJzL2Uyb0RvYy54bWysVEtv2zAMvg/YfxB0X22n7iuoUwQpMgwo&#13;&#10;2qLt0LMiS7EBWdQkJXb260fJjpM+sMOwi02JHz8+RPL6pmsU2QrratAFzU5SSoTmUNZ6XdCfL8tv&#13;&#10;l5Q4z3TJFGhR0J1w9Gb29ct1a6ZiAhWoUliCJNpNW1PQynszTRLHK9EwdwJGaFRKsA3zeLTrpLSs&#13;&#10;RfZGJZM0PU9asKWxwIVzeHvbK+ks8kspuH+Q0glPVEExNh+/Nn5X4ZvMrtl0bZmpaj6Ewf4hiobV&#13;&#10;Gp2OVLfMM7Kx9QeqpuYWHEh/wqFJQMqai5gDZpOl77J5rpgRMRcsjjNjmdz/o+X322fzaLEMrXFT&#13;&#10;h2LIopO2CX+Mj3SxWLuxWKLzhOPleTa5Oj29oISjLrs8zS7ySShncjA31vnvAhoShIJa2OjyCZ8k&#13;&#10;Vopt75zv8XtccOlA1eWyVioe7Hq1UJZsGT5fvshv8+Xg4g1M6QDWEMx6xv5GxAYY3Bzyi5LfKRGs&#13;&#10;lH4SktQlZjSJccXWE6NXxrnQPutVFStFH0x2lqaxezDd0SImHwkDs8RoRu6BILT1R+4+5gEfTPvA&#13;&#10;R+P0b4H1xqNF9Azaj8ZNrcF+RqAwq8Fzj8fwj0oTRN+tOqwNvu95gIarFZS7R0ss9KPkDF/W+Lp3&#13;&#10;zPlHZnF2cMpwH/gH/EgFbUFhkCipwP7+7D7gsaVRS0mLs1hQ92vDrKBE/dDY7FdZnofhjYf87GKC&#13;&#10;B3usWR1r9KZZAPZLhpvH8CgGvFd7UVpoXnFtzINXVDHN0XdBubf7w8L3OwIXDxfzeYThwBrm7/Sz&#13;&#10;4YE8FDo07kv3yqwZWtzjdNzDfm7Z9F2T99hgqWG+8SDrOAGHug5PgMMee2lYTGGbHJ8j6rA+Z38A&#13;&#10;AAD//wMAUEsDBBQABgAIAAAAIQBUK1Pp5AAAAA0BAAAPAAAAZHJzL2Rvd25yZXYueG1sTI/NTsNA&#13;&#10;DITvSLzDykjc2g3QVkkap0L8SSAulD7ANnF+muxumt2kaZ8ec4KLJWvG4/mSzaRbMVLvamsQ7uYB&#13;&#10;CDKZzWtTIuy+X2chCOeVyVVrDSGcycEmvb5KVJzbk/micetLwSHGxQqh8r6LpXRZRVq5ue3IsFbY&#13;&#10;XivPa1/KvFcnDtetvA+CldSqNvyhUh09VZQ120EjvFl7/hia4nBpLnosjsfwZfn+iXh7Mz2veTyu&#13;&#10;QXia/N8F/DJwf0i52N4OJneiRZgt2IgQRUsQLEerBePsER7CMACZJvI/RfoDAAD//wMAUEsBAi0A&#13;&#10;FAAGAAgAAAAhALaDOJL+AAAA4QEAABMAAAAAAAAAAAAAAAAAAAAAAFtDb250ZW50X1R5cGVzXS54&#13;&#10;bWxQSwECLQAUAAYACAAAACEAOP0h/9YAAACUAQAACwAAAAAAAAAAAAAAAAAvAQAAX3JlbHMvLnJl&#13;&#10;bHNQSwECLQAUAAYACAAAACEAFc4t65ICAACGBQAADgAAAAAAAAAAAAAAAAAuAgAAZHJzL2Uyb0Rv&#13;&#10;Yy54bWxQSwECLQAUAAYACAAAACEAVCtT6eQAAAANAQAADwAAAAAAAAAAAAAAAADsBAAAZHJzL2Rv&#13;&#10;d25yZXYueG1sUEsFBgAAAAAEAAQA8wAAAP0FAAAAAA==&#13;&#10;" fillcolor="#4c4d4f" stroked="f" strokeweight="1pt">
                <v:stroke joinstyle="miter"/>
                <v:textbox>
                  <w:txbxContent>
                    <w:p w14:paraId="3FA75081" w14:textId="77777777" w:rsidR="00FD2953" w:rsidRDefault="00F36EB1" w:rsidP="006E31CC">
                      <w:pPr>
                        <w:rPr>
                          <w:b/>
                          <w:bCs/>
                          <w:color w:val="FFFFFF" w:themeColor="background1"/>
                          <w:sz w:val="26"/>
                          <w:szCs w:val="26"/>
                          <w:lang w:val="en-US"/>
                        </w:rPr>
                      </w:pPr>
                      <w:r>
                        <w:rPr>
                          <w:rFonts w:ascii="Poppins" w:hAnsi="Poppins" w:cs="Poppins"/>
                          <w:b/>
                          <w:bCs/>
                          <w:noProof/>
                          <w:color w:val="FFFFFF" w:themeColor="background1"/>
                        </w:rPr>
                        <w:drawing>
                          <wp:inline distT="0" distB="0" distL="0" distR="0" wp14:anchorId="644D3C78" wp14:editId="68C5FC97">
                            <wp:extent cx="474134" cy="474134"/>
                            <wp:effectExtent l="0" t="0" r="0" b="0"/>
                            <wp:docPr id="1658659501" name="Graphic 14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8659501" name="Graphic 146">
                                      <a:extLst>
                                        <a:ext uri="{C183D7F6-B498-43B3-948B-1728B52AA6E4}">
                                          <adec:decorative xmlns:adec="http://schemas.microsoft.com/office/drawing/2017/decorative" val="1"/>
                                        </a:ext>
                                      </a:extLst>
                                    </pic:cNvPr>
                                    <pic:cNvPicPr/>
                                  </pic:nvPicPr>
                                  <pic:blipFill>
                                    <a:blip r:embed="rId329">
                                      <a:extLst>
                                        <a:ext uri="{96DAC541-7B7A-43D3-8B79-37D633B846F1}">
                                          <asvg:svgBlip xmlns:asvg="http://schemas.microsoft.com/office/drawing/2016/SVG/main" r:embed="rId330"/>
                                        </a:ext>
                                      </a:extLst>
                                    </a:blip>
                                    <a:stretch>
                                      <a:fillRect/>
                                    </a:stretch>
                                  </pic:blipFill>
                                  <pic:spPr>
                                    <a:xfrm>
                                      <a:off x="0" y="0"/>
                                      <a:ext cx="486060" cy="486060"/>
                                    </a:xfrm>
                                    <a:prstGeom prst="rect">
                                      <a:avLst/>
                                    </a:prstGeom>
                                  </pic:spPr>
                                </pic:pic>
                              </a:graphicData>
                            </a:graphic>
                          </wp:inline>
                        </w:drawing>
                      </w:r>
                    </w:p>
                    <w:p w14:paraId="4D6B4E9C" w14:textId="32FD6F65" w:rsidR="006E31CC" w:rsidRDefault="00F36EB1" w:rsidP="006E31CC">
                      <w:pPr>
                        <w:rPr>
                          <w:b/>
                          <w:bCs/>
                          <w:color w:val="FFFFFF" w:themeColor="background1"/>
                          <w:sz w:val="26"/>
                          <w:szCs w:val="26"/>
                          <w:lang w:val="en-US"/>
                        </w:rPr>
                      </w:pPr>
                      <w:r>
                        <w:rPr>
                          <w:b/>
                          <w:bCs/>
                          <w:color w:val="FFFFFF" w:themeColor="background1"/>
                          <w:sz w:val="26"/>
                          <w:szCs w:val="26"/>
                          <w:lang w:val="en-US"/>
                        </w:rPr>
                        <w:t>NEW FACULTY TIP</w:t>
                      </w:r>
                    </w:p>
                    <w:p w14:paraId="138917AA" w14:textId="70F5D15A" w:rsidR="006E31CC" w:rsidRPr="006E31CC" w:rsidRDefault="006E31CC" w:rsidP="006E31CC">
                      <w:pPr>
                        <w:pStyle w:val="BodyWhite"/>
                      </w:pPr>
                      <w:r w:rsidRPr="00887F44">
                        <w:t>Introducing a new technology requires students to learn both the content and the tool. Whenever possible, keep technology simple, purposeful, and aligned with the learning outcomes.</w:t>
                      </w:r>
                    </w:p>
                  </w:txbxContent>
                </v:textbox>
                <w10:wrap type="square"/>
              </v:roundrect>
            </w:pict>
          </mc:Fallback>
        </mc:AlternateContent>
      </w:r>
      <w:r w:rsidR="006964E8" w:rsidRPr="00345AB3">
        <w:rPr>
          <w:rFonts w:cs="Poppins"/>
        </w:rPr>
        <w:t>Choose technologies that improve learning and are appropriate for your students and course.</w:t>
      </w:r>
    </w:p>
    <w:p w14:paraId="127ACB0A" w14:textId="00F50E91" w:rsidR="00FD2953" w:rsidRPr="00345AB3" w:rsidRDefault="00FD2953" w:rsidP="00FC3A1B">
      <w:pPr>
        <w:pStyle w:val="BodyText"/>
        <w:rPr>
          <w:rFonts w:cs="Poppins"/>
        </w:rPr>
      </w:pPr>
      <w:r w:rsidRPr="00345AB3">
        <w:rPr>
          <w:rFonts w:cs="Poppins"/>
          <w:noProof/>
        </w:rPr>
        <mc:AlternateContent>
          <mc:Choice Requires="wps">
            <w:drawing>
              <wp:anchor distT="0" distB="0" distL="114300" distR="114300" simplePos="0" relativeHeight="251897867" behindDoc="1" locked="0" layoutInCell="1" allowOverlap="1" wp14:anchorId="7D0B339F" wp14:editId="729311C1">
                <wp:simplePos x="0" y="0"/>
                <wp:positionH relativeFrom="column">
                  <wp:posOffset>-1666240</wp:posOffset>
                </wp:positionH>
                <wp:positionV relativeFrom="paragraph">
                  <wp:posOffset>2365109</wp:posOffset>
                </wp:positionV>
                <wp:extent cx="4884517" cy="405114"/>
                <wp:effectExtent l="0" t="0" r="5080" b="1905"/>
                <wp:wrapNone/>
                <wp:docPr id="70978070" name="Rounded Rectangle 24"/>
                <wp:cNvGraphicFramePr/>
                <a:graphic xmlns:a="http://schemas.openxmlformats.org/drawingml/2006/main">
                  <a:graphicData uri="http://schemas.microsoft.com/office/word/2010/wordprocessingShape">
                    <wps:wsp>
                      <wps:cNvSpPr/>
                      <wps:spPr>
                        <a:xfrm>
                          <a:off x="0" y="0"/>
                          <a:ext cx="4884517"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D219251" id="Rounded Rectangle 24" o:spid="_x0000_s1026" style="position:absolute;margin-left:-131.2pt;margin-top:186.25pt;width:384.6pt;height:31.9pt;z-index:-25141861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H3kmqggIAAGQFAAAOAAAAZHJzL2Uyb0RvYy54bWysVE1v2zAMvQ/YfxB0X20HztoGdYogQYcB&#13;&#10;RVu0HXpWZCkWIIuapMTJfv0o2XG6tthh2EUWRfLxw4+8ut63muyE8wpMRYuznBJhONTKbCr64/nm&#13;&#10;ywUlPjBTMw1GVPQgPL2ef/501dmZmEADuhaOIIjxs85WtAnBzrLM80a0zJ+BFQaVElzLAopuk9WO&#13;&#10;dYje6myS51+zDlxtHXDhPb6ueiWdJ3wpBQ/3UnoRiK4o5hbS6dK5jmc2v2KzjWO2UXxIg/1DFi1T&#13;&#10;BoOOUCsWGNk69Q6qVdyBBxnOOLQZSKm4SDVgNUX+ppqnhlmRasHmeDu2yf8/WH63e7IPDtvQWT/z&#13;&#10;eI1V7KVr4xfzI/vUrMPYLLEPhONjeXFRTotzSjjqynxaFGXsZnbyts6HbwJaEi8VdbA19SP+kdQo&#13;&#10;trv1obc/2sWIHrSqb5TWSXCb9VI7smP491aL1eVqOYT4w0ybaGwguvWI8SU7FZRu4aBFtNPmUUii&#13;&#10;aixhkjJJXBNjHMa5MKHoVQ2rRR++mOZ5ogsWOHqkchNgRJYYf8QeACKP32P3WQ720VUkqo7O+d8S&#13;&#10;651HjxQZTBidW2XAfQSgsaohcm9/bFLfmtilNdSHB0cc9IPiLb9R+PNumQ8PzOFk4AzhtId7PKSG&#13;&#10;rqIw3ChpwP366D3aI2FRS0mHk1ZR/3PLnKBEfzdI5cuiLONoJqGcnk9QcK8169cas22XgHQocK9Y&#13;&#10;nq7RPujjVTpoX3ApLGJUVDHDMXZFeXBHYRn6DYBrhYvFIpnhOFoWbs2T5RE8djXy8nn/wpwdGByQ&#13;&#10;+3dwnEo2e8Ph3jZ6GlhsA0iVCH7q69BvHOVEnGHtxF3xWk5Wp+U4/w0AAP//AwBQSwMEFAAGAAgA&#13;&#10;AAAhALtCmmDoAAAAEQEAAA8AAABkcnMvZG93bnJldi54bWxMj81OwzAQhO9IvIO1SFxQ65C0AdI4&#13;&#10;FWqp4MKB8HN2kyWOGq+j2E0DT89ygstKq52ZnS9fT7YTIw6+daTgeh6BQKpc3VKj4O11N7sF4YOm&#13;&#10;WneOUMEXelgX52e5zmp3ohccy9AIDiGfaQUmhD6T0lcGrfZz1yPx7dMNVgdeh0bWgz5xuO1kHEWp&#13;&#10;tLol/mB0jxuD1aE8WgW7cnw2Dx/fSbU9PE5Xd++bp7Fplbq8mLYrHvcrEAGn8OeAXwbuDwUX27sj&#13;&#10;1V50CmZxGi9YqyC5iZcgWLKMUkbaK1gkaQKyyOV/kuIHAAD//wMAUEsBAi0AFAAGAAgAAAAhALaD&#13;&#10;OJL+AAAA4QEAABMAAAAAAAAAAAAAAAAAAAAAAFtDb250ZW50X1R5cGVzXS54bWxQSwECLQAUAAYA&#13;&#10;CAAAACEAOP0h/9YAAACUAQAACwAAAAAAAAAAAAAAAAAvAQAAX3JlbHMvLnJlbHNQSwECLQAUAAYA&#13;&#10;CAAAACEAh95JqoICAABkBQAADgAAAAAAAAAAAAAAAAAuAgAAZHJzL2Uyb0RvYy54bWxQSwECLQAU&#13;&#10;AAYACAAAACEAu0KaYOgAAAARAQAADwAAAAAAAAAAAAAAAADcBAAAZHJzL2Rvd25yZXYueG1sUEsF&#13;&#10;BgAAAAAEAAQA8wAAAPEFAAAAAA==&#13;&#10;" fillcolor="#dad9dc" stroked="f" strokeweight="1pt">
                <v:stroke joinstyle="miter"/>
              </v:roundrect>
            </w:pict>
          </mc:Fallback>
        </mc:AlternateContent>
      </w:r>
    </w:p>
    <w:p w14:paraId="5249F706" w14:textId="00F50E91" w:rsidR="006964E8" w:rsidRPr="00345AB3" w:rsidRDefault="006964E8" w:rsidP="003D6803">
      <w:pPr>
        <w:pStyle w:val="Heading2"/>
        <w:spacing w:before="600"/>
        <w:rPr>
          <w:rFonts w:cs="Poppins"/>
        </w:rPr>
      </w:pPr>
      <w:bookmarkStart w:id="50" w:name="_Toc239181322"/>
      <w:r w:rsidRPr="00345AB3">
        <w:rPr>
          <w:rFonts w:cs="Poppins"/>
        </w:rPr>
        <w:t xml:space="preserve">Responsible </w:t>
      </w:r>
      <w:r w:rsidR="00284E24" w:rsidRPr="00345AB3">
        <w:rPr>
          <w:rFonts w:cs="Poppins"/>
        </w:rPr>
        <w:t>u</w:t>
      </w:r>
      <w:r w:rsidRPr="00345AB3">
        <w:rPr>
          <w:rFonts w:cs="Poppins"/>
        </w:rPr>
        <w:t xml:space="preserve">se of </w:t>
      </w:r>
      <w:r w:rsidR="00284E24" w:rsidRPr="00345AB3">
        <w:rPr>
          <w:rFonts w:cs="Poppins"/>
        </w:rPr>
        <w:t>a</w:t>
      </w:r>
      <w:r w:rsidRPr="00345AB3">
        <w:rPr>
          <w:rFonts w:cs="Poppins"/>
        </w:rPr>
        <w:t xml:space="preserve">rtificial </w:t>
      </w:r>
      <w:r w:rsidR="00284E24" w:rsidRPr="00345AB3">
        <w:rPr>
          <w:rFonts w:cs="Poppins"/>
        </w:rPr>
        <w:t>i</w:t>
      </w:r>
      <w:r w:rsidRPr="00345AB3">
        <w:rPr>
          <w:rFonts w:cs="Poppins"/>
        </w:rPr>
        <w:t>ntelligence</w:t>
      </w:r>
      <w:bookmarkEnd w:id="50"/>
    </w:p>
    <w:p w14:paraId="6C30B361" w14:textId="348E4E8E" w:rsidR="00D253B8" w:rsidRPr="00345AB3" w:rsidRDefault="006964E8" w:rsidP="00284E24">
      <w:pPr>
        <w:pStyle w:val="BodyBold"/>
        <w:rPr>
          <w:rFonts w:cs="Poppins"/>
        </w:rPr>
      </w:pPr>
      <w:r w:rsidRPr="00345AB3">
        <w:rPr>
          <w:rFonts w:cs="Poppins"/>
        </w:rPr>
        <w:t xml:space="preserve">Artificial intelligence </w:t>
      </w:r>
      <w:r w:rsidR="003C2F12" w:rsidRPr="00345AB3">
        <w:rPr>
          <w:rFonts w:cs="Poppins"/>
        </w:rPr>
        <w:t xml:space="preserve">(AI) </w:t>
      </w:r>
      <w:r w:rsidRPr="00345AB3">
        <w:rPr>
          <w:rFonts w:cs="Poppins"/>
        </w:rPr>
        <w:t>is increasingly influencing teaching, learning, and professional practice across many disciplines.</w:t>
      </w:r>
      <w:r w:rsidR="00D253B8" w:rsidRPr="00345AB3">
        <w:rPr>
          <w:rFonts w:cs="Poppins"/>
        </w:rPr>
        <w:t xml:space="preserve"> </w:t>
      </w:r>
      <w:r w:rsidRPr="00345AB3">
        <w:rPr>
          <w:rFonts w:cs="Poppins"/>
        </w:rPr>
        <w:t>Faculty play an important role in helping students use AI responsibly and ethically.</w:t>
      </w:r>
    </w:p>
    <w:p w14:paraId="46189568" w14:textId="165281DC" w:rsidR="00D253B8" w:rsidRPr="00345AB3" w:rsidRDefault="006964E8" w:rsidP="00FC3A1B">
      <w:pPr>
        <w:pStyle w:val="BodyText"/>
        <w:rPr>
          <w:rFonts w:cs="Poppins"/>
        </w:rPr>
      </w:pPr>
      <w:r w:rsidRPr="00345AB3">
        <w:rPr>
          <w:rFonts w:cs="Poppins"/>
        </w:rPr>
        <w:t>Expectations regarding AI should be communicated clearly for every assessment.</w:t>
      </w:r>
      <w:r w:rsidR="00D253B8" w:rsidRPr="00345AB3">
        <w:rPr>
          <w:rFonts w:cs="Poppins"/>
        </w:rPr>
        <w:t xml:space="preserve"> AI should support learning rather than replace student thinking.</w:t>
      </w:r>
    </w:p>
    <w:p w14:paraId="53C438C8" w14:textId="77777777" w:rsidR="00B8019C" w:rsidRPr="00345AB3" w:rsidRDefault="00B8019C">
      <w:pPr>
        <w:rPr>
          <w:rFonts w:ascii="Poppins" w:hAnsi="Poppins" w:cs="Poppins"/>
          <w:sz w:val="22"/>
        </w:rPr>
      </w:pPr>
      <w:r w:rsidRPr="00345AB3">
        <w:rPr>
          <w:rFonts w:ascii="Poppins" w:hAnsi="Poppins" w:cs="Poppins"/>
        </w:rPr>
        <w:br w:type="page"/>
      </w:r>
    </w:p>
    <w:p w14:paraId="2E098FB0" w14:textId="344B9C9E" w:rsidR="00F04F6D" w:rsidRPr="00345AB3" w:rsidRDefault="006964E8" w:rsidP="00FC3A1B">
      <w:pPr>
        <w:pStyle w:val="BodyText"/>
        <w:rPr>
          <w:rFonts w:cs="Poppins"/>
        </w:rPr>
      </w:pPr>
      <w:r w:rsidRPr="00345AB3">
        <w:rPr>
          <w:rFonts w:cs="Poppins"/>
        </w:rPr>
        <w:lastRenderedPageBreak/>
        <w:t>Consider communicating</w:t>
      </w:r>
      <w:r w:rsidR="00D253B8" w:rsidRPr="00345AB3">
        <w:rPr>
          <w:rFonts w:cs="Poppins"/>
        </w:rPr>
        <w:t xml:space="preserve"> the following to your students</w:t>
      </w:r>
      <w:r w:rsidRPr="00345AB3">
        <w:rPr>
          <w:rFonts w:cs="Poppins"/>
        </w:rPr>
        <w:t>:</w:t>
      </w:r>
    </w:p>
    <w:p w14:paraId="554225CD" w14:textId="190AF806" w:rsidR="00B8019C" w:rsidRPr="00345AB3" w:rsidRDefault="00B8019C" w:rsidP="00FC3A1B">
      <w:pPr>
        <w:pStyle w:val="BodyText"/>
        <w:rPr>
          <w:rFonts w:cs="Poppins"/>
        </w:rPr>
      </w:pPr>
      <w:r w:rsidRPr="00345AB3">
        <w:rPr>
          <w:rFonts w:cs="Poppins"/>
          <w:noProof/>
        </w:rPr>
        <w:drawing>
          <wp:inline distT="0" distB="0" distL="0" distR="0" wp14:anchorId="55D86334" wp14:editId="383209A6">
            <wp:extent cx="6330950" cy="1566334"/>
            <wp:effectExtent l="0" t="25400" r="6350" b="21590"/>
            <wp:docPr id="336004693" name="Diagram 125" descr="SmartArt summarizing Consider communicating the following to your students: When AI may be used; How AI use should be acknowledged; When AI use is prohibited; Permitted uses of AI."/>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31" r:lo="rId332" r:qs="rId333" r:cs="rId334"/>
              </a:graphicData>
            </a:graphic>
          </wp:inline>
        </w:drawing>
      </w:r>
    </w:p>
    <w:p w14:paraId="243C259F" w14:textId="54D9AE82" w:rsidR="006964E8" w:rsidRPr="00345AB3" w:rsidRDefault="00B8019C" w:rsidP="00B8019C">
      <w:pPr>
        <w:pStyle w:val="Heading3"/>
        <w:spacing w:before="600"/>
        <w:rPr>
          <w:rFonts w:ascii="Poppins" w:hAnsi="Poppins" w:cs="Poppins"/>
        </w:rPr>
      </w:pPr>
      <w:r w:rsidRPr="00345AB3">
        <w:rPr>
          <w:rFonts w:ascii="Poppins" w:hAnsi="Poppins" w:cs="Poppins"/>
          <w:noProof/>
        </w:rPr>
        <mc:AlternateContent>
          <mc:Choice Requires="wps">
            <w:drawing>
              <wp:anchor distT="0" distB="0" distL="114300" distR="114300" simplePos="0" relativeHeight="251899915" behindDoc="1" locked="0" layoutInCell="1" allowOverlap="1" wp14:anchorId="7414CB00" wp14:editId="67CCB811">
                <wp:simplePos x="0" y="0"/>
                <wp:positionH relativeFrom="column">
                  <wp:posOffset>-878134</wp:posOffset>
                </wp:positionH>
                <wp:positionV relativeFrom="paragraph">
                  <wp:posOffset>152047</wp:posOffset>
                </wp:positionV>
                <wp:extent cx="1862666" cy="404495"/>
                <wp:effectExtent l="0" t="0" r="4445" b="1905"/>
                <wp:wrapNone/>
                <wp:docPr id="1718703383" name="Rounded Rectangle 24"/>
                <wp:cNvGraphicFramePr/>
                <a:graphic xmlns:a="http://schemas.openxmlformats.org/drawingml/2006/main">
                  <a:graphicData uri="http://schemas.microsoft.com/office/word/2010/wordprocessingShape">
                    <wps:wsp>
                      <wps:cNvSpPr/>
                      <wps:spPr>
                        <a:xfrm>
                          <a:off x="0" y="0"/>
                          <a:ext cx="1862666" cy="404495"/>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6CB0812" id="Rounded Rectangle 24" o:spid="_x0000_s1026" style="position:absolute;margin-left:-69.15pt;margin-top:11.95pt;width:146.65pt;height:31.85pt;z-index:-25141656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wxXQ2ggIAAGQFAAAOAAAAZHJzL2Uyb0RvYy54bWysVEtv2zAMvg/YfxB0X20HadYGdYogQYcB&#13;&#10;RVu0HXpWZCk2IIsapbz260fJjtO1xQ7DLrIokh8f/sir631r2Fahb8CWvDjLOVNWQtXYdcl/PN98&#13;&#10;ueDMB2ErYcCqkh+U59ezz5+udm6qRlCDqRQyArF+unMlr0Nw0yzzslat8GfglCWlBmxFIBHXWYVi&#13;&#10;R+ityUZ5Psl2gJVDkMp7el12Sj5L+ForGe619iowU3LKLaQT07mKZza7EtM1Clc3sk9D/EMWrWgs&#13;&#10;BR2gliIItsHmHVTbSAQPOpxJaDPQupEq1UDVFPmbap5q4VSqhZrj3dAm//9g5d32yT0gtWHn/NTT&#13;&#10;NVax19jGL+XH9qlZh6FZah+YpMfiYjKaTCacSdKN8/H48jx2Mzt5O/Thm4KWxUvJETa2eqQ/khol&#13;&#10;trc+dPZHuxjRg2mqm8aYJOB6tTDItoL+3nK+vFwu+hB/mBkbjS1Etw4xvmSngtItHIyKdsY+Ks2a&#13;&#10;ikoYpUwS19QQR0ipbCg6VS0q1YUvzvM80YUKHDxSuQkwImuKP2D3AJHH77G7LHv76KoSVQfn/G+J&#13;&#10;dc6DR4oMNgzObWMBPwIwVFUfubM/NqlrTezSCqrDAzKEblC8kzcN/bxb4cODQJoMmiGa9nBPhzaw&#13;&#10;Kzn0N85qwF8fvUd7IixpOdvRpJXc/9wIVJyZ75aofFmMx3E0kzA+/zoiAV9rVq81dtMugOhQ0F5x&#13;&#10;Ml2jfTDHq0ZoX2gpzGNUUgkrKXbJZcCjsAjdBqC1ItV8nsxoHJ0It/bJyQgeuxp5+bx/Eeh6Bgfi&#13;&#10;/h0cp1JM33C4s42eFuabALpJBD/1te83jXIiTr924q54LSer03Kc/QYAAP//AwBQSwMEFAAGAAgA&#13;&#10;AAAhAFQXfbPnAAAADwEAAA8AAABkcnMvZG93bnJldi54bWxMj81OwzAQhO9IvIO1SFxQ67RRS5pm&#13;&#10;U6GWCi4cCD9nN16SqLEdxW4aeHq2J7istNqZ2fmyzWhaMVDvG2cRZtMIBNnS6cZWCO9v+0kCwgdl&#13;&#10;tWqdJYRv8rDJr68ylWp3tq80FKESHGJ9qhDqELpUSl/WZJSfuo4s375cb1Tgta+k7tWZw00r51G0&#13;&#10;lEY1lj/UqqNtTeWxOBmEfTG81I+fP3G5Oz6Nd6uP7fNQNYi3N+NuzeNhDSLQGP4ccGHg/pBzsYM7&#13;&#10;We1FizCZxUnMWoR5vAJxUSwWjHhASO6XIPNM/ufIfwEAAP//AwBQSwECLQAUAAYACAAAACEAtoM4&#13;&#10;kv4AAADhAQAAEwAAAAAAAAAAAAAAAAAAAAAAW0NvbnRlbnRfVHlwZXNdLnhtbFBLAQItABQABgAI&#13;&#10;AAAAIQA4/SH/1gAAAJQBAAALAAAAAAAAAAAAAAAAAC8BAABfcmVscy8ucmVsc1BLAQItABQABgAI&#13;&#10;AAAAIQDwxXQ2ggIAAGQFAAAOAAAAAAAAAAAAAAAAAC4CAABkcnMvZTJvRG9jLnhtbFBLAQItABQA&#13;&#10;BgAIAAAAIQBUF32z5wAAAA8BAAAPAAAAAAAAAAAAAAAAANwEAABkcnMvZG93bnJldi54bWxQSwUG&#13;&#10;AAAAAAQABADzAAAA8AUAAAAA&#13;&#10;" fillcolor="#dad9dc" stroked="f" strokeweight="1pt">
                <v:stroke joinstyle="miter"/>
              </v:roundrect>
            </w:pict>
          </mc:Fallback>
        </mc:AlternateContent>
      </w:r>
      <w:r w:rsidR="006964E8" w:rsidRPr="00345AB3">
        <w:rPr>
          <w:rFonts w:ascii="Poppins" w:hAnsi="Poppins" w:cs="Poppins"/>
        </w:rPr>
        <w:t xml:space="preserve">In </w:t>
      </w:r>
      <w:r w:rsidR="00284E24" w:rsidRPr="00345AB3">
        <w:rPr>
          <w:rFonts w:ascii="Poppins" w:hAnsi="Poppins" w:cs="Poppins"/>
        </w:rPr>
        <w:t>p</w:t>
      </w:r>
      <w:r w:rsidR="006964E8" w:rsidRPr="00345AB3">
        <w:rPr>
          <w:rFonts w:ascii="Poppins" w:hAnsi="Poppins" w:cs="Poppins"/>
        </w:rPr>
        <w:t>ractice</w:t>
      </w:r>
    </w:p>
    <w:p w14:paraId="723FA655" w14:textId="31F64330" w:rsidR="00DB693F" w:rsidRPr="00345AB3" w:rsidRDefault="003C2F12" w:rsidP="00FC3A1B">
      <w:pPr>
        <w:pStyle w:val="BodyText"/>
        <w:rPr>
          <w:rFonts w:cs="Poppins"/>
        </w:rPr>
      </w:pPr>
      <w:r w:rsidRPr="00345AB3">
        <w:rPr>
          <w:rFonts w:cs="Poppins"/>
          <w:noProof/>
        </w:rPr>
        <mc:AlternateContent>
          <mc:Choice Requires="wps">
            <w:drawing>
              <wp:anchor distT="0" distB="0" distL="114300" distR="114300" simplePos="0" relativeHeight="251901963" behindDoc="1" locked="0" layoutInCell="1" allowOverlap="1" wp14:anchorId="0914563D" wp14:editId="684E3C33">
                <wp:simplePos x="0" y="0"/>
                <wp:positionH relativeFrom="column">
                  <wp:posOffset>-1103630</wp:posOffset>
                </wp:positionH>
                <wp:positionV relativeFrom="paragraph">
                  <wp:posOffset>689610</wp:posOffset>
                </wp:positionV>
                <wp:extent cx="2596444" cy="405114"/>
                <wp:effectExtent l="0" t="0" r="0" b="1905"/>
                <wp:wrapNone/>
                <wp:docPr id="805629608" name="Rounded Rectangle 24"/>
                <wp:cNvGraphicFramePr/>
                <a:graphic xmlns:a="http://schemas.openxmlformats.org/drawingml/2006/main">
                  <a:graphicData uri="http://schemas.microsoft.com/office/word/2010/wordprocessingShape">
                    <wps:wsp>
                      <wps:cNvSpPr/>
                      <wps:spPr>
                        <a:xfrm>
                          <a:off x="0" y="0"/>
                          <a:ext cx="2596444"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4F0BC6C" id="Rounded Rectangle 24" o:spid="_x0000_s1026" style="position:absolute;margin-left:-86.9pt;margin-top:54.3pt;width:204.45pt;height:31.9pt;z-index:-25141451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wM86gQIAAGQFAAAOAAAAZHJzL2Uyb0RvYy54bWysVEtv2zAMvg/YfxB0X20HTrcGdYogQYcB&#10;RVu0HXpWZCkWIIuapMTJfv0o2XH6wg7DLrIokh8f/sjLq32ryU44r8BUtDjLKRGGQ63MpqI/n66/&#10;fKPEB2ZqpsGIih6Ep1fzz58uOzsTE2hA18IRBDF+1tmKNiHYWZZ53oiW+TOwwqBSgmtZQNFtstqx&#10;DtFbnU3y/DzrwNXWARfe4+uqV9J5wpdS8HAnpReB6IpibiGdLp3reGbzSzbbOGYbxYc02D9k0TJl&#10;MOgItWKBka1T76BaxR14kOGMQ5uBlIqLVANWU+RvqnlsmBWpFmyOt2Ob/P+D5be7R3vvsA2d9TOP&#10;11jFXro2fjE/sk/NOozNEvtAOD5OphfnZVlSwlFX5tOiKGM3s5O3dT58F9CSeKmog62pH/CPpEax&#10;3Y0Pvf3RLkb0oFV9rbROgtusl9qRHcO/t1qsLlbLIcQrM22isYHo1iPGl+xUULqFgxbRTpsHIYmq&#10;Ywkpk8Q1McZhnAsTil7VsFr04Ytpnie6YIGjRyo3AUZkifFH7AEg8vg9dp/lYB9dRaLq6Jz/LbHe&#10;efRIkcGE0blVBtxHABqrGiL39scm9a2JXVpDfbh3xEE/KN7ya4U/74b5cM8cTgbOEE57uMNDaugq&#10;CsONkgbc74/eoz0SFrWUdDhpFfW/tswJSvQPg1S+KMoyjmYSyunXCQrupWb9UmO27RKQDgXuFcvT&#10;NdoHfbxKB+0zLoVFjIoqZjjGrigP7igsQ78BcK1wsVgkMxxHy8KNebQ8gseuRl4+7Z+ZswODA3L/&#10;Fo5TyWZvONzbRk8Di20AqRLBT30d+o2jnIgzrJ24K17Kyeq0HOd/AAAA//8DAFBLAwQUAAYACAAA&#10;ACEAr7rG4eMAAAAMAQAADwAAAGRycy9kb3ducmV2LnhtbEyPS0/DMBCE70j8B2uRuKDWeUBbQpwK&#10;Fapy4UB4nN1kiaPG6yh208CvZznBcXZGM9/m68l2YsTBt44UxPMIBFLl6pYaBW+v29kKhA+aat05&#10;QgVf6GFdnJ/lOqvdiV5wLEMjuIR8phWYEPpMSl8ZtNrPXY/E3qcbrA4sh0bWgz5xue1kEkULaXVL&#10;vGB0jxuD1aE8WgXbcnw2jx/fafVw2E1Xt++bp7Fplbq8mO7vQAScwl8YfvEZHQpm2rsj1V50Cmbx&#10;MmX2wE60WoDgSJLexCD2fFkm1yCLXP5/ovgBAAD//wMAUEsBAi0AFAAGAAgAAAAhALaDOJL+AAAA&#10;4QEAABMAAAAAAAAAAAAAAAAAAAAAAFtDb250ZW50X1R5cGVzXS54bWxQSwECLQAUAAYACAAAACEA&#10;OP0h/9YAAACUAQAACwAAAAAAAAAAAAAAAAAvAQAAX3JlbHMvLnJlbHNQSwECLQAUAAYACAAAACEA&#10;IsDPOoECAABkBQAADgAAAAAAAAAAAAAAAAAuAgAAZHJzL2Uyb0RvYy54bWxQSwECLQAUAAYACAAA&#10;ACEAr7rG4eMAAAAMAQAADwAAAAAAAAAAAAAAAADbBAAAZHJzL2Rvd25yZXYueG1sUEsFBgAAAAAE&#10;AAQA8wAAAOsFAAAAAA==&#10;" fillcolor="#dad9dc" stroked="f" strokeweight="1pt">
                <v:stroke joinstyle="miter"/>
              </v:roundrect>
            </w:pict>
          </mc:Fallback>
        </mc:AlternateContent>
      </w:r>
      <w:r w:rsidR="006964E8" w:rsidRPr="00345AB3">
        <w:rPr>
          <w:rFonts w:cs="Poppins"/>
        </w:rPr>
        <w:t>Rather than asking whether students should use AI, consider asking</w:t>
      </w:r>
      <w:r w:rsidRPr="00345AB3">
        <w:rPr>
          <w:rFonts w:cs="Poppins"/>
        </w:rPr>
        <w:t xml:space="preserve">, </w:t>
      </w:r>
      <w:r w:rsidR="006964E8" w:rsidRPr="00345AB3">
        <w:rPr>
          <w:rFonts w:cs="Poppins"/>
        </w:rPr>
        <w:t>"What learning is this assessment intended to measure?"</w:t>
      </w:r>
      <w:r w:rsidRPr="00345AB3">
        <w:rPr>
          <w:rFonts w:cs="Poppins"/>
        </w:rPr>
        <w:t xml:space="preserve"> </w:t>
      </w:r>
      <w:r w:rsidR="006964E8" w:rsidRPr="00345AB3">
        <w:rPr>
          <w:rFonts w:cs="Poppins"/>
        </w:rPr>
        <w:t>The answer should guide decisions about appropriate AI use.</w:t>
      </w:r>
    </w:p>
    <w:p w14:paraId="57D82ED3" w14:textId="3680CAFC" w:rsidR="006964E8" w:rsidRPr="00345AB3" w:rsidRDefault="006964E8" w:rsidP="00001ECE">
      <w:pPr>
        <w:pStyle w:val="Heading3"/>
        <w:rPr>
          <w:rFonts w:ascii="Poppins" w:hAnsi="Poppins" w:cs="Poppins"/>
        </w:rPr>
      </w:pPr>
      <w:r w:rsidRPr="00345AB3">
        <w:rPr>
          <w:rFonts w:ascii="Poppins" w:hAnsi="Poppins" w:cs="Poppins"/>
        </w:rPr>
        <w:t xml:space="preserve">Where to </w:t>
      </w:r>
      <w:r w:rsidR="00284E24" w:rsidRPr="00345AB3">
        <w:rPr>
          <w:rFonts w:ascii="Poppins" w:hAnsi="Poppins" w:cs="Poppins"/>
        </w:rPr>
        <w:t>g</w:t>
      </w:r>
      <w:r w:rsidRPr="00345AB3">
        <w:rPr>
          <w:rFonts w:ascii="Poppins" w:hAnsi="Poppins" w:cs="Poppins"/>
        </w:rPr>
        <w:t xml:space="preserve">et </w:t>
      </w:r>
      <w:r w:rsidR="00284E24" w:rsidRPr="00345AB3">
        <w:rPr>
          <w:rFonts w:ascii="Poppins" w:hAnsi="Poppins" w:cs="Poppins"/>
        </w:rPr>
        <w:t>h</w:t>
      </w:r>
      <w:r w:rsidRPr="00345AB3">
        <w:rPr>
          <w:rFonts w:ascii="Poppins" w:hAnsi="Poppins" w:cs="Poppins"/>
        </w:rPr>
        <w:t>elp</w:t>
      </w:r>
    </w:p>
    <w:p w14:paraId="1B892906" w14:textId="627D66F0" w:rsidR="006964E8" w:rsidRPr="00345AB3" w:rsidRDefault="006964E8" w:rsidP="00FC3A1B">
      <w:pPr>
        <w:pStyle w:val="BodyText"/>
        <w:rPr>
          <w:rFonts w:cs="Poppins"/>
        </w:rPr>
      </w:pPr>
      <w:r w:rsidRPr="00345AB3">
        <w:rPr>
          <w:rFonts w:cs="Poppins"/>
        </w:rPr>
        <w:t xml:space="preserve">The </w:t>
      </w:r>
      <w:hyperlink r:id="rId336" w:history="1">
        <w:r w:rsidRPr="00345AB3">
          <w:rPr>
            <w:rStyle w:val="Hyperlink"/>
            <w:rFonts w:cs="Poppins"/>
          </w:rPr>
          <w:t>Teaching and Learning Innovation Hub</w:t>
        </w:r>
      </w:hyperlink>
      <w:r w:rsidRPr="00345AB3">
        <w:rPr>
          <w:rFonts w:cs="Poppins"/>
        </w:rPr>
        <w:t xml:space="preserve"> can support you with:</w:t>
      </w:r>
    </w:p>
    <w:p w14:paraId="567F3865" w14:textId="69A36EC1" w:rsidR="009579DC" w:rsidRPr="00345AB3" w:rsidRDefault="009579DC" w:rsidP="00FC3A1B">
      <w:pPr>
        <w:pStyle w:val="BodyText"/>
        <w:rPr>
          <w:rFonts w:cs="Poppins"/>
        </w:rPr>
      </w:pPr>
      <w:r w:rsidRPr="00345AB3">
        <w:rPr>
          <w:rFonts w:cs="Poppins"/>
          <w:noProof/>
        </w:rPr>
        <w:drawing>
          <wp:inline distT="0" distB="0" distL="0" distR="0" wp14:anchorId="3DDCC9D1" wp14:editId="303F0156">
            <wp:extent cx="6330950" cy="2830195"/>
            <wp:effectExtent l="0" t="25400" r="19050" b="40005"/>
            <wp:docPr id="696354982" name="Diagram 125" descr="SmartArt summarizing The Teaching and Learning Innovation Hub can support you with: Assessment design; Syllabus development; Instructional strategies; Course planning; Educational technology; Universal Design for Learning; Active learning; Authentic assessment; Responsible AI integration."/>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37" r:lo="rId338" r:qs="rId339" r:cs="rId340"/>
              </a:graphicData>
            </a:graphic>
          </wp:inline>
        </w:drawing>
      </w:r>
    </w:p>
    <w:p w14:paraId="5544B542" w14:textId="60A04819" w:rsidR="006964E8" w:rsidRPr="00345AB3" w:rsidRDefault="009579DC" w:rsidP="00FC3A1B">
      <w:pPr>
        <w:pStyle w:val="BodyText"/>
        <w:rPr>
          <w:rFonts w:cs="Poppins"/>
        </w:rPr>
      </w:pPr>
      <w:r w:rsidRPr="00345AB3">
        <w:rPr>
          <w:rFonts w:cs="Poppins"/>
          <w:noProof/>
        </w:rPr>
        <w:lastRenderedPageBreak/>
        <mc:AlternateContent>
          <mc:Choice Requires="wps">
            <w:drawing>
              <wp:anchor distT="0" distB="0" distL="114300" distR="114300" simplePos="0" relativeHeight="251910155" behindDoc="0" locked="0" layoutInCell="1" allowOverlap="1" wp14:anchorId="24C4E291" wp14:editId="08F20B69">
                <wp:simplePos x="0" y="0"/>
                <wp:positionH relativeFrom="column">
                  <wp:posOffset>-52070</wp:posOffset>
                </wp:positionH>
                <wp:positionV relativeFrom="paragraph">
                  <wp:posOffset>567690</wp:posOffset>
                </wp:positionV>
                <wp:extent cx="6389370" cy="2339975"/>
                <wp:effectExtent l="0" t="0" r="0" b="0"/>
                <wp:wrapSquare wrapText="bothSides"/>
                <wp:docPr id="785084835" name="Rounded Rectangle 27"/>
                <wp:cNvGraphicFramePr/>
                <a:graphic xmlns:a="http://schemas.openxmlformats.org/drawingml/2006/main">
                  <a:graphicData uri="http://schemas.microsoft.com/office/word/2010/wordprocessingShape">
                    <wps:wsp>
                      <wps:cNvSpPr/>
                      <wps:spPr>
                        <a:xfrm>
                          <a:off x="0" y="0"/>
                          <a:ext cx="6389370" cy="2339975"/>
                        </a:xfrm>
                        <a:prstGeom prst="roundRect">
                          <a:avLst/>
                        </a:prstGeom>
                        <a:solidFill>
                          <a:srgbClr val="4C4D4F"/>
                        </a:solidFill>
                        <a:ln>
                          <a:noFill/>
                        </a:ln>
                        <a:effectLst/>
                      </wps:spPr>
                      <wps:style>
                        <a:lnRef idx="2">
                          <a:schemeClr val="accent1">
                            <a:shade val="15000"/>
                          </a:schemeClr>
                        </a:lnRef>
                        <a:fillRef idx="1">
                          <a:schemeClr val="accent1"/>
                        </a:fillRef>
                        <a:effectRef idx="0">
                          <a:schemeClr val="accent1"/>
                        </a:effectRef>
                        <a:fontRef idx="minor">
                          <a:schemeClr val="lt1"/>
                        </a:fontRef>
                      </wps:style>
                      <wps:txbx>
                        <w:txbxContent>
                          <w:p w14:paraId="3803D842" w14:textId="77777777" w:rsidR="00FD2953" w:rsidRDefault="00322C98" w:rsidP="006E31CC">
                            <w:pPr>
                              <w:rPr>
                                <w:rFonts w:ascii="Poppins" w:hAnsi="Poppins" w:cs="Poppins"/>
                                <w:b/>
                                <w:bCs/>
                                <w:color w:val="FFFFFF" w:themeColor="background1"/>
                                <w:lang w:val="en-US"/>
                              </w:rPr>
                            </w:pPr>
                            <w:r>
                              <w:rPr>
                                <w:noProof/>
                              </w:rPr>
                              <w:drawing>
                                <wp:inline distT="0" distB="0" distL="0" distR="0" wp14:anchorId="6BA96855" wp14:editId="1A9B15BF">
                                  <wp:extent cx="495773" cy="495773"/>
                                  <wp:effectExtent l="0" t="0" r="0" b="0"/>
                                  <wp:docPr id="1113324626" name="Graphic 1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3324626" name="Graphic 113">
                                            <a:extLst>
                                              <a:ext uri="{C183D7F6-B498-43B3-948B-1728B52AA6E4}">
                                                <adec:decorative xmlns:adec="http://schemas.microsoft.com/office/drawing/2017/decorative" val="1"/>
                                              </a:ext>
                                            </a:extLst>
                                          </pic:cNvPr>
                                          <pic:cNvPicPr/>
                                        </pic:nvPicPr>
                                        <pic:blipFill>
                                          <a:blip r:embed="rId342">
                                            <a:extLst>
                                              <a:ext uri="{96DAC541-7B7A-43D3-8B79-37D633B846F1}">
                                                <asvg:svgBlip xmlns:asvg="http://schemas.microsoft.com/office/drawing/2016/SVG/main" r:embed="rId343"/>
                                              </a:ext>
                                            </a:extLst>
                                          </a:blip>
                                          <a:stretch>
                                            <a:fillRect/>
                                          </a:stretch>
                                        </pic:blipFill>
                                        <pic:spPr>
                                          <a:xfrm>
                                            <a:off x="0" y="0"/>
                                            <a:ext cx="514495" cy="514495"/>
                                          </a:xfrm>
                                          <a:prstGeom prst="rect">
                                            <a:avLst/>
                                          </a:prstGeom>
                                        </pic:spPr>
                                      </pic:pic>
                                    </a:graphicData>
                                  </a:graphic>
                                </wp:inline>
                              </w:drawing>
                            </w:r>
                          </w:p>
                          <w:p w14:paraId="1C61A50E" w14:textId="6ACF913E" w:rsidR="006E31CC" w:rsidRPr="00322C98" w:rsidRDefault="006E31CC" w:rsidP="006E31CC">
                            <w:pPr>
                              <w:rPr>
                                <w:rFonts w:ascii="Poppins" w:hAnsi="Poppins" w:cs="Poppins"/>
                                <w:b/>
                                <w:bCs/>
                                <w:color w:val="FFFFFF" w:themeColor="background1"/>
                                <w:lang w:val="en-US"/>
                              </w:rPr>
                            </w:pPr>
                            <w:r w:rsidRPr="00322C98">
                              <w:rPr>
                                <w:rFonts w:ascii="Poppins" w:hAnsi="Poppins" w:cs="Poppins"/>
                                <w:b/>
                                <w:bCs/>
                                <w:color w:val="FFFFFF" w:themeColor="background1"/>
                                <w:lang w:val="en-US"/>
                              </w:rPr>
                              <w:t>COMMON CHALLENGE</w:t>
                            </w:r>
                          </w:p>
                          <w:p w14:paraId="6905C281" w14:textId="77777777" w:rsidR="006E31CC" w:rsidRPr="006964E8" w:rsidRDefault="006E31CC" w:rsidP="006E31CC">
                            <w:pPr>
                              <w:pStyle w:val="BodyWhite"/>
                            </w:pPr>
                            <w:r w:rsidRPr="006964E8">
                              <w:t>New faculty often spend significant time creating detailed lecture slides while spending less time planning how students will actively engage with the material.</w:t>
                            </w:r>
                          </w:p>
                          <w:p w14:paraId="3C119821" w14:textId="0EF1C2D1" w:rsidR="006E31CC" w:rsidRPr="006E31CC" w:rsidRDefault="006E31CC" w:rsidP="006E31CC">
                            <w:pPr>
                              <w:pStyle w:val="BodyWhite"/>
                              <w:rPr>
                                <w:rFonts w:ascii="Arial" w:hAnsi="Arial" w:cs="Arial"/>
                              </w:rPr>
                            </w:pPr>
                            <w:r w:rsidRPr="006964E8">
                              <w:t>Effective learning experiences balance information with opportunities for students to think, discuss, practice, and apply what they are learning.</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oundrect w14:anchorId="24C4E291" id="_x0000_s1043" style="position:absolute;margin-left:-4.1pt;margin-top:44.7pt;width:503.1pt;height:184.25pt;z-index:25191015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28pg1kwIAAIYFAAAOAAAAZHJzL2Uyb0RvYy54bWysVEtv2zAMvg/YfxB0X+082jRBnSJIkWFA&#13;&#10;0QZth54VWYoNyKImKbGzXz9Kdpz0gR2GXWRKJD8+/JE3t02lyF5YV4LO6OAipURoDnmptxn9+bL6&#13;&#10;dk2J80znTIEWGT0IR2/nX7/c1GYmhlCAyoUlCKLdrDYZLbw3syRxvBAVcxdghEalBFsxj1e7TXLL&#13;&#10;akSvVDJM06ukBpsbC1w4h693rZLOI76UgvtHKZ3wRGUUc/PxtPHchDOZ37DZ1jJTlLxLg/1DFhUr&#13;&#10;NQbtoe6YZ2Rnyw9QVcktOJD+gkOVgJQlF7EGrGaQvqvmuWBGxFqwOc70bXL/D5Y/7J/N2mIbauNm&#13;&#10;DsVQRSNtFb6YH2lisw59s0TjCcfHq9H1dDTBnnLUDUej6XRyGdqZnNyNdf67gIoEIaMWdjp/wl8S&#13;&#10;O8X298639ke7ENKBKvNVqVS82O1mqSzZM/x94+X4brzqQrwxUzoYawhuLWL7IiIBujCn+qLkD0oE&#13;&#10;L6WfhCRljhUNY16ReqKPyjgX2g9aVcFy0SYzuEzTyB4st/eIxUfAgCwxmx67Awi0/ojd5tzZB9c2&#13;&#10;8d45/VtirXPvESOD9r1zVWqwnwEorKqL3Npj+metCaJvNg32Bgd7EkzD0wbyw9oSC+0oOcNXJf7d&#13;&#10;e+b8mlmcHWQE7gP/iIdUUGcUOomSAuzvz96DPVIatZTUOIsZdb92zApK1A+NZJ8OxuMwvPEyvpwM&#13;&#10;8WLPNZtzjd5VS0C+DHDzGB7FYO/VUZQWqldcG4sQFVVMc4ydUe7t8bL07Y7AxcPFYhHNcGAN8/f6&#13;&#10;2fAAHhodiPvSvDJrOop7nI4HOM4tm70jeWsbPDUsdh5kGSfg1NfuF+CwRy51iylsk/N7tDqtz/kf&#13;&#10;AAAA//8DAFBLAwQUAAYACAAAACEAELAsKuUAAAAOAQAADwAAAGRycy9kb3ducmV2LnhtbEyPzU7D&#13;&#10;MBCE70i8g7VI3FqHqgUnjVMh/iQQF0ofwI2dnyZep7GTpn16lhNcVlrN7Ox86WayLRtN72uHEu7m&#13;&#10;ETCDudM1lhJ2368zAcwHhVq1Do2Es/Gwya6vUpVod8IvM25DySgEfaIkVCF0Cec+r4xVfu46g6QV&#13;&#10;rrcq0NqXXPfqROG25YsouudW1UgfKtWZp8rkzXawEt6cO38MTXG4NBc7FsejeFm9f0p5ezM9r2k8&#13;&#10;roEFM4W/C/hloP6QUbG9G1B71kqYiQU5JYh4CYz0OBYEuJewXD3EwLOU/8fIfgAAAP//AwBQSwEC&#13;&#10;LQAUAAYACAAAACEAtoM4kv4AAADhAQAAEwAAAAAAAAAAAAAAAAAAAAAAW0NvbnRlbnRfVHlwZXNd&#13;&#10;LnhtbFBLAQItABQABgAIAAAAIQA4/SH/1gAAAJQBAAALAAAAAAAAAAAAAAAAAC8BAABfcmVscy8u&#13;&#10;cmVsc1BLAQItABQABgAIAAAAIQA28pg1kwIAAIYFAAAOAAAAAAAAAAAAAAAAAC4CAABkcnMvZTJv&#13;&#10;RG9jLnhtbFBLAQItABQABgAIAAAAIQAQsCwq5QAAAA4BAAAPAAAAAAAAAAAAAAAAAO0EAABkcnMv&#13;&#10;ZG93bnJldi54bWxQSwUGAAAAAAQABADzAAAA/wUAAAAA&#13;&#10;" fillcolor="#4c4d4f" stroked="f" strokeweight="1pt">
                <v:stroke joinstyle="miter"/>
                <v:textbox>
                  <w:txbxContent>
                    <w:p w14:paraId="3803D842" w14:textId="77777777" w:rsidR="00FD2953" w:rsidRDefault="00322C98" w:rsidP="006E31CC">
                      <w:pPr>
                        <w:rPr>
                          <w:rFonts w:ascii="Poppins" w:hAnsi="Poppins" w:cs="Poppins"/>
                          <w:b/>
                          <w:bCs/>
                          <w:color w:val="FFFFFF" w:themeColor="background1"/>
                          <w:lang w:val="en-US"/>
                        </w:rPr>
                      </w:pPr>
                      <w:r>
                        <w:rPr>
                          <w:noProof/>
                        </w:rPr>
                        <w:drawing>
                          <wp:inline distT="0" distB="0" distL="0" distR="0" wp14:anchorId="6BA96855" wp14:editId="1A9B15BF">
                            <wp:extent cx="495773" cy="495773"/>
                            <wp:effectExtent l="0" t="0" r="0" b="0"/>
                            <wp:docPr id="1113324626" name="Graphic 1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3324626" name="Graphic 113">
                                      <a:extLst>
                                        <a:ext uri="{C183D7F6-B498-43B3-948B-1728B52AA6E4}">
                                          <adec:decorative xmlns:adec="http://schemas.microsoft.com/office/drawing/2017/decorative" val="1"/>
                                        </a:ext>
                                      </a:extLst>
                                    </pic:cNvPr>
                                    <pic:cNvPicPr/>
                                  </pic:nvPicPr>
                                  <pic:blipFill>
                                    <a:blip r:embed="rId342">
                                      <a:extLst>
                                        <a:ext uri="{96DAC541-7B7A-43D3-8B79-37D633B846F1}">
                                          <asvg:svgBlip xmlns:asvg="http://schemas.microsoft.com/office/drawing/2016/SVG/main" r:embed="rId343"/>
                                        </a:ext>
                                      </a:extLst>
                                    </a:blip>
                                    <a:stretch>
                                      <a:fillRect/>
                                    </a:stretch>
                                  </pic:blipFill>
                                  <pic:spPr>
                                    <a:xfrm>
                                      <a:off x="0" y="0"/>
                                      <a:ext cx="514495" cy="514495"/>
                                    </a:xfrm>
                                    <a:prstGeom prst="rect">
                                      <a:avLst/>
                                    </a:prstGeom>
                                  </pic:spPr>
                                </pic:pic>
                              </a:graphicData>
                            </a:graphic>
                          </wp:inline>
                        </w:drawing>
                      </w:r>
                    </w:p>
                    <w:p w14:paraId="1C61A50E" w14:textId="6ACF913E" w:rsidR="006E31CC" w:rsidRPr="00322C98" w:rsidRDefault="006E31CC" w:rsidP="006E31CC">
                      <w:pPr>
                        <w:rPr>
                          <w:rFonts w:ascii="Poppins" w:hAnsi="Poppins" w:cs="Poppins"/>
                          <w:b/>
                          <w:bCs/>
                          <w:color w:val="FFFFFF" w:themeColor="background1"/>
                          <w:lang w:val="en-US"/>
                        </w:rPr>
                      </w:pPr>
                      <w:r w:rsidRPr="00322C98">
                        <w:rPr>
                          <w:rFonts w:ascii="Poppins" w:hAnsi="Poppins" w:cs="Poppins"/>
                          <w:b/>
                          <w:bCs/>
                          <w:color w:val="FFFFFF" w:themeColor="background1"/>
                          <w:lang w:val="en-US"/>
                        </w:rPr>
                        <w:t>COMMON CHALLENGE</w:t>
                      </w:r>
                    </w:p>
                    <w:p w14:paraId="6905C281" w14:textId="77777777" w:rsidR="006E31CC" w:rsidRPr="006964E8" w:rsidRDefault="006E31CC" w:rsidP="006E31CC">
                      <w:pPr>
                        <w:pStyle w:val="BodyWhite"/>
                      </w:pPr>
                      <w:r w:rsidRPr="006964E8">
                        <w:t>New faculty often spend significant time creating detailed lecture slides while spending less time planning how students will actively engage with the material.</w:t>
                      </w:r>
                    </w:p>
                    <w:p w14:paraId="3C119821" w14:textId="0EF1C2D1" w:rsidR="006E31CC" w:rsidRPr="006E31CC" w:rsidRDefault="006E31CC" w:rsidP="006E31CC">
                      <w:pPr>
                        <w:pStyle w:val="BodyWhite"/>
                        <w:rPr>
                          <w:rFonts w:ascii="Arial" w:hAnsi="Arial" w:cs="Arial"/>
                        </w:rPr>
                      </w:pPr>
                      <w:r w:rsidRPr="006964E8">
                        <w:t>Effective learning experiences balance information with opportunities for students to think, discuss, practice, and apply what they are learning.</w:t>
                      </w:r>
                    </w:p>
                  </w:txbxContent>
                </v:textbox>
                <w10:wrap type="square"/>
              </v:roundrect>
            </w:pict>
          </mc:Fallback>
        </mc:AlternateContent>
      </w:r>
      <w:r w:rsidR="006964E8" w:rsidRPr="00345AB3">
        <w:rPr>
          <w:rFonts w:cs="Poppins"/>
        </w:rPr>
        <w:t>Whether you are planning a new course or refining an existing one, the Hub is available to partner with you throughout the process.</w:t>
      </w:r>
    </w:p>
    <w:p w14:paraId="47789498" w14:textId="77777777" w:rsidR="002970CD" w:rsidRPr="00345AB3" w:rsidRDefault="002970CD">
      <w:pPr>
        <w:rPr>
          <w:rFonts w:ascii="Poppins" w:eastAsiaTheme="majorEastAsia" w:hAnsi="Poppins" w:cs="Poppins"/>
          <w:b/>
          <w:color w:val="000000" w:themeColor="text1"/>
          <w:szCs w:val="26"/>
        </w:rPr>
      </w:pPr>
      <w:bookmarkStart w:id="51" w:name="_Toc239181323"/>
      <w:r w:rsidRPr="00345AB3">
        <w:rPr>
          <w:rFonts w:ascii="Poppins" w:hAnsi="Poppins" w:cs="Poppins"/>
        </w:rPr>
        <w:br w:type="page"/>
      </w:r>
    </w:p>
    <w:p w14:paraId="47EA8BB4" w14:textId="45402A7B" w:rsidR="006964E8" w:rsidRPr="00345AB3" w:rsidRDefault="002970CD" w:rsidP="009579DC">
      <w:pPr>
        <w:pStyle w:val="Heading2"/>
        <w:spacing w:before="600"/>
        <w:rPr>
          <w:rFonts w:cs="Poppins"/>
        </w:rPr>
      </w:pPr>
      <w:r w:rsidRPr="00345AB3">
        <w:rPr>
          <w:rFonts w:cs="Poppins"/>
          <w:noProof/>
        </w:rPr>
        <w:lastRenderedPageBreak/>
        <mc:AlternateContent>
          <mc:Choice Requires="wps">
            <w:drawing>
              <wp:anchor distT="0" distB="0" distL="114300" distR="114300" simplePos="0" relativeHeight="251904011" behindDoc="1" locked="0" layoutInCell="1" allowOverlap="1" wp14:anchorId="60BC47DD" wp14:editId="3C0A2A80">
                <wp:simplePos x="0" y="0"/>
                <wp:positionH relativeFrom="column">
                  <wp:posOffset>-847302</wp:posOffset>
                </wp:positionH>
                <wp:positionV relativeFrom="paragraph">
                  <wp:posOffset>-78387</wp:posOffset>
                </wp:positionV>
                <wp:extent cx="2210765" cy="405114"/>
                <wp:effectExtent l="0" t="0" r="0" b="1905"/>
                <wp:wrapNone/>
                <wp:docPr id="1238014606" name="Rounded Rectangle 24"/>
                <wp:cNvGraphicFramePr/>
                <a:graphic xmlns:a="http://schemas.openxmlformats.org/drawingml/2006/main">
                  <a:graphicData uri="http://schemas.microsoft.com/office/word/2010/wordprocessingShape">
                    <wps:wsp>
                      <wps:cNvSpPr/>
                      <wps:spPr>
                        <a:xfrm>
                          <a:off x="0" y="0"/>
                          <a:ext cx="2210765" cy="405114"/>
                        </a:xfrm>
                        <a:prstGeom prst="roundRect">
                          <a:avLst/>
                        </a:prstGeom>
                        <a:solidFill>
                          <a:srgbClr val="DAD9DC"/>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14E1CB5" id="Rounded Rectangle 24" o:spid="_x0000_s1026" style="position:absolute;margin-left:-66.7pt;margin-top:-6.15pt;width:174.1pt;height:31.9pt;z-index:-25141246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8l1KegQIAAGQFAAAOAAAAZHJzL2Uyb0RvYy54bWysVEtv2zAMvg/YfxB0X20HSbsGdYogQYcB&#13;&#10;RVu0HXpWZCk2IIsapbz260fJjtO1xQ7DLrIokh8f/sir631r2Fahb8CWvDjLOVNWQtXYdcl/PN98&#13;&#10;+cqZD8JWwoBVJT8oz69nnz9d7dxUjaAGUylkBGL9dOdKXofgplnmZa1a4c/AKUtKDdiKQCKuswrF&#13;&#10;jtBbk43y/DzbAVYOQSrv6XXZKfks4WutZLjX2qvATMkpt5BOTOcqntnsSkzXKFzdyD4N8Q9ZtKKx&#13;&#10;FHSAWoog2Aabd1BtIxE86HAmoc1A60aqVANVU+RvqnmqhVOpFmqOd0Ob/P+DlXfbJ/eA1Iad81NP&#13;&#10;11jFXmMbv5Qf26dmHYZmqX1gkh5HoyK/OJ9wJkk3zidFMY7dzE7eDn34pqBl8VJyhI2tHumPpEaJ&#13;&#10;7a0Pnf3RLkb0YJrqpjEmCbheLQyyraC/t5wvL5eLPsQfZsZGYwvRrUOML9mpoHQLB6OinbGPSrOm&#13;&#10;iiWkTBLX1BBHSKlsKDpVLSrVhS8meZ7oQgUOHqncBBiRNcUfsHuAyOP32F2WvX10VYmqg3P+t8Q6&#13;&#10;58EjRQYbBue2sYAfARiqqo/c2R+b1LUmdmkF1eEBGUI3KN7Jm4Z+3q3w4UEgTQbNEE17uKdDG9iV&#13;&#10;HPobZzXgr4/eoz0RlrSc7WjSSu5/bgQqzsx3S1S+LMbjOJpJGE8uRiTga83qtcZu2gUQHQraK06m&#13;&#10;a7QP5njVCO0LLYV5jEoqYSXFLrkMeBQWodsAtFakms+TGY2jE+HWPjkZwWNXIy+f9y8CXc/gQNy/&#13;&#10;g+NUiukbDne20dPCfBNAN4ngp772/aZRTsTp107cFa/lZHVajrPfAAAA//8DAFBLAwQUAAYACAAA&#13;&#10;ACEA6AE+IeYAAAAQAQAADwAAAGRycy9kb3ducmV2LnhtbEyPTU/DMAyG70j8h8hIXNCWfmwIuqYT&#13;&#10;2pjgwoHycc5a01RrnKrJusKvxzvBxbLl16/fJ19PthMjDr51pCCeRyCQKle31Ch4f9vN7kD4oKnW&#13;&#10;nSNU8I0e1sXlRa6z2p3oFccyNIJNyGdagQmhz6T0lUGr/dz1SLz7coPVgcehkfWgT2xuO5lE0a20&#13;&#10;uiX+YHSPG4PVoTxaBbtyfDGPnz9ptT08TTf3H5vnsWmVur6atisuDysQAafwdwFnBs4PBQfbuyPV&#13;&#10;XnQKZnGaLlh77pIUBEuSeMFIewXLeAmyyOV/kOIXAAD//wMAUEsBAi0AFAAGAAgAAAAhALaDOJL+&#13;&#10;AAAA4QEAABMAAAAAAAAAAAAAAAAAAAAAAFtDb250ZW50X1R5cGVzXS54bWxQSwECLQAUAAYACAAA&#13;&#10;ACEAOP0h/9YAAACUAQAACwAAAAAAAAAAAAAAAAAvAQAAX3JlbHMvLnJlbHNQSwECLQAUAAYACAAA&#13;&#10;ACEAPJdSnoECAABkBQAADgAAAAAAAAAAAAAAAAAuAgAAZHJzL2Uyb0RvYy54bWxQSwECLQAUAAYA&#13;&#10;CAAAACEA6AE+IeYAAAAQAQAADwAAAAAAAAAAAAAAAADbBAAAZHJzL2Rvd25yZXYueG1sUEsFBgAA&#13;&#10;AAAEAAQA8wAAAO4FAAAAAA==&#13;&#10;" fillcolor="#dad9dc" stroked="f" strokeweight="1pt">
                <v:stroke joinstyle="miter"/>
              </v:roundrect>
            </w:pict>
          </mc:Fallback>
        </mc:AlternateContent>
      </w:r>
      <w:r w:rsidR="00643963" w:rsidRPr="00345AB3">
        <w:rPr>
          <w:rFonts w:cs="Poppins"/>
        </w:rPr>
        <w:t xml:space="preserve">Your </w:t>
      </w:r>
      <w:r w:rsidR="00D6162A" w:rsidRPr="00345AB3">
        <w:rPr>
          <w:rFonts w:cs="Poppins"/>
        </w:rPr>
        <w:t>n</w:t>
      </w:r>
      <w:r w:rsidR="00643963" w:rsidRPr="00345AB3">
        <w:rPr>
          <w:rFonts w:cs="Poppins"/>
        </w:rPr>
        <w:t xml:space="preserve">ext </w:t>
      </w:r>
      <w:r w:rsidR="00D6162A" w:rsidRPr="00345AB3">
        <w:rPr>
          <w:rFonts w:cs="Poppins"/>
        </w:rPr>
        <w:t>s</w:t>
      </w:r>
      <w:r w:rsidR="00643963" w:rsidRPr="00345AB3">
        <w:rPr>
          <w:rFonts w:cs="Poppins"/>
        </w:rPr>
        <w:t>tage</w:t>
      </w:r>
      <w:bookmarkEnd w:id="51"/>
    </w:p>
    <w:p w14:paraId="2DDF7AEB" w14:textId="0613EB8D" w:rsidR="00A43461" w:rsidRPr="00345AB3" w:rsidRDefault="00A43461" w:rsidP="00A43461">
      <w:pPr>
        <w:pStyle w:val="BodyText"/>
        <w:rPr>
          <w:rFonts w:cs="Poppins"/>
        </w:rPr>
      </w:pPr>
      <w:r w:rsidRPr="00345AB3">
        <w:rPr>
          <w:rFonts w:cs="Poppins"/>
        </w:rPr>
        <w:t>Every educator continues learning throughout their career. The final stage explores how professional learning, reflection, scholarship, collaboration, and ongoing development can help you continue growing as an educator at Cambrian College.</w:t>
      </w:r>
    </w:p>
    <w:p w14:paraId="717B45C3" w14:textId="29F9900E" w:rsidR="00A43461" w:rsidRPr="00345AB3" w:rsidRDefault="00A43461" w:rsidP="00284E24">
      <w:pPr>
        <w:pStyle w:val="BodyBold"/>
        <w:rPr>
          <w:rFonts w:cs="Poppins"/>
        </w:rPr>
      </w:pPr>
      <w:r w:rsidRPr="00345AB3">
        <w:rPr>
          <w:rFonts w:cs="Poppins"/>
        </w:rPr>
        <w:t xml:space="preserve">After </w:t>
      </w:r>
      <w:r w:rsidR="00284E24" w:rsidRPr="00345AB3">
        <w:rPr>
          <w:rFonts w:cs="Poppins"/>
        </w:rPr>
        <w:t>c</w:t>
      </w:r>
      <w:r w:rsidRPr="00345AB3">
        <w:rPr>
          <w:rFonts w:cs="Poppins"/>
        </w:rPr>
        <w:t xml:space="preserve">ompleting </w:t>
      </w:r>
      <w:r w:rsidR="00284E24" w:rsidRPr="00345AB3">
        <w:rPr>
          <w:rFonts w:cs="Poppins"/>
        </w:rPr>
        <w:t>t</w:t>
      </w:r>
      <w:r w:rsidRPr="00345AB3">
        <w:rPr>
          <w:rFonts w:cs="Poppins"/>
        </w:rPr>
        <w:t xml:space="preserve">his </w:t>
      </w:r>
      <w:r w:rsidR="00284E24" w:rsidRPr="00345AB3">
        <w:rPr>
          <w:rFonts w:cs="Poppins"/>
        </w:rPr>
        <w:t>s</w:t>
      </w:r>
      <w:r w:rsidR="00E251CB" w:rsidRPr="00345AB3">
        <w:rPr>
          <w:rFonts w:cs="Poppins"/>
        </w:rPr>
        <w:t>tage,</w:t>
      </w:r>
      <w:r w:rsidRPr="00345AB3">
        <w:rPr>
          <w:rFonts w:cs="Poppins"/>
        </w:rPr>
        <w:t xml:space="preserve"> </w:t>
      </w:r>
      <w:r w:rsidR="00284E24" w:rsidRPr="00345AB3">
        <w:rPr>
          <w:rFonts w:cs="Poppins"/>
        </w:rPr>
        <w:t>y</w:t>
      </w:r>
      <w:r w:rsidRPr="00345AB3">
        <w:rPr>
          <w:rFonts w:cs="Poppins"/>
        </w:rPr>
        <w:t xml:space="preserve">ou </w:t>
      </w:r>
      <w:r w:rsidR="00284E24" w:rsidRPr="00345AB3">
        <w:rPr>
          <w:rFonts w:cs="Poppins"/>
        </w:rPr>
        <w:t>s</w:t>
      </w:r>
      <w:r w:rsidRPr="00345AB3">
        <w:rPr>
          <w:rFonts w:cs="Poppins"/>
        </w:rPr>
        <w:t xml:space="preserve">hould </w:t>
      </w:r>
      <w:r w:rsidR="00284E24" w:rsidRPr="00345AB3">
        <w:rPr>
          <w:rFonts w:cs="Poppins"/>
        </w:rPr>
        <w:t>b</w:t>
      </w:r>
      <w:r w:rsidRPr="00345AB3">
        <w:rPr>
          <w:rFonts w:cs="Poppins"/>
        </w:rPr>
        <w:t xml:space="preserve">e </w:t>
      </w:r>
      <w:r w:rsidR="00284E24" w:rsidRPr="00345AB3">
        <w:rPr>
          <w:rFonts w:cs="Poppins"/>
        </w:rPr>
        <w:t>a</w:t>
      </w:r>
      <w:r w:rsidRPr="00345AB3">
        <w:rPr>
          <w:rFonts w:cs="Poppins"/>
        </w:rPr>
        <w:t xml:space="preserve">ble </w:t>
      </w:r>
      <w:r w:rsidR="00284E24" w:rsidRPr="00345AB3">
        <w:rPr>
          <w:rFonts w:cs="Poppins"/>
        </w:rPr>
        <w:t>t</w:t>
      </w:r>
      <w:r w:rsidRPr="00345AB3">
        <w:rPr>
          <w:rFonts w:cs="Poppins"/>
        </w:rPr>
        <w:t>o...</w:t>
      </w:r>
    </w:p>
    <w:p w14:paraId="123C6027" w14:textId="7718BE18" w:rsidR="00A766D8" w:rsidRPr="00345AB3" w:rsidRDefault="009579DC" w:rsidP="009579DC">
      <w:pPr>
        <w:pStyle w:val="BodyBold"/>
        <w:rPr>
          <w:rFonts w:cs="Poppins"/>
        </w:rPr>
      </w:pPr>
      <w:r w:rsidRPr="00345AB3">
        <w:rPr>
          <w:rFonts w:cs="Poppins"/>
          <w:noProof/>
        </w:rPr>
        <w:drawing>
          <wp:inline distT="0" distB="0" distL="0" distR="0" wp14:anchorId="78337F9E" wp14:editId="16471C5B">
            <wp:extent cx="6265333" cy="3115734"/>
            <wp:effectExtent l="0" t="0" r="0" b="0"/>
            <wp:docPr id="2082834194" name="Diagram 145" descr="SmartArt summarizing After completing this stage, you should be able to...: Interpret and use course learning outcomes to guide course planning.; Develop learning objectives that support course outcomes.; Scaffold learning across multiple lessons.; Design engaging learning experiences that actively involve students.; Align assessments with intended learning outcomes.; Provide meaningful feedback that supports student growth.; Design assessments that promote authentic learning and academic integrity.."/>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44" r:lo="rId345" r:qs="rId346" r:cs="rId347"/>
              </a:graphicData>
            </a:graphic>
          </wp:inline>
        </w:drawing>
      </w:r>
    </w:p>
    <w:p w14:paraId="467E3614" w14:textId="77777777" w:rsidR="00454B92" w:rsidRPr="00345AB3" w:rsidRDefault="00454B92">
      <w:pPr>
        <w:rPr>
          <w:rFonts w:ascii="Poppins" w:hAnsi="Poppins" w:cs="Poppins"/>
          <w:b/>
          <w:bCs/>
          <w:color w:val="000000" w:themeColor="text1"/>
          <w:spacing w:val="10"/>
          <w:kern w:val="0"/>
          <w:sz w:val="32"/>
          <w:szCs w:val="32"/>
          <w:lang w:val="en-US"/>
        </w:rPr>
      </w:pPr>
      <w:r w:rsidRPr="00345AB3">
        <w:rPr>
          <w:rFonts w:ascii="Poppins" w:hAnsi="Poppins" w:cs="Poppins"/>
        </w:rPr>
        <w:br w:type="page"/>
      </w:r>
    </w:p>
    <w:bookmarkStart w:id="52" w:name="_Toc239181324"/>
    <w:p w14:paraId="4BCE765A" w14:textId="010278BB" w:rsidR="00A766D8" w:rsidRPr="00345AB3" w:rsidRDefault="00454B92" w:rsidP="00E43B52">
      <w:pPr>
        <w:pStyle w:val="Heading1"/>
        <w:rPr>
          <w:rFonts w:ascii="Poppins" w:hAnsi="Poppins" w:cs="Poppins"/>
        </w:rPr>
      </w:pPr>
      <w:r w:rsidRPr="00345AB3">
        <w:rPr>
          <w:rFonts w:ascii="Poppins" w:hAnsi="Poppins" w:cs="Poppins"/>
          <w:noProof/>
        </w:rPr>
        <w:lastRenderedPageBreak/>
        <mc:AlternateContent>
          <mc:Choice Requires="wps">
            <w:drawing>
              <wp:anchor distT="0" distB="0" distL="114300" distR="114300" simplePos="0" relativeHeight="251924491" behindDoc="1" locked="0" layoutInCell="1" allowOverlap="1" wp14:anchorId="272E0138" wp14:editId="67C63716">
                <wp:simplePos x="0" y="0"/>
                <wp:positionH relativeFrom="column">
                  <wp:posOffset>-1454381</wp:posOffset>
                </wp:positionH>
                <wp:positionV relativeFrom="paragraph">
                  <wp:posOffset>-30307</wp:posOffset>
                </wp:positionV>
                <wp:extent cx="5126182" cy="405114"/>
                <wp:effectExtent l="0" t="0" r="5080" b="1905"/>
                <wp:wrapNone/>
                <wp:docPr id="1161081409" name="Rounded Rectangle 24"/>
                <wp:cNvGraphicFramePr/>
                <a:graphic xmlns:a="http://schemas.openxmlformats.org/drawingml/2006/main">
                  <a:graphicData uri="http://schemas.microsoft.com/office/word/2010/wordprocessingShape">
                    <wps:wsp>
                      <wps:cNvSpPr/>
                      <wps:spPr>
                        <a:xfrm>
                          <a:off x="0" y="0"/>
                          <a:ext cx="5126182" cy="405114"/>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547489A" id="Rounded Rectangle 24" o:spid="_x0000_s1026" style="position:absolute;margin-left:-114.5pt;margin-top:-2.4pt;width:403.65pt;height:31.9pt;z-index:-25139198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DBxwggIAAGQFAAAOAAAAZHJzL2Uyb0RvYy54bWysVEtv2zAMvg/YfxB0X/1A0nVBnSJIkGFA&#10;0RVth54VWYoFyKImKXGyXz9KdpyuLXYYdpFFkfz48Ede3xxaTfbCeQWmosVFTokwHGplthX98bT+&#10;dEWJD8zUTIMRFT0KT2/mHz9cd3YmSmhA18IRBDF+1tmKNiHYWZZ53oiW+QuwwqBSgmtZQNFts9qx&#10;DtFbnZV5fpl14GrrgAvv8XXVK+k84UspePgupReB6IpibiGdLp2beGbzazbbOmYbxYc02D9k0TJl&#10;MOgItWKBkZ1Tb6BaxR14kOGCQ5uBlIqLVANWU+SvqnlsmBWpFmyOt2Ob/P+D5Xf7R3vvsA2d9TOP&#10;11jFQbo2fjE/ckjNOo7NEodAOD5Oi/KyuCop4aib5NOimMRuZmdv63z4KqAl8VJRBztTP+AfSY1i&#10;+1sfevuTXYzoQat6rbROgttultqRPcO/t1ysVutyCPGHmTbR2EB06xHjS3YuKN3CUYtop82DkETV&#10;WEKZMklcE2McxrkwoehVDatFH76Y5nmiCxY4eqRyE2BElhh/xB4AIo/fYvdZDvbRVSSqjs753xLr&#10;nUePFBlMGJ1bZcC9B6CxqiFyb39qUt+a2KUN1Md7Rxz0g+ItXyv8ebfMh3vmcDJwhnDaw3c8pIau&#10;ojDcKGnA/XrvPdojYVFLSYeTVlH/c8ecoER/M0jlL8VkEkczCZPp5xIF91Kzeakxu3YJSIcC94rl&#10;6Rrtgz5dpYP2GZfCIkZFFTMcY1eUB3cSlqHfALhWuFgskhmOo2Xh1jxaHsFjVyMvnw7PzNmBwQG5&#10;fwenqWSzVxzubaOngcUugFSJ4Oe+Dv3GUU7EGdZO3BUv5WR1Xo7z3wAAAP//AwBQSwMEFAAGAAgA&#10;AAAhAEQBuorgAAAACgEAAA8AAABkcnMvZG93bnJldi54bWxMj8FOwzAQRO9I/IO1SNxah0BLG+JU&#10;UFEhOEFbiasbb+OIeB3FThr69SwnuM1qRrNv8tXoGjFgF2pPCm6mCQik0puaKgX73WayABGiJqMb&#10;T6jgGwOsisuLXGfGn+gDh22sBJdQyLQCG2ObSRlKi06HqW+R2Dv6zunIZ1dJ0+kTl7tGpkkyl07X&#10;xB+sbnFtsfza9k5BOTu+nV825/nr+/LZrofkqf3sR6Wur8bHBxARx/gXhl98RoeCmQ6+JxNEo2CS&#10;pkseE1nd8QZOzO4XtyAOLNiQRS7/Tyh+AAAA//8DAFBLAQItABQABgAIAAAAIQC2gziS/gAAAOEB&#10;AAATAAAAAAAAAAAAAAAAAAAAAABbQ29udGVudF9UeXBlc10ueG1sUEsBAi0AFAAGAAgAAAAhADj9&#10;If/WAAAAlAEAAAsAAAAAAAAAAAAAAAAALwEAAF9yZWxzLy5yZWxzUEsBAi0AFAAGAAgAAAAhALEM&#10;HHCCAgAAZAUAAA4AAAAAAAAAAAAAAAAALgIAAGRycy9lMm9Eb2MueG1sUEsBAi0AFAAGAAgAAAAh&#10;AEQBuorgAAAACgEAAA8AAAAAAAAAAAAAAAAA3AQAAGRycy9kb3ducmV2LnhtbFBLBQYAAAAABAAE&#10;APMAAADpBQAAAAA=&#10;" fillcolor="#caddf2" stroked="f" strokeweight="1pt">
                <v:stroke joinstyle="miter"/>
              </v:roundrect>
            </w:pict>
          </mc:Fallback>
        </mc:AlternateContent>
      </w:r>
      <w:r w:rsidR="00FB4842" w:rsidRPr="00345AB3">
        <w:rPr>
          <w:rFonts w:ascii="Poppins" w:hAnsi="Poppins" w:cs="Poppins"/>
        </w:rPr>
        <w:t>Stage</w:t>
      </w:r>
      <w:r w:rsidR="00812AF8" w:rsidRPr="00345AB3">
        <w:rPr>
          <w:rFonts w:ascii="Poppins" w:hAnsi="Poppins" w:cs="Poppins"/>
        </w:rPr>
        <w:t xml:space="preserve"> 6</w:t>
      </w:r>
      <w:r w:rsidR="007B1CDB" w:rsidRPr="00345AB3">
        <w:rPr>
          <w:rFonts w:ascii="Poppins" w:hAnsi="Poppins" w:cs="Poppins"/>
        </w:rPr>
        <w:t>:</w:t>
      </w:r>
      <w:r w:rsidR="00812AF8" w:rsidRPr="00345AB3">
        <w:rPr>
          <w:rFonts w:ascii="Poppins" w:hAnsi="Poppins" w:cs="Poppins"/>
        </w:rPr>
        <w:t xml:space="preserve"> Growing as an </w:t>
      </w:r>
      <w:r w:rsidR="00284E24" w:rsidRPr="00345AB3">
        <w:rPr>
          <w:rFonts w:ascii="Poppins" w:hAnsi="Poppins" w:cs="Poppins"/>
        </w:rPr>
        <w:t>e</w:t>
      </w:r>
      <w:r w:rsidR="00812AF8" w:rsidRPr="00345AB3">
        <w:rPr>
          <w:rFonts w:ascii="Poppins" w:hAnsi="Poppins" w:cs="Poppins"/>
        </w:rPr>
        <w:t>ducator</w:t>
      </w:r>
      <w:bookmarkEnd w:id="52"/>
    </w:p>
    <w:p w14:paraId="5386AE32" w14:textId="77777777" w:rsidR="00454B92" w:rsidRPr="00345AB3" w:rsidRDefault="00454B92" w:rsidP="00454B92">
      <w:pPr>
        <w:pStyle w:val="BodyBold"/>
        <w:rPr>
          <w:rFonts w:cs="Poppins"/>
        </w:rPr>
      </w:pPr>
      <w:r w:rsidRPr="00345AB3">
        <w:rPr>
          <w:rFonts w:cs="Poppins"/>
        </w:rPr>
        <w:t>At this stage in your journey...</w:t>
      </w:r>
    </w:p>
    <w:p w14:paraId="70D5A275" w14:textId="77777777" w:rsidR="00454B92" w:rsidRPr="00345AB3" w:rsidRDefault="00454B92" w:rsidP="00454B92">
      <w:pPr>
        <w:pStyle w:val="BodyText"/>
        <w:rPr>
          <w:rFonts w:cs="Poppins"/>
        </w:rPr>
      </w:pPr>
      <w:r w:rsidRPr="00345AB3">
        <w:rPr>
          <w:rFonts w:cs="Poppins"/>
        </w:rPr>
        <w:t>Teaching is a career of continuous learning. Every semester brings new students, new experiences, and new opportunities to refine your practice. As your confidence grows, so do the possibilities for professional learning, scholarship, leadership, and collaboration.</w:t>
      </w:r>
    </w:p>
    <w:p w14:paraId="567B4EB1" w14:textId="4EC64ABB" w:rsidR="00454B92" w:rsidRPr="00345AB3" w:rsidRDefault="00454B92" w:rsidP="00454B92">
      <w:pPr>
        <w:pStyle w:val="BodyText"/>
        <w:rPr>
          <w:rFonts w:cs="Poppins"/>
        </w:rPr>
      </w:pPr>
      <w:r w:rsidRPr="00345AB3">
        <w:rPr>
          <w:rFonts w:cs="Poppins"/>
        </w:rPr>
        <w:t>This final stage encourages you to think beyond your first semester and begin shaping the educator you want to become. Whether your path includes curriculum development, applied research, conference presentations, mentoring colleagues, or simply becoming more confident in the classroom, your journey as a Cambrian educator is only beginning.</w:t>
      </w:r>
    </w:p>
    <w:p w14:paraId="42B50253" w14:textId="06ADD970" w:rsidR="00CA6286" w:rsidRPr="00345AB3" w:rsidRDefault="00CA6286" w:rsidP="00CA6286">
      <w:pPr>
        <w:pStyle w:val="BodyText"/>
        <w:rPr>
          <w:rFonts w:cs="Poppins"/>
        </w:rPr>
      </w:pPr>
      <w:r w:rsidRPr="00345AB3">
        <w:rPr>
          <w:rFonts w:cs="Poppins"/>
        </w:rPr>
        <w:t>Teaching is a profession of continuous learning. Every course you teach, every student you support, and every semester you complete contributes to your growth as an educator.</w:t>
      </w:r>
    </w:p>
    <w:p w14:paraId="7BF7422F" w14:textId="41BC6219" w:rsidR="00CA6286" w:rsidRPr="00345AB3" w:rsidRDefault="00CA6286" w:rsidP="00CA6286">
      <w:pPr>
        <w:pStyle w:val="BodyText"/>
        <w:rPr>
          <w:rFonts w:cs="Poppins"/>
        </w:rPr>
      </w:pPr>
      <w:r w:rsidRPr="00345AB3">
        <w:rPr>
          <w:rFonts w:cs="Poppins"/>
        </w:rPr>
        <w:t>There will always be opportunities to strengthen your practice, explore new ideas, and learn from colleagues.</w:t>
      </w:r>
    </w:p>
    <w:p w14:paraId="31043F69" w14:textId="730C407B" w:rsidR="003619A8" w:rsidRPr="00345AB3" w:rsidRDefault="00CA6286" w:rsidP="00CA6286">
      <w:pPr>
        <w:pStyle w:val="BodyText"/>
        <w:rPr>
          <w:rFonts w:cs="Poppins"/>
        </w:rPr>
      </w:pPr>
      <w:r w:rsidRPr="00345AB3">
        <w:rPr>
          <w:rFonts w:cs="Poppins"/>
        </w:rPr>
        <w:t>At Cambrian College, professional growth is supported through reflection, collaboration, scholarship, and ongoing professional learning. You are encouraged to engage with the teaching community, seek feedback, remain current in your discipline, and continually refine your approach to teaching and learning.</w:t>
      </w:r>
    </w:p>
    <w:p w14:paraId="2C580134" w14:textId="1B192ECC" w:rsidR="00CA6286" w:rsidRPr="00345AB3" w:rsidRDefault="00C809E3" w:rsidP="00CA6286">
      <w:pPr>
        <w:pStyle w:val="BodyText"/>
        <w:rPr>
          <w:rFonts w:cs="Poppins"/>
        </w:rPr>
      </w:pPr>
      <w:r w:rsidRPr="00345AB3">
        <w:rPr>
          <w:rFonts w:cs="Poppins"/>
          <w:noProof/>
        </w:rPr>
        <mc:AlternateContent>
          <mc:Choice Requires="wps">
            <w:drawing>
              <wp:anchor distT="0" distB="0" distL="114300" distR="114300" simplePos="0" relativeHeight="251926539" behindDoc="1" locked="0" layoutInCell="1" allowOverlap="1" wp14:anchorId="55991CA5" wp14:editId="5731A210">
                <wp:simplePos x="0" y="0"/>
                <wp:positionH relativeFrom="column">
                  <wp:posOffset>-1149350</wp:posOffset>
                </wp:positionH>
                <wp:positionV relativeFrom="paragraph">
                  <wp:posOffset>504075</wp:posOffset>
                </wp:positionV>
                <wp:extent cx="2673927" cy="405114"/>
                <wp:effectExtent l="0" t="0" r="6350" b="1905"/>
                <wp:wrapNone/>
                <wp:docPr id="1164936142" name="Rounded Rectangle 24"/>
                <wp:cNvGraphicFramePr/>
                <a:graphic xmlns:a="http://schemas.openxmlformats.org/drawingml/2006/main">
                  <a:graphicData uri="http://schemas.microsoft.com/office/word/2010/wordprocessingShape">
                    <wps:wsp>
                      <wps:cNvSpPr/>
                      <wps:spPr>
                        <a:xfrm>
                          <a:off x="0" y="0"/>
                          <a:ext cx="2673927" cy="405114"/>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2E9121B" id="Rounded Rectangle 24" o:spid="_x0000_s1026" style="position:absolute;margin-left:-90.5pt;margin-top:39.7pt;width:210.55pt;height:31.9pt;z-index:-2513899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tSf4ggIAAGQFAAAOAAAAZHJzL2Uyb0RvYy54bWysVEtv2zAMvg/YfxB0X21nabsGdYogQYYB&#10;RVe0HXpWZCk2IIsapbz260fJjtO1xQ7DLrIokh8f/sjrm31r2Fahb8CWvDjLOVNWQtXYdcl/PC0/&#10;feHMB2ErYcCqkh+U5zfTjx+ud26iRlCDqRQyArF+snMlr0Nwkyzzslat8GfglCWlBmxFIBHXWYVi&#10;R+ityUZ5fpHtACuHIJX39LrolHya8LVWMnzX2qvATMkpt5BOTOcqntn0WkzWKFzdyD4N8Q9ZtKKx&#10;FHSAWogg2AabN1BtIxE86HAmoc1A60aqVANVU+SvqnmshVOpFmqOd0Ob/P+DlXfbR3eP1Iad8xNP&#10;11jFXmMbv5Qf26dmHYZmqX1gkh5HF5efr0aXnEnSjfPzohjHbmYnb4c+fFXQsngpOcLGVg/0R1Kj&#10;xPbWh87+aBcjejBNtWyMSQKuV3ODbCvo781ni8Vy1If4w8zYaGwhunWI8SU7FZRu4WBUtDP2QWnW&#10;VLGElEnimhriCCmVDUWnqkWluvDFeZ4nulCBg0cqNwFGZE3xB+weIPL4LXaXZW8fXVWi6uCc/y2x&#10;znnwSJHBhsG5bSzgewCGquojd/bHJnWtiV1aQXW4R4bQDYp3ctnQz7sVPtwLpMmgGaJpD9/p0AZ2&#10;JYf+xlkN+Ou992hPhCUtZzuatJL7nxuBijPzzRKVr4rxOI5mEsbnlyMS8KVm9VJjN+0ciA4F7RUn&#10;0zXaB3O8aoT2mZbCLEYllbCSYpdcBjwK89BtAForUs1myYzG0Ylwax+djOCxq5GXT/tnga5ncCDu&#10;38FxKsXkFYc72+hpYbYJoJtE8FNf+37TKCfi9Gsn7oqXcrI6LcfpbwAAAP//AwBQSwMEFAAGAAgA&#10;AAAhAPpR38LiAAAACwEAAA8AAABkcnMvZG93bnJldi54bWxMj8FOwzAQRO9I/IO1SNxaOyGUNsSp&#10;oKJC5QQFiasbb+OIeB3FThr69ZgTHFf7NPOmWE+2ZSP2vnEkIZkLYEiV0w3VEj7et7MlMB8UadU6&#10;Qgnf6GFdXl4UKtfuRG847kPNYgj5XEkwIXQ5574yaJWfuw4p/o6utyrEs6+57tUphtuWp0IsuFUN&#10;xQajOtwYrL72g5VQ3R5fzs/b82L3unoym1E8dp/DJOX11fRwDyzgFP5g+NWP6lBGp4MbSHvWSpgl&#10;yySOCRLuVhmwSKSZSIAdIprdpMDLgv/fUP4AAAD//wMAUEsBAi0AFAAGAAgAAAAhALaDOJL+AAAA&#10;4QEAABMAAAAAAAAAAAAAAAAAAAAAAFtDb250ZW50X1R5cGVzXS54bWxQSwECLQAUAAYACAAAACEA&#10;OP0h/9YAAACUAQAACwAAAAAAAAAAAAAAAAAvAQAAX3JlbHMvLnJlbHNQSwECLQAUAAYACAAAACEA&#10;mbUn+IICAABkBQAADgAAAAAAAAAAAAAAAAAuAgAAZHJzL2Uyb0RvYy54bWxQSwECLQAUAAYACAAA&#10;ACEA+lHfwuIAAAALAQAADwAAAAAAAAAAAAAAAADcBAAAZHJzL2Rvd25yZXYueG1sUEsFBgAAAAAE&#10;AAQA8wAAAOsFAAAAAA==&#10;" fillcolor="#caddf2" stroked="f" strokeweight="1pt">
                <v:stroke joinstyle="miter"/>
              </v:roundrect>
            </w:pict>
          </mc:Fallback>
        </mc:AlternateContent>
      </w:r>
      <w:r w:rsidR="00CA6286" w:rsidRPr="00345AB3">
        <w:rPr>
          <w:rFonts w:cs="Poppins"/>
        </w:rPr>
        <w:t>This section introduces the many ways faculty can continue developing throughout their careers at Cambrian.</w:t>
      </w:r>
    </w:p>
    <w:p w14:paraId="08CDEC04" w14:textId="78F2F11F" w:rsidR="00CA6286" w:rsidRPr="00345AB3" w:rsidRDefault="00CA6286" w:rsidP="00284E24">
      <w:pPr>
        <w:pStyle w:val="Heading2"/>
        <w:rPr>
          <w:rFonts w:cs="Poppins"/>
        </w:rPr>
      </w:pPr>
      <w:bookmarkStart w:id="53" w:name="_Toc239181325"/>
      <w:r w:rsidRPr="00345AB3">
        <w:rPr>
          <w:rFonts w:cs="Poppins"/>
        </w:rPr>
        <w:t xml:space="preserve">Reflective </w:t>
      </w:r>
      <w:r w:rsidR="00284E24" w:rsidRPr="00345AB3">
        <w:rPr>
          <w:rFonts w:cs="Poppins"/>
        </w:rPr>
        <w:t>p</w:t>
      </w:r>
      <w:r w:rsidRPr="00345AB3">
        <w:rPr>
          <w:rFonts w:cs="Poppins"/>
        </w:rPr>
        <w:t>ractice</w:t>
      </w:r>
      <w:bookmarkEnd w:id="53"/>
    </w:p>
    <w:p w14:paraId="103D7995" w14:textId="77C22425" w:rsidR="007F524A" w:rsidRPr="00345AB3" w:rsidRDefault="00CA6286" w:rsidP="00284E24">
      <w:pPr>
        <w:pStyle w:val="BodyBold"/>
        <w:rPr>
          <w:rFonts w:cs="Poppins"/>
        </w:rPr>
      </w:pPr>
      <w:r w:rsidRPr="00345AB3">
        <w:rPr>
          <w:rFonts w:cs="Poppins"/>
        </w:rPr>
        <w:t xml:space="preserve">Reflection is one of the most effective ways to improve teaching. </w:t>
      </w:r>
    </w:p>
    <w:p w14:paraId="45A3E725" w14:textId="7F7BDC8A" w:rsidR="007F524A" w:rsidRPr="00345AB3" w:rsidRDefault="00CA6286" w:rsidP="00CA6286">
      <w:pPr>
        <w:pStyle w:val="BodyText"/>
        <w:rPr>
          <w:rFonts w:cs="Poppins"/>
        </w:rPr>
      </w:pPr>
      <w:r w:rsidRPr="00345AB3">
        <w:rPr>
          <w:rFonts w:cs="Poppins"/>
        </w:rPr>
        <w:t>Taking time to consider what worked well, what challenged students, and what could be improved helps faculty make informed decisions that enhance future learning experiences.</w:t>
      </w:r>
      <w:r w:rsidR="007F524A" w:rsidRPr="00345AB3">
        <w:rPr>
          <w:rFonts w:cs="Poppins"/>
        </w:rPr>
        <w:t xml:space="preserve"> </w:t>
      </w:r>
    </w:p>
    <w:p w14:paraId="623AA25F" w14:textId="6DF18EB5" w:rsidR="007F524A" w:rsidRPr="00345AB3" w:rsidRDefault="00CA6286" w:rsidP="00CA6286">
      <w:pPr>
        <w:pStyle w:val="BodyText"/>
        <w:rPr>
          <w:rFonts w:cs="Poppins"/>
        </w:rPr>
      </w:pPr>
      <w:r w:rsidRPr="00345AB3">
        <w:rPr>
          <w:rFonts w:cs="Poppins"/>
        </w:rPr>
        <w:t>Reflection does not mean striving for perfection. It is about continually learning from experience.</w:t>
      </w:r>
    </w:p>
    <w:p w14:paraId="2DB7E7F4" w14:textId="500F226C" w:rsidR="00BF1A82" w:rsidRPr="00345AB3" w:rsidRDefault="00CA6286" w:rsidP="00BF1A82">
      <w:pPr>
        <w:pStyle w:val="BodyText"/>
        <w:rPr>
          <w:rFonts w:cs="Poppins"/>
        </w:rPr>
      </w:pPr>
      <w:r w:rsidRPr="00345AB3">
        <w:rPr>
          <w:rFonts w:cs="Poppins"/>
        </w:rPr>
        <w:t>Reflective practice can occur</w:t>
      </w:r>
      <w:r w:rsidR="007F524A" w:rsidRPr="00345AB3">
        <w:rPr>
          <w:rFonts w:cs="Poppins"/>
        </w:rPr>
        <w:t xml:space="preserve"> at </w:t>
      </w:r>
      <w:r w:rsidR="00874FE5" w:rsidRPr="00345AB3">
        <w:rPr>
          <w:rFonts w:cs="Poppins"/>
        </w:rPr>
        <w:t>several</w:t>
      </w:r>
      <w:r w:rsidR="007F524A" w:rsidRPr="00345AB3">
        <w:rPr>
          <w:rFonts w:cs="Poppins"/>
        </w:rPr>
        <w:t xml:space="preserve"> different </w:t>
      </w:r>
      <w:r w:rsidR="00874FE5" w:rsidRPr="00345AB3">
        <w:rPr>
          <w:rFonts w:cs="Poppins"/>
        </w:rPr>
        <w:t>points in your academic year</w:t>
      </w:r>
      <w:r w:rsidR="00BF1A82" w:rsidRPr="00345AB3">
        <w:rPr>
          <w:rFonts w:cs="Poppins"/>
        </w:rPr>
        <w:t>. It may be prompted by:</w:t>
      </w:r>
    </w:p>
    <w:p w14:paraId="3497CC86" w14:textId="3E8E0F17" w:rsidR="000F7441" w:rsidRPr="00345AB3" w:rsidRDefault="000F7441" w:rsidP="00BF1A82">
      <w:pPr>
        <w:pStyle w:val="BodyText"/>
        <w:rPr>
          <w:rFonts w:cs="Poppins"/>
        </w:rPr>
      </w:pPr>
      <w:r w:rsidRPr="00345AB3">
        <w:rPr>
          <w:rFonts w:cs="Poppins"/>
          <w:noProof/>
        </w:rPr>
        <w:lastRenderedPageBreak/>
        <w:drawing>
          <wp:inline distT="0" distB="0" distL="0" distR="0" wp14:anchorId="6AE5BA19" wp14:editId="64BBC288">
            <wp:extent cx="6330950" cy="2468033"/>
            <wp:effectExtent l="0" t="25400" r="6350" b="34290"/>
            <wp:docPr id="1643268708" name="Diagram 125" descr="SmartArt summarizing Reflective practice can occur at several different points in your academic year. It may be prompted by: Changes in student needs or industry expectations; Curriculum renewal or program review; Student feedback; Patterns you notice across multiple semesters; Professional conversations with colleagues; Emerging educational research; New technologies or teaching approache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49" r:lo="rId350" r:qs="rId351" r:cs="rId352"/>
              </a:graphicData>
            </a:graphic>
          </wp:inline>
        </w:drawing>
      </w:r>
    </w:p>
    <w:p w14:paraId="10DE9A4D" w14:textId="7502BCC6" w:rsidR="00874FE5" w:rsidRPr="00345AB3" w:rsidRDefault="00565E53" w:rsidP="00CA6286">
      <w:pPr>
        <w:pStyle w:val="BodyText"/>
        <w:rPr>
          <w:rFonts w:cs="Poppins"/>
        </w:rPr>
      </w:pPr>
      <w:r w:rsidRPr="00345AB3">
        <w:rPr>
          <w:rFonts w:cs="Poppins"/>
          <w:noProof/>
        </w:rPr>
        <mc:AlternateContent>
          <mc:Choice Requires="wps">
            <w:drawing>
              <wp:anchor distT="0" distB="0" distL="114300" distR="114300" simplePos="0" relativeHeight="251928587" behindDoc="0" locked="0" layoutInCell="1" allowOverlap="1" wp14:anchorId="74525119" wp14:editId="696834A5">
                <wp:simplePos x="0" y="0"/>
                <wp:positionH relativeFrom="column">
                  <wp:posOffset>-2540</wp:posOffset>
                </wp:positionH>
                <wp:positionV relativeFrom="paragraph">
                  <wp:posOffset>500708</wp:posOffset>
                </wp:positionV>
                <wp:extent cx="6330950" cy="2733040"/>
                <wp:effectExtent l="0" t="0" r="6350" b="0"/>
                <wp:wrapSquare wrapText="bothSides"/>
                <wp:docPr id="1820566870" name="Rounded Rectangle 27"/>
                <wp:cNvGraphicFramePr/>
                <a:graphic xmlns:a="http://schemas.openxmlformats.org/drawingml/2006/main">
                  <a:graphicData uri="http://schemas.microsoft.com/office/word/2010/wordprocessingShape">
                    <wps:wsp>
                      <wps:cNvSpPr/>
                      <wps:spPr>
                        <a:xfrm>
                          <a:off x="0" y="0"/>
                          <a:ext cx="6330950" cy="2733040"/>
                        </a:xfrm>
                        <a:prstGeom prst="roundRect">
                          <a:avLst/>
                        </a:prstGeom>
                        <a:solidFill>
                          <a:srgbClr val="003E75"/>
                        </a:solidFill>
                        <a:ln>
                          <a:noFill/>
                        </a:ln>
                        <a:effectLst/>
                      </wps:spPr>
                      <wps:style>
                        <a:lnRef idx="2">
                          <a:schemeClr val="accent1">
                            <a:shade val="15000"/>
                          </a:schemeClr>
                        </a:lnRef>
                        <a:fillRef idx="1">
                          <a:schemeClr val="accent1"/>
                        </a:fillRef>
                        <a:effectRef idx="0">
                          <a:schemeClr val="accent1"/>
                        </a:effectRef>
                        <a:fontRef idx="minor">
                          <a:schemeClr val="lt1"/>
                        </a:fontRef>
                      </wps:style>
                      <wps:txbx>
                        <w:txbxContent>
                          <w:p w14:paraId="35BA4BA3" w14:textId="6C98E352" w:rsidR="00C809E3" w:rsidRPr="00322C98" w:rsidRDefault="00F36EB1" w:rsidP="00C809E3">
                            <w:pPr>
                              <w:rPr>
                                <w:rFonts w:ascii="Poppins" w:hAnsi="Poppins" w:cs="Poppins"/>
                                <w:b/>
                                <w:bCs/>
                                <w:color w:val="FFFFFF" w:themeColor="background1"/>
                                <w:lang w:val="en-US"/>
                              </w:rPr>
                            </w:pPr>
                            <w:r>
                              <w:rPr>
                                <w:rFonts w:ascii="Poppins" w:hAnsi="Poppins" w:cs="Poppins"/>
                                <w:b/>
                                <w:bCs/>
                                <w:noProof/>
                                <w:color w:val="FFFFFF" w:themeColor="background1"/>
                              </w:rPr>
                              <w:drawing>
                                <wp:inline distT="0" distB="0" distL="0" distR="0" wp14:anchorId="15753796" wp14:editId="53DC9078">
                                  <wp:extent cx="474134" cy="474134"/>
                                  <wp:effectExtent l="0" t="0" r="0" b="0"/>
                                  <wp:docPr id="1929020278" name="Graphic 14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9020278" name="Graphic 146">
                                            <a:extLst>
                                              <a:ext uri="{C183D7F6-B498-43B3-948B-1728B52AA6E4}">
                                                <adec:decorative xmlns:adec="http://schemas.microsoft.com/office/drawing/2017/decorative" val="1"/>
                                              </a:ext>
                                            </a:extLst>
                                          </pic:cNvPr>
                                          <pic:cNvPicPr/>
                                        </pic:nvPicPr>
                                        <pic:blipFill>
                                          <a:blip r:embed="rId354">
                                            <a:extLst>
                                              <a:ext uri="{96DAC541-7B7A-43D3-8B79-37D633B846F1}">
                                                <asvg:svgBlip xmlns:asvg="http://schemas.microsoft.com/office/drawing/2016/SVG/main" r:embed="rId355"/>
                                              </a:ext>
                                            </a:extLst>
                                          </a:blip>
                                          <a:stretch>
                                            <a:fillRect/>
                                          </a:stretch>
                                        </pic:blipFill>
                                        <pic:spPr>
                                          <a:xfrm>
                                            <a:off x="0" y="0"/>
                                            <a:ext cx="486060" cy="486060"/>
                                          </a:xfrm>
                                          <a:prstGeom prst="rect">
                                            <a:avLst/>
                                          </a:prstGeom>
                                        </pic:spPr>
                                      </pic:pic>
                                    </a:graphicData>
                                  </a:graphic>
                                </wp:inline>
                              </w:drawing>
                            </w:r>
                            <w:r w:rsidR="00FD2953">
                              <w:rPr>
                                <w:rFonts w:ascii="Poppins" w:hAnsi="Poppins" w:cs="Poppins"/>
                                <w:b/>
                                <w:bCs/>
                                <w:color w:val="FFFFFF" w:themeColor="background1"/>
                                <w:lang w:val="en-US"/>
                              </w:rPr>
                              <w:br/>
                            </w:r>
                            <w:r w:rsidR="00C75539">
                              <w:rPr>
                                <w:rFonts w:ascii="Poppins" w:hAnsi="Poppins" w:cs="Poppins"/>
                                <w:b/>
                                <w:bCs/>
                                <w:color w:val="FFFFFF" w:themeColor="background1"/>
                                <w:lang w:val="en-US"/>
                              </w:rPr>
                              <w:t>NEW FACULTY TIP</w:t>
                            </w:r>
                          </w:p>
                          <w:p w14:paraId="2B2F96A2" w14:textId="40417BD2" w:rsidR="00C809E3" w:rsidRPr="00565E53" w:rsidRDefault="00C809E3" w:rsidP="00C809E3">
                            <w:pPr>
                              <w:pStyle w:val="BodyWhite"/>
                              <w:rPr>
                                <w:rFonts w:cs="Poppins"/>
                                <w:szCs w:val="20"/>
                              </w:rPr>
                            </w:pPr>
                            <w:r w:rsidRPr="00565E53">
                              <w:rPr>
                                <w:rFonts w:cs="Poppins"/>
                                <w:szCs w:val="20"/>
                              </w:rPr>
                              <w:t>Some of the most significant professional growth begins with a simple question:</w:t>
                            </w:r>
                            <w:r w:rsidR="00F36EB1">
                              <w:rPr>
                                <w:rFonts w:cs="Poppins"/>
                                <w:szCs w:val="20"/>
                              </w:rPr>
                              <w:t xml:space="preserve"> </w:t>
                            </w:r>
                            <w:r w:rsidRPr="00565E53">
                              <w:rPr>
                                <w:rFonts w:cs="Poppins"/>
                                <w:szCs w:val="20"/>
                              </w:rPr>
                              <w:t>"What could I learn that would help my students be more successful?"</w:t>
                            </w:r>
                          </w:p>
                          <w:p w14:paraId="5BB2971F" w14:textId="77777777" w:rsidR="00C809E3" w:rsidRPr="00565E53" w:rsidRDefault="00C809E3" w:rsidP="00C809E3">
                            <w:pPr>
                              <w:pStyle w:val="BodyWhite"/>
                              <w:rPr>
                                <w:rFonts w:cs="Poppins"/>
                                <w:szCs w:val="20"/>
                              </w:rPr>
                            </w:pPr>
                            <w:r w:rsidRPr="00565E53">
                              <w:rPr>
                                <w:rFonts w:cs="Poppins"/>
                                <w:szCs w:val="20"/>
                              </w:rPr>
                              <w:t>Answering that question may lead to a new teaching strategy, a conference presentation, an applied research project, a graduate credential, or a professional development leave. Reflection is not simply about looking back. It is about intentionally shaping the next stage of your professional journey.</w:t>
                            </w:r>
                          </w:p>
                          <w:p w14:paraId="6D2D36FE" w14:textId="298A3259" w:rsidR="00C809E3" w:rsidRPr="00565E53" w:rsidRDefault="00C809E3" w:rsidP="00C809E3">
                            <w:pPr>
                              <w:pStyle w:val="BodyWhite"/>
                              <w:rPr>
                                <w:rFonts w:cs="Poppins"/>
                                <w:szCs w:val="20"/>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oundrect w14:anchorId="74525119" id="_x0000_s1044" style="position:absolute;margin-left:-.2pt;margin-top:39.45pt;width:498.5pt;height:215.2pt;z-index:25192858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zSeZAkQIAAIYFAAAOAAAAZHJzL2Uyb0RvYy54bWysVEtv2zAMvg/YfxB0X+2kTR9BnSJo12FA&#13;&#10;0RZth54VWYoNyKJGKXGyXz9KdpysLXYYdpFIkfz4EMnLq01j2Fqhr8EWfHSUc6ashLK2y4L/eLn9&#13;&#10;cs6ZD8KWwoBVBd8qz69mnz9dtm6qxlCBKRUyArF+2rqCVyG4aZZ5WalG+CNwypJQAzYiEIvLrETR&#13;&#10;EnpjsnGen2YtYOkQpPKeXm86IZ8lfK2VDA9aexWYKTjFFtKJ6VzEM5tdiukShatq2Ych/iGKRtSW&#13;&#10;nA5QNyIItsL6HVRTSwQPOhxJaDLQupYq5UDZjPI32TxXwqmUCxXHu6FM/v/Byvv1s3tEKkPr/NQT&#13;&#10;GbPYaGziTfGxTSrWdiiW2gQm6fH0+Di/mFBNJcnGZ8SdpHJme3OHPnxT0LBIFBxhZcsn+pJUKbG+&#13;&#10;84H8kv5OL7r0YOrytjYmMbhcXBtkaxG/Lz/+ejaJP0Ymf6gZG5UtRLNO3L2o1AC9m31+iQpbo6KV&#13;&#10;sU9Ks7qkjMYprtR6avAqpFQ2jDpRJUrVBTOa5Pku3cEiRZYAI7KmaAbsHiC29XvsLuZeP5p2gQ/G&#13;&#10;+d8C64wHi+QZbBiMm9oCfgRgKKvec6dP4R+UJpJhs9hQbWiwz6NqfFpAuX1EhtCNknfytqbfvRM+&#13;&#10;PAqk2aGOoH0QHujQBtqCQ09xVgH++ug96lNLk5Szlmax4P7nSqDizHy31OwXoxPqLRYSczI5GxOD&#13;&#10;h5LFocSummugfhnR5nEykVE/mB2pEZpXWhvz6JVEwkryXXAZcMdch25H0OKRaj5PajSwToQ7++xk&#13;&#10;BI+Fjo37snkV6PoWDzQd97CbWzF90+SdbrS0MF8F0HWagH1d+y+gYU+91C+muE0O+aS1X5+z3wAA&#13;&#10;AP//AwBQSwMEFAAGAAgAAAAhACeQx6vhAAAADQEAAA8AAABkcnMvZG93bnJldi54bWxMT8tOwzAQ&#13;&#10;vCPxD9YicWsdCiR1GqdCVEWonFoQXLfJNomI18F22/D3mBNcVhrNY2eK5Wh6cSLnO8sabqYJCOLK&#13;&#10;1h03Gt5e15M5CB+Qa+wtk4Zv8rAsLy8KzGt75i2ddqERMYR9jhraEIZcSl+1ZNBP7UAcuYN1BkOE&#13;&#10;rpG1w3MMN72cJUkqDXYcP7Q40GNL1efuaDRsn/CAz26dESvevM8+Mve1etH6+mpcLeJ5WIAINIY/&#13;&#10;B/xuiP2hjMX29si1F72GyV0UasjmCkSklUpTEHsN94m6BVkW8v+K8gcAAP//AwBQSwECLQAUAAYA&#13;&#10;CAAAACEAtoM4kv4AAADhAQAAEwAAAAAAAAAAAAAAAAAAAAAAW0NvbnRlbnRfVHlwZXNdLnhtbFBL&#13;&#10;AQItABQABgAIAAAAIQA4/SH/1gAAAJQBAAALAAAAAAAAAAAAAAAAAC8BAABfcmVscy8ucmVsc1BL&#13;&#10;AQItABQABgAIAAAAIQCzSeZAkQIAAIYFAAAOAAAAAAAAAAAAAAAAAC4CAABkcnMvZTJvRG9jLnht&#13;&#10;bFBLAQItABQABgAIAAAAIQAnkMer4QAAAA0BAAAPAAAAAAAAAAAAAAAAAOsEAABkcnMvZG93bnJl&#13;&#10;di54bWxQSwUGAAAAAAQABADzAAAA+QUAAAAA&#13;&#10;" fillcolor="#003e75" stroked="f" strokeweight="1pt">
                <v:stroke joinstyle="miter"/>
                <v:textbox>
                  <w:txbxContent>
                    <w:p w14:paraId="35BA4BA3" w14:textId="6C98E352" w:rsidR="00C809E3" w:rsidRPr="00322C98" w:rsidRDefault="00F36EB1" w:rsidP="00C809E3">
                      <w:pPr>
                        <w:rPr>
                          <w:rFonts w:ascii="Poppins" w:hAnsi="Poppins" w:cs="Poppins"/>
                          <w:b/>
                          <w:bCs/>
                          <w:color w:val="FFFFFF" w:themeColor="background1"/>
                          <w:lang w:val="en-US"/>
                        </w:rPr>
                      </w:pPr>
                      <w:r>
                        <w:rPr>
                          <w:rFonts w:ascii="Poppins" w:hAnsi="Poppins" w:cs="Poppins"/>
                          <w:b/>
                          <w:bCs/>
                          <w:noProof/>
                          <w:color w:val="FFFFFF" w:themeColor="background1"/>
                        </w:rPr>
                        <w:drawing>
                          <wp:inline distT="0" distB="0" distL="0" distR="0" wp14:anchorId="15753796" wp14:editId="53DC9078">
                            <wp:extent cx="474134" cy="474134"/>
                            <wp:effectExtent l="0" t="0" r="0" b="0"/>
                            <wp:docPr id="1929020278" name="Graphic 14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9020278" name="Graphic 146">
                                      <a:extLst>
                                        <a:ext uri="{C183D7F6-B498-43B3-948B-1728B52AA6E4}">
                                          <adec:decorative xmlns:adec="http://schemas.microsoft.com/office/drawing/2017/decorative" val="1"/>
                                        </a:ext>
                                      </a:extLst>
                                    </pic:cNvPr>
                                    <pic:cNvPicPr/>
                                  </pic:nvPicPr>
                                  <pic:blipFill>
                                    <a:blip r:embed="rId354">
                                      <a:extLst>
                                        <a:ext uri="{96DAC541-7B7A-43D3-8B79-37D633B846F1}">
                                          <asvg:svgBlip xmlns:asvg="http://schemas.microsoft.com/office/drawing/2016/SVG/main" r:embed="rId355"/>
                                        </a:ext>
                                      </a:extLst>
                                    </a:blip>
                                    <a:stretch>
                                      <a:fillRect/>
                                    </a:stretch>
                                  </pic:blipFill>
                                  <pic:spPr>
                                    <a:xfrm>
                                      <a:off x="0" y="0"/>
                                      <a:ext cx="486060" cy="486060"/>
                                    </a:xfrm>
                                    <a:prstGeom prst="rect">
                                      <a:avLst/>
                                    </a:prstGeom>
                                  </pic:spPr>
                                </pic:pic>
                              </a:graphicData>
                            </a:graphic>
                          </wp:inline>
                        </w:drawing>
                      </w:r>
                      <w:r w:rsidR="00FD2953">
                        <w:rPr>
                          <w:rFonts w:ascii="Poppins" w:hAnsi="Poppins" w:cs="Poppins"/>
                          <w:b/>
                          <w:bCs/>
                          <w:color w:val="FFFFFF" w:themeColor="background1"/>
                          <w:lang w:val="en-US"/>
                        </w:rPr>
                        <w:br/>
                      </w:r>
                      <w:r w:rsidR="00C75539">
                        <w:rPr>
                          <w:rFonts w:ascii="Poppins" w:hAnsi="Poppins" w:cs="Poppins"/>
                          <w:b/>
                          <w:bCs/>
                          <w:color w:val="FFFFFF" w:themeColor="background1"/>
                          <w:lang w:val="en-US"/>
                        </w:rPr>
                        <w:t>NEW FACULTY TIP</w:t>
                      </w:r>
                    </w:p>
                    <w:p w14:paraId="2B2F96A2" w14:textId="40417BD2" w:rsidR="00C809E3" w:rsidRPr="00565E53" w:rsidRDefault="00C809E3" w:rsidP="00C809E3">
                      <w:pPr>
                        <w:pStyle w:val="BodyWhite"/>
                        <w:rPr>
                          <w:rFonts w:cs="Poppins"/>
                          <w:szCs w:val="20"/>
                        </w:rPr>
                      </w:pPr>
                      <w:r w:rsidRPr="00565E53">
                        <w:rPr>
                          <w:rFonts w:cs="Poppins"/>
                          <w:szCs w:val="20"/>
                        </w:rPr>
                        <w:t>Some of the most significant professional growth begins with a simple question:</w:t>
                      </w:r>
                      <w:r w:rsidR="00F36EB1">
                        <w:rPr>
                          <w:rFonts w:cs="Poppins"/>
                          <w:szCs w:val="20"/>
                        </w:rPr>
                        <w:t xml:space="preserve"> </w:t>
                      </w:r>
                      <w:r w:rsidRPr="00565E53">
                        <w:rPr>
                          <w:rFonts w:cs="Poppins"/>
                          <w:szCs w:val="20"/>
                        </w:rPr>
                        <w:t>"What could I learn that would help my students be more successful?"</w:t>
                      </w:r>
                    </w:p>
                    <w:p w14:paraId="5BB2971F" w14:textId="77777777" w:rsidR="00C809E3" w:rsidRPr="00565E53" w:rsidRDefault="00C809E3" w:rsidP="00C809E3">
                      <w:pPr>
                        <w:pStyle w:val="BodyWhite"/>
                        <w:rPr>
                          <w:rFonts w:cs="Poppins"/>
                          <w:szCs w:val="20"/>
                        </w:rPr>
                      </w:pPr>
                      <w:r w:rsidRPr="00565E53">
                        <w:rPr>
                          <w:rFonts w:cs="Poppins"/>
                          <w:szCs w:val="20"/>
                        </w:rPr>
                        <w:t>Answering that question may lead to a new teaching strategy, a conference presentation, an applied research project, a graduate credential, or a professional development leave. Reflection is not simply about looking back. It is about intentionally shaping the next stage of your professional journey.</w:t>
                      </w:r>
                    </w:p>
                    <w:p w14:paraId="6D2D36FE" w14:textId="298A3259" w:rsidR="00C809E3" w:rsidRPr="00565E53" w:rsidRDefault="00C809E3" w:rsidP="00C809E3">
                      <w:pPr>
                        <w:pStyle w:val="BodyWhite"/>
                        <w:rPr>
                          <w:rFonts w:cs="Poppins"/>
                          <w:szCs w:val="20"/>
                        </w:rPr>
                      </w:pPr>
                    </w:p>
                  </w:txbxContent>
                </v:textbox>
                <w10:wrap type="square"/>
              </v:roundrect>
            </w:pict>
          </mc:Fallback>
        </mc:AlternateContent>
      </w:r>
      <w:r w:rsidR="00CA6286" w:rsidRPr="00345AB3">
        <w:rPr>
          <w:rFonts w:cs="Poppins"/>
        </w:rPr>
        <w:t>Reflection may be informal, such as making notes after class, or more structured through peer conversations, teaching portfolios, or professional development activities.</w:t>
      </w:r>
    </w:p>
    <w:p w14:paraId="7EB6B320" w14:textId="0510FF1B" w:rsidR="00CA6286" w:rsidRPr="00345AB3" w:rsidRDefault="00565E53" w:rsidP="00565E53">
      <w:pPr>
        <w:pStyle w:val="Heading3"/>
        <w:spacing w:before="600"/>
        <w:rPr>
          <w:rFonts w:ascii="Poppins" w:hAnsi="Poppins" w:cs="Poppins"/>
        </w:rPr>
      </w:pPr>
      <w:r w:rsidRPr="00345AB3">
        <w:rPr>
          <w:rFonts w:ascii="Poppins" w:hAnsi="Poppins" w:cs="Poppins"/>
          <w:noProof/>
        </w:rPr>
        <mc:AlternateContent>
          <mc:Choice Requires="wps">
            <w:drawing>
              <wp:anchor distT="0" distB="0" distL="114300" distR="114300" simplePos="0" relativeHeight="251930635" behindDoc="1" locked="0" layoutInCell="1" allowOverlap="1" wp14:anchorId="4DF213D8" wp14:editId="09A00964">
                <wp:simplePos x="0" y="0"/>
                <wp:positionH relativeFrom="column">
                  <wp:posOffset>-830580</wp:posOffset>
                </wp:positionH>
                <wp:positionV relativeFrom="paragraph">
                  <wp:posOffset>2816553</wp:posOffset>
                </wp:positionV>
                <wp:extent cx="1745672" cy="404495"/>
                <wp:effectExtent l="0" t="0" r="0" b="1905"/>
                <wp:wrapNone/>
                <wp:docPr id="322962465" name="Rounded Rectangle 24"/>
                <wp:cNvGraphicFramePr/>
                <a:graphic xmlns:a="http://schemas.openxmlformats.org/drawingml/2006/main">
                  <a:graphicData uri="http://schemas.microsoft.com/office/word/2010/wordprocessingShape">
                    <wps:wsp>
                      <wps:cNvSpPr/>
                      <wps:spPr>
                        <a:xfrm>
                          <a:off x="0" y="0"/>
                          <a:ext cx="1745672"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2C32BF5" id="Rounded Rectangle 24" o:spid="_x0000_s1026" style="position:absolute;margin-left:-65.4pt;margin-top:221.8pt;width:137.45pt;height:31.85pt;z-index:-2513858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NioVcgwIAAGQFAAAOAAAAZHJzL2Uyb0RvYy54bWysVE1v2zAMvQ/YfxB0X2wHTrsGdYogQYYB&#13;&#10;QVs0HXpWZCk2IIuapMTJfv0o2XG6tthh2EUWRfLxw4+8vTs2ihyEdTXogmajlBKhOZS13hX0x/Pq&#13;&#10;y1dKnGe6ZAq0KOhJOHo3+/zptjVTMYYKVCksQRDtpq0paOW9mSaJ45VomBuBERqVEmzDPIp2l5SW&#13;&#10;tYjeqGScpldJC7Y0FrhwDl+XnZLOIr6UgvsHKZ3wRBUUc/PxtPHchjOZ3bLpzjJT1bxPg/1DFg2r&#13;&#10;NQYdoJbMM7K39TuopuYWHEg/4tAkIGXNRawBq8nSN9VsKmZErAWb48zQJvf/YPn9YWMeLbahNW7q&#13;&#10;8BqqOErbhC/mR46xWaehWeLoCcfH7DqfXF2PKeGoy9M8v5mEbiYXb2Od/yagIeFSUAt7XT7hH4mN&#13;&#10;Yoe185392S5EdKDqclUrFQW72y6UJQeGf28xXy5X4z7EH2ZKB2MNwa1DDC/JpaB48yclgp3ST0KS&#13;&#10;usQSxjGTyDUxxGGcC+2zTlWxUnThs0maRrpggYNHLDcCBmSJ8QfsHiDw+D12l2VvH1xFpOrgnP4t&#13;&#10;sc558IiRQfvBuak12I8AFFbVR+7sz03qWhO6tIXy9GiJhW5QnOGrGn/emjn/yCxOBs4QTrt/wEMq&#13;&#10;aAsK/Y2SCuyvj96DPRIWtZS0OGkFdT/3zApK1HeNVL7J8jyMZhTyyfUYBftas32t0ftmAUiHDPeK&#13;&#10;4fEa7L06X6WF5gWXwjxERRXTHGMXlHt7Fha+2wC4VriYz6MZjqNhfq03hgfw0NXAy+fjC7OmZ7BH&#13;&#10;7t/DeSrZ9A2HO9vgqWG+9yDrSPBLX/t+4yhH4vRrJ+yK13K0uizH2W8AAAD//wMAUEsDBBQABgAI&#13;&#10;AAAAIQBOAH1b6AAAABEBAAAPAAAAZHJzL2Rvd25yZXYueG1sTI/BTsMwEETvSPyDtUjcWjskDZBm&#13;&#10;U0GhquAEBYmrG7tJRLyOYicN/XrcE1xWGu3uzLx8NZmWjbp3jSWEaC6AaSqtaqhC+PzYzO6AOS9J&#13;&#10;ydaSRvjRDlbF5UUuM2WP9K7Hna9YMCGXSYTa+y7j3JW1NtLNbacp7A62N9IH2Vdc9fIYzE3Lb4RI&#13;&#10;uZENhYRadnpd6/J7NxiEcnF4PW03p/Tl7f65Xo/isfsaJsTrq+lpGcbDEpjXk//7gDND6A9FKLa3&#13;&#10;AynHWoRZFIsA4BGSJE6BnU+SJAK2R1iI2xh4kfP/JMUvAAAA//8DAFBLAQItABQABgAIAAAAIQC2&#13;&#10;gziS/gAAAOEBAAATAAAAAAAAAAAAAAAAAAAAAABbQ29udGVudF9UeXBlc10ueG1sUEsBAi0AFAAG&#13;&#10;AAgAAAAhADj9If/WAAAAlAEAAAsAAAAAAAAAAAAAAAAALwEAAF9yZWxzLy5yZWxzUEsBAi0AFAAG&#13;&#10;AAgAAAAhAM2KhVyDAgAAZAUAAA4AAAAAAAAAAAAAAAAALgIAAGRycy9lMm9Eb2MueG1sUEsBAi0A&#13;&#10;FAAGAAgAAAAhAE4AfVvoAAAAEQEAAA8AAAAAAAAAAAAAAAAA3QQAAGRycy9kb3ducmV2LnhtbFBL&#13;&#10;BQYAAAAABAAEAPMAAADyBQAAAAA=&#13;&#10;" fillcolor="#caddf2" stroked="f" strokeweight="1pt">
                <v:stroke joinstyle="miter"/>
              </v:roundrect>
            </w:pict>
          </mc:Fallback>
        </mc:AlternateContent>
      </w:r>
      <w:r w:rsidR="00CA6286" w:rsidRPr="00345AB3">
        <w:rPr>
          <w:rFonts w:ascii="Poppins" w:hAnsi="Poppins" w:cs="Poppins"/>
        </w:rPr>
        <w:t>In Practice</w:t>
      </w:r>
    </w:p>
    <w:p w14:paraId="0D1C7BDD" w14:textId="40E15F62" w:rsidR="00F900B4" w:rsidRPr="00345AB3" w:rsidRDefault="00F900B4" w:rsidP="00F900B4">
      <w:pPr>
        <w:pStyle w:val="BodyText"/>
        <w:rPr>
          <w:rFonts w:cs="Poppins"/>
        </w:rPr>
      </w:pPr>
      <w:r w:rsidRPr="00345AB3">
        <w:rPr>
          <w:rFonts w:cs="Poppins"/>
        </w:rPr>
        <w:t xml:space="preserve">Reflection can become the starting point for professional learning, scholarship (e.g., research activities), or leadership. </w:t>
      </w:r>
    </w:p>
    <w:p w14:paraId="61D20A0D" w14:textId="211510B7" w:rsidR="00F900B4" w:rsidRPr="00345AB3" w:rsidRDefault="00F900B4" w:rsidP="00F900B4">
      <w:pPr>
        <w:pStyle w:val="BodyText"/>
        <w:rPr>
          <w:rFonts w:cs="Poppins"/>
        </w:rPr>
      </w:pPr>
      <w:r w:rsidRPr="00345AB3">
        <w:rPr>
          <w:rFonts w:cs="Poppins"/>
        </w:rPr>
        <w:t>For example, after teaching a course for several semesters, you may notice that students consistently struggle with a particular concept or assessment. Rather than simply revising the lesson, you may choose to investigate the issue more deeply by reviewing educational literature, exploring new instructional approaches, or conducting a Scholarship of Teaching and Learning (SoTL) project to better understand student learning.</w:t>
      </w:r>
    </w:p>
    <w:p w14:paraId="450D2FEB" w14:textId="77777777" w:rsidR="00F900B4" w:rsidRPr="00345AB3" w:rsidRDefault="00F900B4" w:rsidP="00F900B4">
      <w:pPr>
        <w:pStyle w:val="BodyText"/>
        <w:rPr>
          <w:rFonts w:cs="Poppins"/>
        </w:rPr>
      </w:pPr>
      <w:r w:rsidRPr="00345AB3">
        <w:rPr>
          <w:rFonts w:cs="Poppins"/>
        </w:rPr>
        <w:lastRenderedPageBreak/>
        <w:t>In another situation, you may recognize that advances in your discipline, new technologies, or changing workplace practices require you to develop new knowledge or skills. This reflection might lead you to attend workshops, pursue additional certifications, participate in conferences, complete graduate studies, or apply for a professional development leave to support more extensive learning or curriculum development.</w:t>
      </w:r>
    </w:p>
    <w:p w14:paraId="757195A1" w14:textId="402EF55A" w:rsidR="00E337AE" w:rsidRPr="00345AB3" w:rsidRDefault="00F900B4" w:rsidP="00F900B4">
      <w:pPr>
        <w:pStyle w:val="BodyText"/>
        <w:rPr>
          <w:rFonts w:cs="Poppins"/>
        </w:rPr>
      </w:pPr>
      <w:r w:rsidRPr="00345AB3">
        <w:rPr>
          <w:rFonts w:cs="Poppins"/>
        </w:rPr>
        <w:t>Reflection can also lead to leadership opportunities, including participating in curriculum renewal, mentoring colleagues, facilitating professional learning, or contributing to institutional initiatives that enhance teaching and learning across the College.</w:t>
      </w:r>
    </w:p>
    <w:p w14:paraId="22321C63" w14:textId="68B9BC68" w:rsidR="00F900B4" w:rsidRPr="00345AB3" w:rsidRDefault="00536687" w:rsidP="00F900B4">
      <w:pPr>
        <w:pStyle w:val="BodyText"/>
        <w:rPr>
          <w:rFonts w:cs="Poppins"/>
        </w:rPr>
      </w:pPr>
      <w:r w:rsidRPr="00345AB3">
        <w:rPr>
          <w:rFonts w:cs="Poppins"/>
          <w:noProof/>
        </w:rPr>
        <mc:AlternateContent>
          <mc:Choice Requires="wps">
            <w:drawing>
              <wp:anchor distT="0" distB="0" distL="114300" distR="114300" simplePos="0" relativeHeight="251981835" behindDoc="1" locked="0" layoutInCell="1" allowOverlap="1" wp14:anchorId="1DACBFEF" wp14:editId="199FAF4D">
                <wp:simplePos x="0" y="0"/>
                <wp:positionH relativeFrom="column">
                  <wp:posOffset>-878133</wp:posOffset>
                </wp:positionH>
                <wp:positionV relativeFrom="paragraph">
                  <wp:posOffset>497769</wp:posOffset>
                </wp:positionV>
                <wp:extent cx="1524000" cy="404495"/>
                <wp:effectExtent l="0" t="0" r="0" b="1905"/>
                <wp:wrapNone/>
                <wp:docPr id="175190400" name="Rounded Rectangle 24"/>
                <wp:cNvGraphicFramePr/>
                <a:graphic xmlns:a="http://schemas.openxmlformats.org/drawingml/2006/main">
                  <a:graphicData uri="http://schemas.microsoft.com/office/word/2010/wordprocessingShape">
                    <wps:wsp>
                      <wps:cNvSpPr/>
                      <wps:spPr>
                        <a:xfrm>
                          <a:off x="0" y="0"/>
                          <a:ext cx="1524000"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B75DE5F" id="Rounded Rectangle 24" o:spid="_x0000_s1026" style="position:absolute;margin-left:-69.15pt;margin-top:39.2pt;width:120pt;height:31.85pt;z-index:-2513346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BZWfwIAAGQFAAAOAAAAZHJzL2Uyb0RvYy54bWysVMFu2zAMvQ/YPwi6r7YDZ1uDOkWQIMOA&#10;oi3aDj0rshQbkEVNUuJkXz9KcpyuLXYYdpFFkXwkn0leXR86RfbCuhZ0RYuLnBKhOdSt3lb0x9P6&#10;01dKnGe6Zgq0qOhROHo9//jhqjczMYEGVC0sQRDtZr2paOO9mWWZ443omLsAIzQqJdiOeRTtNqst&#10;6xG9U9kkzz9nPdjaWODCOXxdJSWdR3wpBfd3Ujrhiaoo5ubjaeO5CWc2v2KzrWWmafmQBvuHLDrW&#10;agw6Qq2YZ2Rn2zdQXcstOJD+gkOXgZQtF7EGrKbIX1Xz2DAjYi1IjjMjTe7/wfLb/aO5t0hDb9zM&#10;4TVUcZC2C1/MjxwiWceRLHHwhONjMZ2UeY6cctSVeVleTgOb2dnbWOe/CehIuFTUwk7XD/hHIlFs&#10;f+N8sj/ZhYgOVFuvW6WiYLebpbJkz/DvLRer1XoyhPjDTOlgrCG4JcTwkp0Lijd/VCLYKf0gJGlr&#10;LGESM4m9JsY4jHOhfZFUDatFCl9MQ7EJfvSI5UbAgCwx/og9AIQ+foudYAb74Cpiq47O+d8SS86j&#10;R4wM2o/OXavBvgegsKohcrI/kZSoCSxtoD7eW2IhDYozfN3iz7thzt8zi5OB/xun3d/hIRX0FYXh&#10;RkkD9td778EeGxa1lPQ4aRV1P3fMCkrUd42tfFmUZRjNKJTTLxMU7EvN5qVG77olYDsUuFcMj9dg&#10;79XpKi10z7gUFiEqqpjmGLui3NuTsPRpA+Ba4WKxiGY4job5G/1oeAAPrIa+fDo8M2uGDvbY+7dw&#10;mko2e9XDyTZ4aljsPMg2NviZ14FvHOXYOMPaCbvipRytzstx/hsAAP//AwBQSwMEFAAGAAgAAAAh&#10;ANcMe0PiAAAACwEAAA8AAABkcnMvZG93bnJldi54bWxMj8FOwzAMhu9IvENkJG5b0m1spTSdYGJC&#10;4wQDiWvWeE1F41RN2pU9PdkJbrb86ff35+vRNmzAzteOJCRTAQypdLqmSsLnx3aSAvNBkVaNI5Tw&#10;gx7WxfVVrjLtTvSOwz5ULIaQz5QEE0Kbce5Lg1b5qWuR4u3oOqtCXLuK606dYrht+EyIJbeqpvjB&#10;qBY3BsvvfW8llHfH1/PL9rzcvd0/m80gntqvfpTy9mZ8fAAWcAx/MFz0ozoU0engetKeNRImyTyd&#10;R1bCKl0AuxAiWQE7xGExS4AXOf/fofgFAAD//wMAUEsBAi0AFAAGAAgAAAAhALaDOJL+AAAA4QEA&#10;ABMAAAAAAAAAAAAAAAAAAAAAAFtDb250ZW50X1R5cGVzXS54bWxQSwECLQAUAAYACAAAACEAOP0h&#10;/9YAAACUAQAACwAAAAAAAAAAAAAAAAAvAQAAX3JlbHMvLnJlbHNQSwECLQAUAAYACAAAACEAxBQW&#10;Vn8CAABkBQAADgAAAAAAAAAAAAAAAAAuAgAAZHJzL2Uyb0RvYy54bWxQSwECLQAUAAYACAAAACEA&#10;1wx7Q+IAAAALAQAADwAAAAAAAAAAAAAAAADZBAAAZHJzL2Rvd25yZXYueG1sUEsFBgAAAAAEAAQA&#10;8wAAAOgFAAAAAA==&#10;" fillcolor="#caddf2" stroked="f" strokeweight="1pt">
                <v:stroke joinstyle="miter"/>
              </v:roundrect>
            </w:pict>
          </mc:Fallback>
        </mc:AlternateContent>
      </w:r>
      <w:r w:rsidR="00F900B4" w:rsidRPr="00345AB3">
        <w:rPr>
          <w:rFonts w:cs="Poppins"/>
        </w:rPr>
        <w:t>Reflective practice is most valuable when it moves beyond identifying challenges and becomes a catalyst for meaningful action.</w:t>
      </w:r>
    </w:p>
    <w:p w14:paraId="1C1B3B45" w14:textId="6312F123" w:rsidR="00752110" w:rsidRPr="00345AB3" w:rsidRDefault="00752110" w:rsidP="00752110">
      <w:pPr>
        <w:pStyle w:val="Heading2"/>
        <w:rPr>
          <w:rFonts w:eastAsiaTheme="minorHAnsi" w:cs="Poppins"/>
        </w:rPr>
      </w:pPr>
      <w:bookmarkStart w:id="54" w:name="_Toc239181326"/>
      <w:r w:rsidRPr="00345AB3">
        <w:rPr>
          <w:rFonts w:eastAsiaTheme="minorHAnsi" w:cs="Poppins"/>
        </w:rPr>
        <w:t>Reflect</w:t>
      </w:r>
      <w:bookmarkEnd w:id="54"/>
    </w:p>
    <w:p w14:paraId="443FEA23" w14:textId="0C8F7F01" w:rsidR="00C708E9" w:rsidRPr="00345AB3" w:rsidRDefault="00536687" w:rsidP="00536687">
      <w:pPr>
        <w:pStyle w:val="BodyText"/>
        <w:rPr>
          <w:rFonts w:cs="Poppins"/>
        </w:rPr>
      </w:pPr>
      <w:r w:rsidRPr="00345AB3">
        <w:rPr>
          <w:rFonts w:cs="Poppins"/>
          <w:noProof/>
        </w:rPr>
        <mc:AlternateContent>
          <mc:Choice Requires="wps">
            <w:drawing>
              <wp:anchor distT="0" distB="0" distL="114300" distR="114300" simplePos="0" relativeHeight="251979787" behindDoc="0" locked="0" layoutInCell="1" allowOverlap="1" wp14:anchorId="3B1E0259" wp14:editId="540FB197">
                <wp:simplePos x="0" y="0"/>
                <wp:positionH relativeFrom="column">
                  <wp:posOffset>3479</wp:posOffset>
                </wp:positionH>
                <wp:positionV relativeFrom="paragraph">
                  <wp:posOffset>729616</wp:posOffset>
                </wp:positionV>
                <wp:extent cx="6427470" cy="5033176"/>
                <wp:effectExtent l="12700" t="12700" r="11430" b="8890"/>
                <wp:wrapNone/>
                <wp:docPr id="807848803" name="Rounded Rectangle 109"/>
                <wp:cNvGraphicFramePr/>
                <a:graphic xmlns:a="http://schemas.openxmlformats.org/drawingml/2006/main">
                  <a:graphicData uri="http://schemas.microsoft.com/office/word/2010/wordprocessingShape">
                    <wps:wsp>
                      <wps:cNvSpPr/>
                      <wps:spPr>
                        <a:xfrm>
                          <a:off x="0" y="0"/>
                          <a:ext cx="6427470" cy="5033176"/>
                        </a:xfrm>
                        <a:prstGeom prst="roundRect">
                          <a:avLst/>
                        </a:prstGeom>
                        <a:noFill/>
                        <a:ln w="28575">
                          <a:solidFill>
                            <a:srgbClr val="003E75"/>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roundrect w14:anchorId="547554DE" id="Rounded Rectangle 109" o:spid="_x0000_s1026" style="position:absolute;margin-left:.25pt;margin-top:57.45pt;width:506.1pt;height:396.3pt;z-index:251979787;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IFzWViwIAAG0FAAAOAAAAZHJzL2Uyb0RvYy54bWysVE1v2zAMvQ/YfxB0X22nSdMGdYqgXYcB&#13;&#10;RRu0HXpWZCk2IIuapMTJfv0oyXGCrthh2EWWTPKRfPy4vtm1imyFdQ3okhZnOSVCc6gavS7pj9f7&#13;&#10;L5eUOM90xRRoUdK9cPRm/vnTdWdmYgQ1qEpYgiDazTpT0tp7M8syx2vRMncGRmgUSrAt8/i066yy&#13;&#10;rEP0VmWjPL/IOrCVscCFc/j3LgnpPOJLKbh/ktIJT1RJMTYfTxvPVTiz+TWbrS0zdcP7MNg/RNGy&#13;&#10;RqPTAeqOeUY2tvkDqm24BQfSn3FoM5Cy4SLmgNkU+btsXmpmRMwFyXFmoMn9P1j+uH0xS4s0dMbN&#13;&#10;HF5DFjtp2/DF+MgukrUfyBI7Tzj+vBiPpuMpcspRNsnPz4vpRaAzO5ob6/w3AS0Jl5Ja2OjqGUsS&#13;&#10;mWLbB+eT/kEvuNRw3ygVy6I06Uo6upxMJ9HCgWqqIA16zq5Xt8qSLQuVzc+/olJCO1HDWJTGkI65&#13;&#10;xZvfKxEwlH4WkjQVZjNKHkLbiQGWcS60L5KoZpVI3opJnsfOQfjYqMEiJh4BA7LEKAfsHuBj7BRz&#13;&#10;rx9MRezawTj/W2DJeLCInkH7wbhtNNiPABRm1XtO+geSEjWBpRVU+6UlFtLMOMPvGyzjA3N+ySwO&#13;&#10;CZYeB98/4SEVYKWgv1FSg/310f+gj72LUko6HLqSup8bZgUl6rvGrr4qxuMwpfExnkxH+LCnktWp&#13;&#10;RG/aW8DqF7hiDI/XoO/V4SottG+4HxbBK4qY5ui7pP5wvfVpFeB+4WKxiEo4l4b5B/1ieIAOnIb+&#13;&#10;fN29MWv6TvY4BI9wGE82e9fLSTdYalhsPMgmNvqR1Z5tnOnYNv3+CUvj9B21jlty/hsAAP//AwBQ&#13;&#10;SwMEFAAGAAgAAAAhALwivinkAAAADgEAAA8AAABkcnMvZG93bnJldi54bWxMT8tuwjAQvFfqP1iL&#13;&#10;1Fuxg3g0IQ5qaXuAU4FIFTcTL0nU2I5iQ8Lfdzm1l5V2Z3Ye6WowDbti52tnJURjAQxt4XRtSwn5&#13;&#10;4fP5BZgPymrVOIsSbuhhlT0+pCrRrrc7vO5DyUjE+kRJqEJoE859UaFRfuxatISdXWdUoLUrue5U&#13;&#10;T+Km4RMh5tyo2pJDpVpcV1j87C9GwmZ9KL+n802cn4/bvP94G/jXbSfl02h4X9J4XQILOIS/D7h3&#13;&#10;oPyQUbCTu1jtWSNhRjy6RtMY2B0W0WQB7CQhFosZ8Czl/2tkvwAAAP//AwBQSwECLQAUAAYACAAA&#13;&#10;ACEAtoM4kv4AAADhAQAAEwAAAAAAAAAAAAAAAAAAAAAAW0NvbnRlbnRfVHlwZXNdLnhtbFBLAQIt&#13;&#10;ABQABgAIAAAAIQA4/SH/1gAAAJQBAAALAAAAAAAAAAAAAAAAAC8BAABfcmVscy8ucmVsc1BLAQIt&#13;&#10;ABQABgAIAAAAIQBIFzWViwIAAG0FAAAOAAAAAAAAAAAAAAAAAC4CAABkcnMvZTJvRG9jLnhtbFBL&#13;&#10;AQItABQABgAIAAAAIQC8Ir4p5AAAAA4BAAAPAAAAAAAAAAAAAAAAAOUEAABkcnMvZG93bnJldi54&#13;&#10;bWxQSwUGAAAAAAQABADzAAAA9gUAAAAA&#13;&#10;" filled="f" strokecolor="#003e75" strokeweight="2.25pt">
                <v:stroke joinstyle="miter"/>
              </v:roundrect>
            </w:pict>
          </mc:Fallback>
        </mc:AlternateContent>
      </w:r>
      <w:r w:rsidR="00752110" w:rsidRPr="00345AB3">
        <w:rPr>
          <w:rFonts w:cs="Poppins"/>
        </w:rPr>
        <w:t>What aspects of your teaching or professional practice would you like to strengthen over the next few years? What experiences or opportunities might help you achieve those goals?</w:t>
      </w:r>
    </w:p>
    <w:p w14:paraId="4F0878C8" w14:textId="738A1774" w:rsidR="00536687" w:rsidRPr="00345AB3" w:rsidRDefault="0068134A" w:rsidP="00536687">
      <w:pPr>
        <w:pStyle w:val="BodyText"/>
        <w:rPr>
          <w:rFonts w:cs="Poppins"/>
        </w:rPr>
      </w:pPr>
      <w:r w:rsidRPr="00345AB3">
        <w:rPr>
          <w:rFonts w:cs="Poppins"/>
          <w:noProof/>
        </w:rPr>
        <mc:AlternateContent>
          <mc:Choice Requires="wps">
            <w:drawing>
              <wp:anchor distT="0" distB="0" distL="114300" distR="114300" simplePos="0" relativeHeight="251986955" behindDoc="0" locked="0" layoutInCell="1" allowOverlap="1" wp14:anchorId="13B2B3C1" wp14:editId="563EC419">
                <wp:simplePos x="0" y="0"/>
                <wp:positionH relativeFrom="column">
                  <wp:posOffset>374932</wp:posOffset>
                </wp:positionH>
                <wp:positionV relativeFrom="paragraph">
                  <wp:posOffset>180269</wp:posOffset>
                </wp:positionV>
                <wp:extent cx="5700889" cy="4504125"/>
                <wp:effectExtent l="0" t="0" r="1905" b="4445"/>
                <wp:wrapNone/>
                <wp:docPr id="2112058163" name="Text Box 129"/>
                <wp:cNvGraphicFramePr/>
                <a:graphic xmlns:a="http://schemas.openxmlformats.org/drawingml/2006/main">
                  <a:graphicData uri="http://schemas.microsoft.com/office/word/2010/wordprocessingShape">
                    <wps:wsp>
                      <wps:cNvSpPr txBox="1"/>
                      <wps:spPr>
                        <a:xfrm>
                          <a:off x="0" y="0"/>
                          <a:ext cx="5700889" cy="4504125"/>
                        </a:xfrm>
                        <a:prstGeom prst="rect">
                          <a:avLst/>
                        </a:prstGeom>
                        <a:solidFill>
                          <a:schemeClr val="lt1"/>
                        </a:solidFill>
                        <a:ln w="6350">
                          <a:noFill/>
                        </a:ln>
                      </wps:spPr>
                      <wps:txbx>
                        <w:txbxContent>
                          <w:p w14:paraId="543DFE41" w14:textId="77777777" w:rsidR="0068134A" w:rsidRDefault="0068134A"/>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3B2B3C1" id="Text Box 129" o:spid="_x0000_s1045" type="#_x0000_t202" style="position:absolute;margin-left:29.5pt;margin-top:14.2pt;width:448.9pt;height:354.65pt;z-index:25198695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4VOJSMwIAAF0EAAAOAAAAZHJzL2Uyb0RvYy54bWysVE2P2jAQvVfqf7B8LwkUdiEirCgrqkpo&#13;&#10;dyW22rNxbLDkeFzbkNBf37HDV7c9Vb04M57x88yb50wf2lqTg3BegSlpv5dTIgyHSpltSb+/Lj+N&#13;&#10;KfGBmYppMKKkR+Hpw+zjh2ljCzGAHehKOIIgxheNLekuBFtkmec7UTPfAysMBiW4mgV03TarHGsQ&#13;&#10;vdbZIM/vsgZcZR1w4T3uPnZBOkv4UgoenqX0IhBdUqwtpNWldRPXbDZlxdYxu1P8VAb7hypqpgxe&#13;&#10;eoF6ZIGRvVN/QNWKO/AgQ49DnYGUiovUA3bTz991s94xK1IvSI63F5r8/4PlT4e1fXEktF+gxQFG&#13;&#10;QhrrC4+bsZ9Wujp+sVKCcaTweKFNtIFw3Bzd5/l4PKGEY2w4yof9wSjiZNfj1vnwVUBNolFSh3NJ&#13;&#10;dLHDyocu9ZwSb/OgVbVUWicnakEstCMHhlPUIRWJ4L9laUOakt59HuUJ2EA83iFrg7Vcm4pWaDct&#13;&#10;URU2PDl3vIHqiEQ46DTiLV8qLHbFfHhhDkWBvaPQwzMuUgNeBieLkh24n3/bj/k4K4xS0qDISup/&#13;&#10;7JkTlOhvBqc46Q+HUZXJGY7uB+i428jmNmL29QKQgT4+KcuTGfODPpvSQf2G72Eeb8UQMxzvLmk4&#13;&#10;m4vQSR/fExfzeUpCHVoWVmZteYSOjMdRvLZvzNnTvAKO+gnOcmTFu7F1ufGkgfk+gFRpppHojtUT&#13;&#10;/6jhpIrTe4uP5NZPWde/wuwXAAAA//8DAFBLAwQUAAYACAAAACEAwA4+pOYAAAAOAQAADwAAAGRy&#13;&#10;cy9kb3ducmV2LnhtbEyPS0/DMBCE70j8B2uRuCDq0JCmTbOpEI8icaPhIW5uvCQRsR3Fbhr+PcsJ&#13;&#10;LiOtRjszX76ZTCdGGnzrLMLVLAJBtnK6tTXCS/lwuQThg7Jadc4Swjd52BSnJ7nKtDvaZxp3oRYc&#13;&#10;Yn2mEJoQ+kxKXzVklJ+5nix7n24wKvA51FIP6sjhppPzKFpIo1rLDY3q6bah6mt3MAgfF/X7k5+2&#13;&#10;r8c4ifv7x7FM33SJeH423a1ZbtYgAk3h7wN+GXg/FDxs7w5We9EhJCvmCQjz5TUI9lfJgnn2CGmc&#13;&#10;piCLXP7HKH4AAAD//wMAUEsBAi0AFAAGAAgAAAAhALaDOJL+AAAA4QEAABMAAAAAAAAAAAAAAAAA&#13;&#10;AAAAAFtDb250ZW50X1R5cGVzXS54bWxQSwECLQAUAAYACAAAACEAOP0h/9YAAACUAQAACwAAAAAA&#13;&#10;AAAAAAAAAAAvAQAAX3JlbHMvLnJlbHNQSwECLQAUAAYACAAAACEA+FTiUjMCAABdBAAADgAAAAAA&#13;&#10;AAAAAAAAAAAuAgAAZHJzL2Uyb0RvYy54bWxQSwECLQAUAAYACAAAACEAwA4+pOYAAAAOAQAADwAA&#13;&#10;AAAAAAAAAAAAAACNBAAAZHJzL2Rvd25yZXYueG1sUEsFBgAAAAAEAAQA8wAAAKAFAAAAAA==&#13;&#10;" fillcolor="white [3201]" stroked="f" strokeweight=".5pt">
                <v:textbox>
                  <w:txbxContent>
                    <w:p w14:paraId="543DFE41" w14:textId="77777777" w:rsidR="0068134A" w:rsidRDefault="0068134A"/>
                  </w:txbxContent>
                </v:textbox>
              </v:shape>
            </w:pict>
          </mc:Fallback>
        </mc:AlternateContent>
      </w:r>
    </w:p>
    <w:p w14:paraId="0B9641D0" w14:textId="29016134" w:rsidR="00536687" w:rsidRPr="00345AB3" w:rsidRDefault="00536687">
      <w:pPr>
        <w:rPr>
          <w:rFonts w:ascii="Poppins" w:eastAsiaTheme="majorEastAsia" w:hAnsi="Poppins" w:cs="Poppins"/>
          <w:b/>
          <w:color w:val="000000" w:themeColor="text1"/>
          <w:szCs w:val="26"/>
        </w:rPr>
      </w:pPr>
      <w:r w:rsidRPr="00345AB3">
        <w:rPr>
          <w:rFonts w:ascii="Poppins" w:hAnsi="Poppins" w:cs="Poppins"/>
        </w:rPr>
        <w:br w:type="page"/>
      </w:r>
    </w:p>
    <w:bookmarkStart w:id="55" w:name="_Toc239181327"/>
    <w:p w14:paraId="14A5B6F7" w14:textId="78080467" w:rsidR="00CA6286" w:rsidRPr="00345AB3" w:rsidRDefault="00536687" w:rsidP="00A247D8">
      <w:pPr>
        <w:pStyle w:val="Heading2"/>
        <w:rPr>
          <w:rFonts w:cs="Poppins"/>
        </w:rPr>
      </w:pPr>
      <w:r w:rsidRPr="00345AB3">
        <w:rPr>
          <w:rFonts w:cs="Poppins"/>
          <w:noProof/>
        </w:rPr>
        <w:lastRenderedPageBreak/>
        <mc:AlternateContent>
          <mc:Choice Requires="wps">
            <w:drawing>
              <wp:anchor distT="0" distB="0" distL="114300" distR="114300" simplePos="0" relativeHeight="251932683" behindDoc="1" locked="0" layoutInCell="1" allowOverlap="1" wp14:anchorId="2352847A" wp14:editId="282F1F7F">
                <wp:simplePos x="0" y="0"/>
                <wp:positionH relativeFrom="column">
                  <wp:posOffset>-886460</wp:posOffset>
                </wp:positionH>
                <wp:positionV relativeFrom="paragraph">
                  <wp:posOffset>-81915</wp:posOffset>
                </wp:positionV>
                <wp:extent cx="2673350" cy="404495"/>
                <wp:effectExtent l="0" t="0" r="6350" b="1905"/>
                <wp:wrapNone/>
                <wp:docPr id="1194466265" name="Rounded Rectangle 24"/>
                <wp:cNvGraphicFramePr/>
                <a:graphic xmlns:a="http://schemas.openxmlformats.org/drawingml/2006/main">
                  <a:graphicData uri="http://schemas.microsoft.com/office/word/2010/wordprocessingShape">
                    <wps:wsp>
                      <wps:cNvSpPr/>
                      <wps:spPr>
                        <a:xfrm>
                          <a:off x="0" y="0"/>
                          <a:ext cx="2673350"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69F4C4B" id="Rounded Rectangle 24" o:spid="_x0000_s1026" style="position:absolute;margin-left:-69.8pt;margin-top:-6.45pt;width:210.5pt;height:31.85pt;z-index:-25138379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Td4GggIAAGQFAAAOAAAAZHJzL2Uyb0RvYy54bWysVE1v2zAMvQ/YfxB0X+2kSbsGdYogQYYB&#10;RVu0HXpWZCk2IIsapXzt14+SHadrix2GXWRRJB/JZ5LXN/vGsK1CX4Mt+OAs50xZCWVt1wX/8bz8&#10;8pUzH4QthQGrCn5Qnt9MP3+63rmJGkIFplTICMT6yc4VvArBTbLMy0o1wp+BU5aUGrARgURcZyWK&#10;HaE3Jhvm+UW2AywdglTe0+uiVfJpwtdayXCvtVeBmYJTbiGdmM5VPLPptZisUbiqll0a4h+yaERt&#10;KWgPtRBBsA3W76CaWiJ40OFMQpOB1rVUqQaqZpC/qeapEk6lWogc73qa/P+DlXfbJ/eARMPO+Ymn&#10;a6xir7GJX8qP7RNZh54stQ9M0uPw4vL8fEycStKN8tHoahzZzE7eDn34pqBh8VJwhI0tH+mPJKLE&#10;9taH1v5oFyN6MHW5rI1JAq5Xc4NsK+jvzWeLxXLYhfjDzNhobCG6tYjxJTsVlG7hYFS0M/ZRaVaX&#10;sYSUSeo11ccRUiobBq2qEqVqww/GeZ7ahQrsPVK5CTAia4rfY3cAsY/fY7dZdvbRVaVW7Z3zvyXW&#10;OvceKTLY0Ds3tQX8CMBQVV3k1v5IUktNZGkF5eEBGUI7KN7JZU0/71b48CCQJoP+N017uKdDG9gV&#10;HLobZxXgr4/eoz01LGk529GkFdz/3AhUnJnvllr5ajAaxdFMwmh8OSQBX2tWrzV208yB2mFAe8XJ&#10;dI32wRyvGqF5oaUwi1FJJayk2AWXAY/CPLQbgNaKVLNZMqNxdCLc2icnI3hkNfbl8/5FoOs6OFDv&#10;38FxKsXkTQ+3ttHTwmwTQNepwU+8dnzTKKfG6dZO3BWv5WR1Wo7T3wAAAP//AwBQSwMEFAAGAAgA&#10;AAAhAFXbZzLiAAAACwEAAA8AAABkcnMvZG93bnJldi54bWxMj8FOwzAMhu9IvENkJG5b2sKqtjSd&#10;YGJC7AQDiWvWeE1F41RN2pU9PdkJbrb86ff3l+vZdGzCwbWWBMTLCBhSbVVLjYDPj+0iA+a8JCU7&#10;SyjgBx2sq+urUhbKnugdp71vWAghV0gB2vu+4NzVGo10S9sjhdvRDkb6sA4NV4M8hXDT8SSKUm5k&#10;S+GDlj1uNNbf+9EIqFfH3flle05f3/JnvZmip/5rnIW4vZkfH4B5nP0fDBf9oA5VcDrYkZRjnYBF&#10;fJengb1MSQ4sIEkW3wM7CFhFGfCq5P87VL8AAAD//wMAUEsBAi0AFAAGAAgAAAAhALaDOJL+AAAA&#10;4QEAABMAAAAAAAAAAAAAAAAAAAAAAFtDb250ZW50X1R5cGVzXS54bWxQSwECLQAUAAYACAAAACEA&#10;OP0h/9YAAACUAQAACwAAAAAAAAAAAAAAAAAvAQAAX3JlbHMvLnJlbHNQSwECLQAUAAYACAAAACEA&#10;tU3eBoICAABkBQAADgAAAAAAAAAAAAAAAAAuAgAAZHJzL2Uyb0RvYy54bWxQSwECLQAUAAYACAAA&#10;ACEAVdtnMuIAAAALAQAADwAAAAAAAAAAAAAAAADcBAAAZHJzL2Rvd25yZXYueG1sUEsFBgAAAAAE&#10;AAQA8wAAAOsFAAAAAA==&#10;" fillcolor="#caddf2" stroked="f" strokeweight="1pt">
                <v:stroke joinstyle="miter"/>
              </v:roundrect>
            </w:pict>
          </mc:Fallback>
        </mc:AlternateContent>
      </w:r>
      <w:r w:rsidR="00CA6286" w:rsidRPr="00345AB3">
        <w:rPr>
          <w:rFonts w:cs="Poppins"/>
        </w:rPr>
        <w:t xml:space="preserve">Professional </w:t>
      </w:r>
      <w:r w:rsidR="00C46909" w:rsidRPr="00345AB3">
        <w:rPr>
          <w:rFonts w:cs="Poppins"/>
        </w:rPr>
        <w:t>l</w:t>
      </w:r>
      <w:r w:rsidR="00CA6286" w:rsidRPr="00345AB3">
        <w:rPr>
          <w:rFonts w:cs="Poppins"/>
        </w:rPr>
        <w:t>earning</w:t>
      </w:r>
      <w:bookmarkEnd w:id="55"/>
    </w:p>
    <w:p w14:paraId="4F391C9F" w14:textId="390B93E5" w:rsidR="00A247D8" w:rsidRPr="00345AB3" w:rsidRDefault="00CA6286" w:rsidP="00C46909">
      <w:pPr>
        <w:pStyle w:val="BodyBold"/>
        <w:rPr>
          <w:rFonts w:cs="Poppins"/>
        </w:rPr>
      </w:pPr>
      <w:r w:rsidRPr="00345AB3">
        <w:rPr>
          <w:rFonts w:cs="Poppins"/>
        </w:rPr>
        <w:t>Teaching continues to evolve as educational research, technology, industries, and student needs change. Ongoing professional learning helps faculty remain current and responsive in their teaching practice.</w:t>
      </w:r>
    </w:p>
    <w:p w14:paraId="375850EB" w14:textId="77777777" w:rsidR="00CA6286" w:rsidRPr="00345AB3" w:rsidRDefault="00CA6286" w:rsidP="00CA6286">
      <w:pPr>
        <w:pStyle w:val="BodyText"/>
        <w:rPr>
          <w:rFonts w:cs="Poppins"/>
        </w:rPr>
      </w:pPr>
      <w:r w:rsidRPr="00345AB3">
        <w:rPr>
          <w:rFonts w:cs="Poppins"/>
        </w:rPr>
        <w:t>Professional learning can take many forms, including:</w:t>
      </w:r>
    </w:p>
    <w:p w14:paraId="59EFF386" w14:textId="7788681F" w:rsidR="00536687" w:rsidRPr="00345AB3" w:rsidRDefault="00536687" w:rsidP="00CA6286">
      <w:pPr>
        <w:pStyle w:val="BodyText"/>
        <w:rPr>
          <w:rFonts w:cs="Poppins"/>
        </w:rPr>
      </w:pPr>
      <w:r w:rsidRPr="00345AB3">
        <w:rPr>
          <w:rFonts w:cs="Poppins"/>
          <w:noProof/>
        </w:rPr>
        <w:drawing>
          <wp:inline distT="0" distB="0" distL="0" distR="0" wp14:anchorId="470F7183" wp14:editId="76CE9B6A">
            <wp:extent cx="6330950" cy="2468033"/>
            <wp:effectExtent l="0" t="25400" r="6350" b="34290"/>
            <wp:docPr id="1889196461" name="Diagram 125" descr="SmartArt summarizing Professional learning can take many forms, including: Professional development sessions (Hub PD calendar); Conferences; Self-directed learning; Workshops and webinars (Cambrian and externally offered); Peer discussions; Disciplinary certifications; Educational reading and scholarship; Instructional coaching/mentorship."/>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56" r:lo="rId357" r:qs="rId358" r:cs="rId359"/>
              </a:graphicData>
            </a:graphic>
          </wp:inline>
        </w:drawing>
      </w:r>
    </w:p>
    <w:p w14:paraId="621D5824" w14:textId="3493B90D" w:rsidR="00AC6B96" w:rsidRPr="00345AB3" w:rsidRDefault="00AC6B96" w:rsidP="00AC6B96">
      <w:pPr>
        <w:pStyle w:val="BodyText"/>
        <w:rPr>
          <w:rFonts w:cs="Poppins"/>
        </w:rPr>
      </w:pPr>
      <w:r w:rsidRPr="00345AB3">
        <w:rPr>
          <w:rFonts w:cs="Poppins"/>
        </w:rPr>
        <w:t>Some of the most valuable professional learning occurs through conversations with colleagues. Sharing ideas, challenges, and experiences helps build confidence, introduces new perspectives, and strengthens teaching across programs.</w:t>
      </w:r>
    </w:p>
    <w:p w14:paraId="2C6DC8E7" w14:textId="222EE6BD" w:rsidR="00AC6B96" w:rsidRPr="00345AB3" w:rsidRDefault="00AC6B96" w:rsidP="00AC6B96">
      <w:pPr>
        <w:pStyle w:val="BodyText"/>
        <w:rPr>
          <w:rFonts w:cs="Poppins"/>
        </w:rPr>
      </w:pPr>
      <w:r w:rsidRPr="00345AB3">
        <w:rPr>
          <w:rFonts w:cs="Poppins"/>
        </w:rPr>
        <w:t>One way of working with other faculty is through Communities of Practice (CoP). CoPs bring together faculty who share an interest in teaching and learning. These communities create opportunities to exchange ideas, explore emerging topics, and learn from one another in an informal and supportive environment.</w:t>
      </w:r>
    </w:p>
    <w:p w14:paraId="36E515F2" w14:textId="2E9A424E" w:rsidR="00AC6B96" w:rsidRPr="00345AB3" w:rsidRDefault="00DE37A8">
      <w:pPr>
        <w:pStyle w:val="BodyText"/>
        <w:numPr>
          <w:ilvl w:val="0"/>
          <w:numId w:val="3"/>
        </w:numPr>
        <w:rPr>
          <w:rFonts w:cs="Poppins"/>
        </w:rPr>
      </w:pPr>
      <w:hyperlink r:id="rId361" w:history="1">
        <w:r w:rsidRPr="00345AB3">
          <w:rPr>
            <w:rStyle w:val="Hyperlink"/>
            <w:rFonts w:cs="Poppins"/>
          </w:rPr>
          <w:t>Communities of Practice</w:t>
        </w:r>
      </w:hyperlink>
    </w:p>
    <w:p w14:paraId="319A1259" w14:textId="6EEE6A8C" w:rsidR="00AC6B96" w:rsidRPr="00345AB3" w:rsidRDefault="00AC6B96" w:rsidP="00AC6B96">
      <w:pPr>
        <w:pStyle w:val="BodyText"/>
        <w:rPr>
          <w:rFonts w:cs="Poppins"/>
        </w:rPr>
      </w:pPr>
      <w:r w:rsidRPr="00345AB3">
        <w:rPr>
          <w:rFonts w:cs="Poppins"/>
        </w:rPr>
        <w:t xml:space="preserve">Another way to learn alongside colleagues is </w:t>
      </w:r>
      <w:r w:rsidR="00B7550C" w:rsidRPr="00345AB3">
        <w:rPr>
          <w:rFonts w:cs="Poppins"/>
        </w:rPr>
        <w:t>t</w:t>
      </w:r>
      <w:r w:rsidRPr="00345AB3">
        <w:rPr>
          <w:rFonts w:cs="Poppins"/>
        </w:rPr>
        <w:t>he Instructional Skills Workshop (ISW)</w:t>
      </w:r>
      <w:r w:rsidR="00B7550C" w:rsidRPr="00345AB3">
        <w:rPr>
          <w:rFonts w:cs="Poppins"/>
        </w:rPr>
        <w:t>. The ISW</w:t>
      </w:r>
      <w:r w:rsidRPr="00345AB3">
        <w:rPr>
          <w:rFonts w:cs="Poppins"/>
        </w:rPr>
        <w:t xml:space="preserve"> is an internationally recognized professional development program that helps educators strengthen their instructional practice through active participation, peer feedback, and reflection.</w:t>
      </w:r>
    </w:p>
    <w:p w14:paraId="6026C886" w14:textId="3B854A69" w:rsidR="00367A54" w:rsidRPr="00345AB3" w:rsidRDefault="00752110">
      <w:pPr>
        <w:pStyle w:val="BodyText"/>
        <w:numPr>
          <w:ilvl w:val="0"/>
          <w:numId w:val="3"/>
        </w:numPr>
        <w:rPr>
          <w:rFonts w:cs="Poppins"/>
        </w:rPr>
      </w:pPr>
      <w:r w:rsidRPr="00345AB3">
        <w:rPr>
          <w:rFonts w:cs="Poppins"/>
          <w:noProof/>
        </w:rPr>
        <mc:AlternateContent>
          <mc:Choice Requires="wps">
            <w:drawing>
              <wp:anchor distT="0" distB="0" distL="114300" distR="114300" simplePos="0" relativeHeight="251934731" behindDoc="1" locked="0" layoutInCell="1" allowOverlap="1" wp14:anchorId="621946BB" wp14:editId="05E82641">
                <wp:simplePos x="0" y="0"/>
                <wp:positionH relativeFrom="column">
                  <wp:posOffset>-803217</wp:posOffset>
                </wp:positionH>
                <wp:positionV relativeFrom="paragraph">
                  <wp:posOffset>300470</wp:posOffset>
                </wp:positionV>
                <wp:extent cx="1759527" cy="404495"/>
                <wp:effectExtent l="0" t="0" r="6350" b="1905"/>
                <wp:wrapNone/>
                <wp:docPr id="164493953" name="Rounded Rectangle 24"/>
                <wp:cNvGraphicFramePr/>
                <a:graphic xmlns:a="http://schemas.openxmlformats.org/drawingml/2006/main">
                  <a:graphicData uri="http://schemas.microsoft.com/office/word/2010/wordprocessingShape">
                    <wps:wsp>
                      <wps:cNvSpPr/>
                      <wps:spPr>
                        <a:xfrm>
                          <a:off x="0" y="0"/>
                          <a:ext cx="1759527"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DA610C7" id="Rounded Rectangle 24" o:spid="_x0000_s1026" style="position:absolute;margin-left:-63.25pt;margin-top:23.65pt;width:138.55pt;height:31.85pt;z-index:-25138174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uS3uggIAAGQFAAAOAAAAZHJzL2Uyb0RvYy54bWysVEtv2zAMvg/YfxB0X20HyboGdYogQYYB&#10;RVe0HXpWZCk2IIsapbz260fJjtO1xQ7DLrIokh8f/sjrm0Nr2E6hb8CWvLjIOVNWQtXYTcl/PK0+&#10;feHMB2ErYcCqkh+V5zezjx+u926qRlCDqRQyArF+unclr0Nw0yzzslat8BfglCWlBmxFIBE3WYVi&#10;T+ityUZ5/jnbA1YOQSrv6XXZKfks4WutZPiutVeBmZJTbiGdmM51PLPZtZhuULi6kX0a4h+yaEVj&#10;KegAtRRBsC02b6DaRiJ40OFCQpuB1o1UqQaqpshfVfNYC6dSLdQc74Y2+f8HK+92j+4eqQ1756ee&#10;rrGKg8Y2fik/dkjNOg7NUofAJD0Wl5OryeiSM0m6cT4eX01iN7Ozt0MfvipoWbyUHGFrqwf6I6lR&#10;YnfrQ2d/sosRPZimWjXGJAE364VBthP09xbz5XI16kP8YWZsNLYQ3TrE+JKdC0q3cDQq2hn7oDRr&#10;KiphlDJJXFNDHCGlsqHoVLWoVBe+mOR5ogsVOHikchNgRNYUf8DuASKP32J3Wfb20VUlqg7O+d8S&#10;65wHjxQZbBic28YCvgdgqKo+cmd/alLXmtilNVTHe2QI3aB4J1cN/bxb4cO9QJoMmiGa9vCdDm1g&#10;X3Lob5zVgL/ee4/2RFjScranSSu5/7kVqDgz3yxR+aoYj+NoJmE8uRyRgC8165cau20XQHQoaK84&#10;ma7RPpjTVSO0z7QU5jEqqYSVFLvkMuBJWIRuA9BakWo+T2Y0jk6EW/voZASPXY28fDo8C3Q9gwNx&#10;/w5OUymmrzjc2UZPC/NtAN0kgp/72vebRjkRp187cVe8lJPVeTnOfgMAAP//AwBQSwMEFAAGAAgA&#10;AAAhAJEGV9rhAAAACwEAAA8AAABkcnMvZG93bnJldi54bWxMj8FOwzAMhu9IvENkJG5b0kHLKE0n&#10;mJgQnGBD4po1XlPROFWTdmVPT3aCmy1/+v39xWqyLRux940jCclcAEOqnG6olvC528yWwHxQpFXr&#10;CCX8oIdVeXlRqFy7I33guA01iyHkcyXBhNDlnPvKoFV+7jqkeDu43qoQ177mulfHGG5bvhAi41Y1&#10;FD8Y1eHaYPW9HayEKj28nV42p+z1/f7ZrEfx1H0Nk5TXV9PjA7CAU/iD4awf1aGMTns3kPaslTBL&#10;FlkaWQm3dzfAzkQqMmD7OCSJAF4W/H+H8hcAAP//AwBQSwECLQAUAAYACAAAACEAtoM4kv4AAADh&#10;AQAAEwAAAAAAAAAAAAAAAAAAAAAAW0NvbnRlbnRfVHlwZXNdLnhtbFBLAQItABQABgAIAAAAIQA4&#10;/SH/1gAAAJQBAAALAAAAAAAAAAAAAAAAAC8BAABfcmVscy8ucmVsc1BLAQItABQABgAIAAAAIQAP&#10;uS3uggIAAGQFAAAOAAAAAAAAAAAAAAAAAC4CAABkcnMvZTJvRG9jLnhtbFBLAQItABQABgAIAAAA&#10;IQCRBlfa4QAAAAsBAAAPAAAAAAAAAAAAAAAAANwEAABkcnMvZG93bnJldi54bWxQSwUGAAAAAAQA&#10;BADzAAAA6gUAAAAA&#10;" fillcolor="#caddf2" stroked="f" strokeweight="1pt">
                <v:stroke joinstyle="miter"/>
              </v:roundrect>
            </w:pict>
          </mc:Fallback>
        </mc:AlternateContent>
      </w:r>
      <w:hyperlink r:id="rId362" w:history="1">
        <w:r w:rsidR="001A456A" w:rsidRPr="00345AB3">
          <w:rPr>
            <w:rStyle w:val="Hyperlink"/>
            <w:rFonts w:cs="Poppins"/>
          </w:rPr>
          <w:t>Instructional Skills Workshop</w:t>
        </w:r>
      </w:hyperlink>
    </w:p>
    <w:p w14:paraId="71CCEC6E" w14:textId="4A7311F9" w:rsidR="00CA6286" w:rsidRPr="00345AB3" w:rsidRDefault="00CA6286" w:rsidP="00001ECE">
      <w:pPr>
        <w:pStyle w:val="Heading3"/>
        <w:rPr>
          <w:rFonts w:ascii="Poppins" w:hAnsi="Poppins" w:cs="Poppins"/>
        </w:rPr>
      </w:pPr>
      <w:r w:rsidRPr="00345AB3">
        <w:rPr>
          <w:rFonts w:ascii="Poppins" w:hAnsi="Poppins" w:cs="Poppins"/>
        </w:rPr>
        <w:t xml:space="preserve">In </w:t>
      </w:r>
      <w:r w:rsidR="00C46909" w:rsidRPr="00345AB3">
        <w:rPr>
          <w:rFonts w:ascii="Poppins" w:hAnsi="Poppins" w:cs="Poppins"/>
        </w:rPr>
        <w:t>p</w:t>
      </w:r>
      <w:r w:rsidRPr="00345AB3">
        <w:rPr>
          <w:rFonts w:ascii="Poppins" w:hAnsi="Poppins" w:cs="Poppins"/>
        </w:rPr>
        <w:t>ractice</w:t>
      </w:r>
    </w:p>
    <w:p w14:paraId="26BF7CD9" w14:textId="7F016E29" w:rsidR="00CA6286" w:rsidRPr="00345AB3" w:rsidRDefault="00CA6286" w:rsidP="00CA6286">
      <w:pPr>
        <w:pStyle w:val="BodyText"/>
        <w:rPr>
          <w:rFonts w:cs="Poppins"/>
        </w:rPr>
      </w:pPr>
      <w:r w:rsidRPr="00345AB3">
        <w:rPr>
          <w:rFonts w:cs="Poppins"/>
        </w:rPr>
        <w:t>Consider identifying one or two teaching goals each semester. Small, intentional changes often lead to meaningful improvements over time.</w:t>
      </w:r>
    </w:p>
    <w:bookmarkStart w:id="56" w:name="_Toc239181328"/>
    <w:p w14:paraId="1B2563B5" w14:textId="74EC09A3" w:rsidR="00CA6286" w:rsidRPr="00345AB3" w:rsidRDefault="00536687" w:rsidP="00B7550C">
      <w:pPr>
        <w:pStyle w:val="Heading2"/>
        <w:rPr>
          <w:rFonts w:cs="Poppins"/>
        </w:rPr>
      </w:pPr>
      <w:r w:rsidRPr="00345AB3">
        <w:rPr>
          <w:rFonts w:cs="Poppins"/>
          <w:noProof/>
        </w:rPr>
        <w:lastRenderedPageBreak/>
        <mc:AlternateContent>
          <mc:Choice Requires="wps">
            <w:drawing>
              <wp:anchor distT="0" distB="0" distL="114300" distR="114300" simplePos="0" relativeHeight="251936779" behindDoc="1" locked="0" layoutInCell="1" allowOverlap="1" wp14:anchorId="28A48347" wp14:editId="151E2BB8">
                <wp:simplePos x="0" y="0"/>
                <wp:positionH relativeFrom="column">
                  <wp:posOffset>-802640</wp:posOffset>
                </wp:positionH>
                <wp:positionV relativeFrom="paragraph">
                  <wp:posOffset>-66534</wp:posOffset>
                </wp:positionV>
                <wp:extent cx="2909454" cy="404495"/>
                <wp:effectExtent l="0" t="0" r="0" b="1905"/>
                <wp:wrapNone/>
                <wp:docPr id="1633455739" name="Rounded Rectangle 24"/>
                <wp:cNvGraphicFramePr/>
                <a:graphic xmlns:a="http://schemas.openxmlformats.org/drawingml/2006/main">
                  <a:graphicData uri="http://schemas.microsoft.com/office/word/2010/wordprocessingShape">
                    <wps:wsp>
                      <wps:cNvSpPr/>
                      <wps:spPr>
                        <a:xfrm>
                          <a:off x="0" y="0"/>
                          <a:ext cx="2909454"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7217360" id="Rounded Rectangle 24" o:spid="_x0000_s1026" style="position:absolute;margin-left:-63.2pt;margin-top:-5.25pt;width:229.1pt;height:31.85pt;z-index:-25137970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tZtNgQIAAGQFAAAOAAAAZHJzL2Uyb0RvYy54bWysVE1v2zAMvQ/YfxB0X+0EzrYEdYogQYYB&#10;RVs0HXpWZCkWIIuapMTJfv0o2XG6tthh2EUWRfLxw4+8vjk2mhyE8wpMSUdXOSXCcKiU2ZX0x9P6&#10;01dKfGCmYhqMKOlJeHoz//jhurUzMYYadCUcQRDjZ60taR2CnWWZ57VomL8CKwwqJbiGBRTdLqsc&#10;axG90dk4zz9nLbjKOuDCe3xddUo6T/hSCh7upfQiEF1SzC2k06VzG89sfs1mO8dsrXifBvuHLBqm&#10;DAYdoFYsMLJ36g1Uo7gDDzJccWgykFJxkWrAakb5q2o2NbMi1YLN8XZok/9/sPzusLEPDtvQWj/z&#10;eI1VHKVr4hfzI8fUrNPQLHEMhOPjeJpPi0lBCUddkRfFdBK7mV28rfPhm4CGxEtJHexN9Yh/JDWK&#10;HW596OzPdjGiB62qtdI6CW63XWpHDgz/3nKxWq3HfYg/zLSJxgaiW4cYX7JLQekWTlpEO20ehSSq&#10;iiWkTBLXxBCHcS5MGHWqmlWiCz+a5HmiCxY4eKRyE2BElhh/wO4BIo/fYndZ9vbRVSSqDs753xLr&#10;nAePFBlMGJwbZcC9B6Cxqj5yZ39uUtea2KUtVKcHRxx0g+ItXyv8ebfMhwfmcDJwhnDawz0eUkNb&#10;UuhvlNTgfr33Hu2RsKilpMVJK6n/uWdOUKK/G6TydFQUcTSTUEy+jFFwLzXblxqzb5aAdBjhXrE8&#10;XaN90OerdNA841JYxKioYoZj7JLy4M7CMnQbANcKF4tFMsNxtCzcmo3lETx2NfLy6fjMnO0ZHJD7&#10;d3CeSjZ7xeHONnoaWOwDSJUIfulr328c5UScfu3EXfFSTlaX5Tj/DQAA//8DAFBLAwQUAAYACAAA&#10;ACEAOvVK/+IAAAALAQAADwAAAGRycy9kb3ducmV2LnhtbEyPwU7DMAyG70i8Q2QkblvSllasNJ1g&#10;YkJwgjGJa9Z6TUXjVE3alT092Qlutvzp9/cX69l0bMLBtZYkREsBDKmydUuNhP3ndnEPzHlFteos&#10;oYQfdLAur68Kldf2RB847XzDQgi5XEnQ3vc5567SaJRb2h4p3I52MMqHdWh4PahTCDcdj4XIuFEt&#10;hQ9a9bjRWH3vRiOhSo9v55ftOXt9Xz3rzSSe+q9xlvL2Zn58AOZx9n8wXPSDOpTB6WBHqh3rJCyi&#10;OLsL7GUSKbCAJEkU2hwkpEkMvCz4/w7lLwAAAP//AwBQSwECLQAUAAYACAAAACEAtoM4kv4AAADh&#10;AQAAEwAAAAAAAAAAAAAAAAAAAAAAW0NvbnRlbnRfVHlwZXNdLnhtbFBLAQItABQABgAIAAAAIQA4&#10;/SH/1gAAAJQBAAALAAAAAAAAAAAAAAAAAC8BAABfcmVscy8ucmVsc1BLAQItABQABgAIAAAAIQCU&#10;tZtNgQIAAGQFAAAOAAAAAAAAAAAAAAAAAC4CAABkcnMvZTJvRG9jLnhtbFBLAQItABQABgAIAAAA&#10;IQA69Ur/4gAAAAsBAAAPAAAAAAAAAAAAAAAAANsEAABkcnMvZG93bnJldi54bWxQSwUGAAAAAAQA&#10;BADzAAAA6gUAAAAA&#10;" fillcolor="#caddf2" stroked="f" strokeweight="1pt">
                <v:stroke joinstyle="miter"/>
              </v:roundrect>
            </w:pict>
          </mc:Fallback>
        </mc:AlternateContent>
      </w:r>
      <w:r w:rsidR="00CA6286" w:rsidRPr="00345AB3">
        <w:rPr>
          <w:rFonts w:cs="Poppins"/>
        </w:rPr>
        <w:t xml:space="preserve">Scholarship and </w:t>
      </w:r>
      <w:r w:rsidR="00C46909" w:rsidRPr="00345AB3">
        <w:rPr>
          <w:rFonts w:cs="Poppins"/>
        </w:rPr>
        <w:t>r</w:t>
      </w:r>
      <w:r w:rsidR="00CA6286" w:rsidRPr="00345AB3">
        <w:rPr>
          <w:rFonts w:cs="Poppins"/>
        </w:rPr>
        <w:t>esearch</w:t>
      </w:r>
      <w:bookmarkEnd w:id="56"/>
    </w:p>
    <w:p w14:paraId="79BB8800" w14:textId="523409E5" w:rsidR="00B7550C" w:rsidRPr="00345AB3" w:rsidRDefault="00CA6286" w:rsidP="00C46909">
      <w:pPr>
        <w:pStyle w:val="BodyBold"/>
        <w:rPr>
          <w:rFonts w:cs="Poppins"/>
        </w:rPr>
      </w:pPr>
      <w:r w:rsidRPr="00345AB3">
        <w:rPr>
          <w:rFonts w:cs="Poppins"/>
        </w:rPr>
        <w:t>Teaching is strengthened when faculty remain engaged with developments in their disciplines and the broader scholarship of teaching and learning.</w:t>
      </w:r>
    </w:p>
    <w:p w14:paraId="2E972530" w14:textId="316C671D" w:rsidR="0055750F" w:rsidRPr="00345AB3" w:rsidRDefault="0055750F" w:rsidP="0055750F">
      <w:pPr>
        <w:pStyle w:val="BodyText"/>
        <w:rPr>
          <w:rFonts w:cs="Poppins"/>
        </w:rPr>
      </w:pPr>
      <w:r w:rsidRPr="00345AB3">
        <w:rPr>
          <w:rFonts w:cs="Poppins"/>
        </w:rPr>
        <w:t xml:space="preserve">Faculty contribute to student learning not only through teaching, but also through scholarship, </w:t>
      </w:r>
      <w:hyperlink r:id="rId363" w:history="1">
        <w:r w:rsidRPr="00345AB3">
          <w:rPr>
            <w:rStyle w:val="Hyperlink"/>
            <w:rFonts w:cs="Poppins"/>
          </w:rPr>
          <w:t>applied research</w:t>
        </w:r>
      </w:hyperlink>
      <w:r w:rsidRPr="00345AB3">
        <w:rPr>
          <w:rFonts w:cs="Poppins"/>
        </w:rPr>
        <w:t>, and professional engagement. These activities help faculty remain current in their disciplines, strengthen teaching practices, foster innovation, and contribute to the broader communities and industries served by Cambrian College.</w:t>
      </w:r>
    </w:p>
    <w:p w14:paraId="3D18B283" w14:textId="26BCA3F8" w:rsidR="0055750F" w:rsidRPr="00345AB3" w:rsidRDefault="0055750F" w:rsidP="00CA6286">
      <w:pPr>
        <w:pStyle w:val="BodyText"/>
        <w:rPr>
          <w:rFonts w:cs="Poppins"/>
        </w:rPr>
      </w:pPr>
      <w:r w:rsidRPr="00345AB3">
        <w:rPr>
          <w:rFonts w:cs="Poppins"/>
        </w:rPr>
        <w:t>Scholarship and research take many forms. Whether you are exploring new teaching strategies, collaborating with industry, presenting at a conference, or engaging students in research projects, these activities enrich both your professional practice and the student learning experience.</w:t>
      </w:r>
    </w:p>
    <w:p w14:paraId="4B2AE051" w14:textId="620ED226" w:rsidR="00C46909" w:rsidRPr="00345AB3" w:rsidRDefault="00E872F5" w:rsidP="00536687">
      <w:pPr>
        <w:pStyle w:val="BodyText"/>
        <w:rPr>
          <w:rFonts w:cs="Poppins"/>
        </w:rPr>
      </w:pPr>
      <w:r w:rsidRPr="00345AB3">
        <w:rPr>
          <w:rFonts w:cs="Poppins"/>
        </w:rPr>
        <w:t>Faculty engage in scholarship and research in many ways.</w:t>
      </w:r>
    </w:p>
    <w:bookmarkStart w:id="57" w:name="_Toc239181329"/>
    <w:p w14:paraId="219A7ECC" w14:textId="02886CFC" w:rsidR="00C46909" w:rsidRPr="00345AB3" w:rsidRDefault="00752110" w:rsidP="00C46909">
      <w:pPr>
        <w:pStyle w:val="Heading2"/>
        <w:rPr>
          <w:rFonts w:cs="Poppins"/>
        </w:rPr>
      </w:pPr>
      <w:r w:rsidRPr="00345AB3">
        <w:rPr>
          <w:rFonts w:cs="Poppins"/>
          <w:noProof/>
        </w:rPr>
        <mc:AlternateContent>
          <mc:Choice Requires="wps">
            <w:drawing>
              <wp:anchor distT="0" distB="0" distL="114300" distR="114300" simplePos="0" relativeHeight="251938827" behindDoc="1" locked="0" layoutInCell="1" allowOverlap="1" wp14:anchorId="6B55B101" wp14:editId="165185A6">
                <wp:simplePos x="0" y="0"/>
                <wp:positionH relativeFrom="column">
                  <wp:posOffset>-830927</wp:posOffset>
                </wp:positionH>
                <wp:positionV relativeFrom="paragraph">
                  <wp:posOffset>-71870</wp:posOffset>
                </wp:positionV>
                <wp:extent cx="2881745" cy="404495"/>
                <wp:effectExtent l="0" t="0" r="1270" b="1905"/>
                <wp:wrapNone/>
                <wp:docPr id="461117233" name="Rounded Rectangle 24"/>
                <wp:cNvGraphicFramePr/>
                <a:graphic xmlns:a="http://schemas.openxmlformats.org/drawingml/2006/main">
                  <a:graphicData uri="http://schemas.microsoft.com/office/word/2010/wordprocessingShape">
                    <wps:wsp>
                      <wps:cNvSpPr/>
                      <wps:spPr>
                        <a:xfrm>
                          <a:off x="0" y="0"/>
                          <a:ext cx="2881745"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20E5270" id="Rounded Rectangle 24" o:spid="_x0000_s1026" style="position:absolute;margin-left:-65.45pt;margin-top:-5.65pt;width:226.9pt;height:31.85pt;z-index:-25137765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6ecrggIAAGQFAAAOAAAAZHJzL2Uyb0RvYy54bWysVE1v2zAMvQ/YfxB0X2wHztoGdYogQYYB&#10;QVs0HXpWZCk2IIuapMTJfv0o2XG6tthh2EUWRfLxw4+8vTs2ihyEdTXogmajlBKhOZS13hX0x/Pq&#10;yzUlzjNdMgVaFPQkHL2bff5025qpGEMFqhSWIIh209YUtPLeTJPE8Uo0zI3ACI1KCbZhHkW7S0rL&#10;WkRvVDJO069JC7Y0FrhwDl+XnZLOIr6UgvsHKZ3wRBUUc/PxtPHchjOZ3bLpzjJT1bxPg/1DFg2r&#10;NQYdoJbMM7K39TuopuYWHEg/4tAkIGXNRawBq8nSN9VsKmZErAWb48zQJvf/YPn9YWMeLbahNW7q&#10;8BqqOErbhC/mR46xWaehWeLoCcfH8fV1dpVPKOGoy9M8v5mEbiYXb2Od/yagIeFSUAt7XT7hH4mN&#10;Yoe185392S5EdKDqclUrFQW72y6UJQeGf28xXy5X4z7EH2ZKB2MNwa1DDC/JpaB48yclgp3ST0KS&#10;ugwlxEwi18QQh3EutM86VcVK0YXPJmka6YIFDh6x3AgYkCXGH7B7gMDj99hdlr19cBWRqoNz+rfE&#10;OufBI0YG7QfnptZgPwJQWFUfubM/N6lrTejSFsrToyUWukFxhq9q/Hlr5vwjszgZOEM47f4BD6mg&#10;LSj0N0oqsL8+eg/2SFjUUtLipBXU/dwzKyhR3zVS+SbL8zCaUcgnV2MU7GvN9rVG75sFIB0y3CuG&#10;x2uw9+p8lRaaF1wK8xAVVUxzjF1Q7u1ZWPhuA+Ba4WI+j2Y4job5td4YHsBDVwMvn48vzJqewR65&#10;fw/nqWTTNxzubIOnhvneg6wjwS997fuNoxyJ06+dsCtey9HqshxnvwEAAP//AwBQSwMEFAAGAAgA&#10;AAAhAJhmkq/hAAAACwEAAA8AAABkcnMvZG93bnJldi54bWxMj8tOwzAQRfdI/IM1SOxaOwmtaIhT&#10;QUWF6AoKEls3duOIeBzFThr69UxXsJvH0Z0zxXpyLRtNHxqPEpK5AGaw8rrBWsLnx3Z2DyxEhVq1&#10;Ho2EHxNgXV5fFSrX/oTvZtzHmlEIhlxJsDF2OeehssapMPedQdodfe9UpLavue7VicJdy1Mhltyp&#10;BumCVZ3ZWFN97wcnoVocd+eX7Xn5+rZ6tptRPHVfwyTl7c30+AAsmin+wXDRJ3UoyengB9SBtRJm&#10;SSZWxF6qJANGSJamNDlIWKR3wMuC//+h/AUAAP//AwBQSwECLQAUAAYACAAAACEAtoM4kv4AAADh&#10;AQAAEwAAAAAAAAAAAAAAAAAAAAAAW0NvbnRlbnRfVHlwZXNdLnhtbFBLAQItABQABgAIAAAAIQA4&#10;/SH/1gAAAJQBAAALAAAAAAAAAAAAAAAAAC8BAABfcmVscy8ucmVsc1BLAQItABQABgAIAAAAIQCl&#10;6ecrggIAAGQFAAAOAAAAAAAAAAAAAAAAAC4CAABkcnMvZTJvRG9jLnhtbFBLAQItABQABgAIAAAA&#10;IQCYZpKv4QAAAAsBAAAPAAAAAAAAAAAAAAAAANwEAABkcnMvZG93bnJldi54bWxQSwUGAAAAAAQA&#10;BADzAAAA6gUAAAAA&#10;" fillcolor="#caddf2" stroked="f" strokeweight="1pt">
                <v:stroke joinstyle="miter"/>
              </v:roundrect>
            </w:pict>
          </mc:Fallback>
        </mc:AlternateContent>
      </w:r>
      <w:r w:rsidR="00C46909" w:rsidRPr="00345AB3">
        <w:rPr>
          <w:rFonts w:cs="Poppins"/>
        </w:rPr>
        <w:t>Partnering with students</w:t>
      </w:r>
      <w:bookmarkEnd w:id="57"/>
    </w:p>
    <w:p w14:paraId="7A0C1F2D" w14:textId="6038D8A6" w:rsidR="00E872F5" w:rsidRPr="00345AB3" w:rsidRDefault="00752110" w:rsidP="00E872F5">
      <w:pPr>
        <w:pStyle w:val="BodyText"/>
        <w:rPr>
          <w:rFonts w:cs="Poppins"/>
        </w:rPr>
      </w:pPr>
      <w:r w:rsidRPr="00345AB3">
        <w:rPr>
          <w:rFonts w:cs="Poppins"/>
          <w:noProof/>
        </w:rPr>
        <mc:AlternateContent>
          <mc:Choice Requires="wps">
            <w:drawing>
              <wp:anchor distT="0" distB="0" distL="114300" distR="114300" simplePos="0" relativeHeight="251940875" behindDoc="1" locked="0" layoutInCell="1" allowOverlap="1" wp14:anchorId="7D316EAD" wp14:editId="45B6453F">
                <wp:simplePos x="0" y="0"/>
                <wp:positionH relativeFrom="column">
                  <wp:posOffset>-1107440</wp:posOffset>
                </wp:positionH>
                <wp:positionV relativeFrom="paragraph">
                  <wp:posOffset>710450</wp:posOffset>
                </wp:positionV>
                <wp:extent cx="3297382" cy="404495"/>
                <wp:effectExtent l="0" t="0" r="5080" b="1905"/>
                <wp:wrapNone/>
                <wp:docPr id="1427206798" name="Rounded Rectangle 24"/>
                <wp:cNvGraphicFramePr/>
                <a:graphic xmlns:a="http://schemas.openxmlformats.org/drawingml/2006/main">
                  <a:graphicData uri="http://schemas.microsoft.com/office/word/2010/wordprocessingShape">
                    <wps:wsp>
                      <wps:cNvSpPr/>
                      <wps:spPr>
                        <a:xfrm>
                          <a:off x="0" y="0"/>
                          <a:ext cx="3297382"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161295B" id="Rounded Rectangle 24" o:spid="_x0000_s1026" style="position:absolute;margin-left:-87.2pt;margin-top:55.95pt;width:259.65pt;height:31.85pt;z-index:-25137560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P3SgwIAAGQFAAAOAAAAZHJzL2Uyb0RvYy54bWysVE1v2zAMvQ/YfxB0X+246doGdYogQYYB&#10;RRu0HXpWZCkWIIuapMTJfv0o2XG6tthh2EUWRfLxw4+8ud03muyE8wpMSUdnOSXCcKiU2ZT0x/Py&#10;yxUlPjBTMQ1GlPQgPL2dfv5009qJKKAGXQlHEMT4SWtLWodgJ1nmeS0a5s/ACoNKCa5hAUW3ySrH&#10;WkRvdFbk+desBVdZB1x4j6+LTkmnCV9KwcODlF4EokuKuYV0unSu45lNb9hk45itFe/TYP+QRcOU&#10;waAD1IIFRrZOvYNqFHfgQYYzDk0GUiouUg1YzSh/U81TzaxItWBzvB3a5P8fLL/fPdmVwza01k88&#10;XmMVe+ma+MX8yD416zA0S+wD4fh4Xlxfnl8VlHDUjfPx+PoidjM7eVvnwzcBDYmXkjrYmuoR/0hq&#10;FNvd+dDZH+1iRA9aVUuldRLcZj3XjuwY/r35bLFYFn2IP8y0icYGoluHGF+yU0HpFg5aRDttHoUk&#10;qsISipRJ4poY4jDOhQmjTlWzSnThRxd5nuiCBQ4eqdwEGJElxh+we4DI4/fYXZa9fXQViaqDc/63&#10;xDrnwSNFBhMG50YZcB8BaKyqj9zZH5vUtSZ2aQ3VYeWIg25QvOVLhT/vjvmwYg4nA2cIpz084CE1&#10;tCWF/kZJDe7XR+/RHgmLWkpanLSS+p9b5gQl+rtBKl+PxuM4mkkYX1wWKLjXmvVrjdk2c0A6jHCv&#10;WJ6u0T7o41U6aF5wKcxiVFQxwzF2SXlwR2Eeug2Aa4WL2SyZ4ThaFu7Mk+URPHY18vJ5/8Kc7Rkc&#10;kPv3cJxKNnnD4c42ehqYbQNIlQh+6mvfbxzlRJx+7cRd8VpOVqflOP0NAAD//wMAUEsDBBQABgAI&#10;AAAAIQC1On4U4gAAAAwBAAAPAAAAZHJzL2Rvd25yZXYueG1sTI9BT8MwDIXvSPyHyEjctrTQdaw0&#10;nWBiQuMEA4lr1npNReNUTdqV/XrMCW6239Pz9/L1ZFsxYu8bRwrieQQCqXRVQ7WCj/ft7A6ED5oq&#10;3TpCBd/oYV1cXuQ6q9yJ3nDch1pwCPlMKzAhdJmUvjRotZ+7Dom1o+utDrz2tax6feJw28qbKEql&#10;1Q3xB6M73Bgsv/aDVVAuji/n5+053b2unsxmjB67z2FS6vpqergHEXAKf2b4xWd0KJjp4AaqvGgV&#10;zOJlkrCXlThegWDLbZLwcODLcpGCLHL5v0TxAwAA//8DAFBLAQItABQABgAIAAAAIQC2gziS/gAA&#10;AOEBAAATAAAAAAAAAAAAAAAAAAAAAABbQ29udGVudF9UeXBlc10ueG1sUEsBAi0AFAAGAAgAAAAh&#10;ADj9If/WAAAAlAEAAAsAAAAAAAAAAAAAAAAALwEAAF9yZWxzLy5yZWxzUEsBAi0AFAAGAAgAAAAh&#10;AIb4/dKDAgAAZAUAAA4AAAAAAAAAAAAAAAAALgIAAGRycy9lMm9Eb2MueG1sUEsBAi0AFAAGAAgA&#10;AAAhALU6fhTiAAAADAEAAA8AAAAAAAAAAAAAAAAA3QQAAGRycy9kb3ducmV2LnhtbFBLBQYAAAAA&#10;BAAEAPMAAADsBQAAAAA=&#10;" fillcolor="#caddf2" stroked="f" strokeweight="1pt">
                <v:stroke joinstyle="miter"/>
              </v:roundrect>
            </w:pict>
          </mc:Fallback>
        </mc:AlternateContent>
      </w:r>
      <w:r w:rsidR="00E872F5" w:rsidRPr="00345AB3">
        <w:rPr>
          <w:rFonts w:cs="Poppins"/>
        </w:rPr>
        <w:t>Students can be valuable partners in scholarship and applied research. Opportunities may include supervising research projects, mentoring capstone experiences, involving students in data collection or analysis, or co-presenting and co-authoring scholarly work.</w:t>
      </w:r>
    </w:p>
    <w:p w14:paraId="42B27BD7" w14:textId="7E03509F" w:rsidR="00F14854" w:rsidRPr="00345AB3" w:rsidRDefault="00C46909" w:rsidP="00C46909">
      <w:pPr>
        <w:pStyle w:val="Heading2"/>
        <w:rPr>
          <w:rFonts w:cs="Poppins"/>
        </w:rPr>
      </w:pPr>
      <w:bookmarkStart w:id="58" w:name="_Toc239181330"/>
      <w:r w:rsidRPr="00345AB3">
        <w:rPr>
          <w:rFonts w:cs="Poppins"/>
        </w:rPr>
        <w:t>Partnering with colleagues</w:t>
      </w:r>
      <w:bookmarkEnd w:id="58"/>
    </w:p>
    <w:p w14:paraId="4614998A" w14:textId="35699183" w:rsidR="00E872F5" w:rsidRPr="00345AB3" w:rsidRDefault="00752110" w:rsidP="00E872F5">
      <w:pPr>
        <w:pStyle w:val="BodyText"/>
        <w:rPr>
          <w:rFonts w:cs="Poppins"/>
        </w:rPr>
      </w:pPr>
      <w:r w:rsidRPr="00345AB3">
        <w:rPr>
          <w:rFonts w:cs="Poppins"/>
          <w:noProof/>
        </w:rPr>
        <mc:AlternateContent>
          <mc:Choice Requires="wps">
            <w:drawing>
              <wp:anchor distT="0" distB="0" distL="114300" distR="114300" simplePos="0" relativeHeight="251942923" behindDoc="1" locked="0" layoutInCell="1" allowOverlap="1" wp14:anchorId="0B83E6A4" wp14:editId="31F5188C">
                <wp:simplePos x="0" y="0"/>
                <wp:positionH relativeFrom="column">
                  <wp:posOffset>-872491</wp:posOffset>
                </wp:positionH>
                <wp:positionV relativeFrom="paragraph">
                  <wp:posOffset>712643</wp:posOffset>
                </wp:positionV>
                <wp:extent cx="4142509" cy="404495"/>
                <wp:effectExtent l="0" t="0" r="0" b="1905"/>
                <wp:wrapNone/>
                <wp:docPr id="288079607" name="Rounded Rectangle 24"/>
                <wp:cNvGraphicFramePr/>
                <a:graphic xmlns:a="http://schemas.openxmlformats.org/drawingml/2006/main">
                  <a:graphicData uri="http://schemas.microsoft.com/office/word/2010/wordprocessingShape">
                    <wps:wsp>
                      <wps:cNvSpPr/>
                      <wps:spPr>
                        <a:xfrm>
                          <a:off x="0" y="0"/>
                          <a:ext cx="4142509"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E54AE51" id="Rounded Rectangle 24" o:spid="_x0000_s1026" style="position:absolute;margin-left:-68.7pt;margin-top:56.1pt;width:326.2pt;height:31.85pt;z-index:-25137355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KIGfggIAAGQFAAAOAAAAZHJzL2Uyb0RvYy54bWysVE1v2zAMvQ/YfxB0X20HzrYGdYogQYYB&#10;RVu0HXpWZCkWIIuapMTJfv0o2XG6tthh2EUWRfLxw4+8uj60muyF8wpMRYuLnBJhONTKbCv642n9&#10;6SslPjBTMw1GVPQoPL2ef/xw1dmZmEADuhaOIIjxs85WtAnBzrLM80a0zF+AFQaVElzLAopum9WO&#10;dYje6myS55+zDlxtHXDhPb6ueiWdJ3wpBQ93UnoRiK4o5hbS6dK5iWc2v2KzrWO2UXxIg/1DFi1T&#10;BoOOUCsWGNk59QaqVdyBBxkuOLQZSKm4SDVgNUX+qprHhlmRasHmeDu2yf8/WH67f7T3DtvQWT/z&#10;eI1VHKRr4xfzI4fUrOPYLHEIhONjWZSTaX5JCUddmZfl5TR2Mzt7W+fDNwEtiZeKOtiZ+gH/SGoU&#10;29/40Nuf7GJED1rVa6V1Etx2s9SO7Bn+veVitVpPhhB/mGkTjQ1Etx4xvmTngtItHLWIdto8CElU&#10;jSVMUiaJa2KMwzgXJhS9qmG16MMX0zxPdMECR49UbgKMyBLjj9gDQOTxW+w+y8E+uopE1dE5/1ti&#10;vfPokSKDCaNzqwy49wA0VjVE7u1PTepbE7u0gfp474iDflC85WuFP++G+XDPHE4GzhBOe7jDQ2ro&#10;KgrDjZIG3K/33qM9Eha1lHQ4aRX1P3fMCUr0d4NUvizKMo5mEsrplwkK7qVm81Jjdu0SkA4F7hXL&#10;0zXaB326SgftMy6FRYyKKmY4xq4oD+4kLEO/AXCtcLFYJDMcR8vCjXm0PILHrkZePh2embMDgwNy&#10;/xZOU8lmrzjc20ZPA4tdAKkSwc99HfqNo5yIM6yduCteysnqvBznvwEAAP//AwBQSwMEFAAGAAgA&#10;AAAhAMJBLFXiAAAADAEAAA8AAABkcnMvZG93bnJldi54bWxMj8FOwzAQRO9I/IO1SNxaJ4G0NMSp&#10;oKJC5QQFiaubbOOIeB3FThr69SwnOO7M0+xMvp5sK0bsfeNIQTyPQCCVrmqoVvDxvp3dgfBBU6Vb&#10;R6jgGz2si8uLXGeVO9EbjvtQCw4hn2kFJoQuk9KXBq32c9chsXd0vdWBz76WVa9PHG5bmUTRQlrd&#10;EH8wusONwfJrP1gFZXp8OT9vz4vd6+rJbMbosfscJqWur6aHexABp/AHw299rg4Fdzq4gSovWgWz&#10;+GZ5yyw7cZKAYCSNU553YGWZrkAWufw/ovgBAAD//wMAUEsBAi0AFAAGAAgAAAAhALaDOJL+AAAA&#10;4QEAABMAAAAAAAAAAAAAAAAAAAAAAFtDb250ZW50X1R5cGVzXS54bWxQSwECLQAUAAYACAAAACEA&#10;OP0h/9YAAACUAQAACwAAAAAAAAAAAAAAAAAvAQAAX3JlbHMvLnJlbHNQSwECLQAUAAYACAAAACEA&#10;1iiBn4ICAABkBQAADgAAAAAAAAAAAAAAAAAuAgAAZHJzL2Uyb0RvYy54bWxQSwECLQAUAAYACAAA&#10;ACEAwkEsVeIAAAAMAQAADwAAAAAAAAAAAAAAAADcBAAAZHJzL2Rvd25yZXYueG1sUEsFBgAAAAAE&#10;AAQA8wAAAOsFAAAAAA==&#10;" fillcolor="#caddf2" stroked="f" strokeweight="1pt">
                <v:stroke joinstyle="miter"/>
              </v:roundrect>
            </w:pict>
          </mc:Fallback>
        </mc:AlternateContent>
      </w:r>
      <w:r w:rsidR="00E872F5" w:rsidRPr="00345AB3">
        <w:rPr>
          <w:rFonts w:cs="Poppins"/>
        </w:rPr>
        <w:t>Collaborating with faculty from your own or other disciplines can lead to innovative teaching practices, curriculum development, Scholarship of Teaching and Learning (SoTL) projects, or discipline-specific research.</w:t>
      </w:r>
    </w:p>
    <w:p w14:paraId="6BE7764F" w14:textId="10EFE548" w:rsidR="00F14854" w:rsidRPr="00345AB3" w:rsidRDefault="00C46909" w:rsidP="00C46909">
      <w:pPr>
        <w:pStyle w:val="Heading2"/>
        <w:rPr>
          <w:rFonts w:cs="Poppins"/>
        </w:rPr>
      </w:pPr>
      <w:bookmarkStart w:id="59" w:name="_Toc239181331"/>
      <w:r w:rsidRPr="00345AB3">
        <w:rPr>
          <w:rFonts w:cs="Poppins"/>
        </w:rPr>
        <w:t>Partnering with industry and community</w:t>
      </w:r>
      <w:bookmarkEnd w:id="59"/>
    </w:p>
    <w:p w14:paraId="2D02E32C" w14:textId="2E00194B" w:rsidR="00F14854" w:rsidRPr="00345AB3" w:rsidRDefault="0006084C" w:rsidP="00E872F5">
      <w:pPr>
        <w:pStyle w:val="BodyText"/>
        <w:rPr>
          <w:rFonts w:cs="Poppins"/>
        </w:rPr>
      </w:pPr>
      <w:r w:rsidRPr="00345AB3">
        <w:rPr>
          <w:rFonts w:cs="Poppins"/>
          <w:noProof/>
        </w:rPr>
        <mc:AlternateContent>
          <mc:Choice Requires="wps">
            <w:drawing>
              <wp:anchor distT="0" distB="0" distL="114300" distR="114300" simplePos="0" relativeHeight="251965451" behindDoc="0" locked="0" layoutInCell="1" allowOverlap="1" wp14:anchorId="17645C75" wp14:editId="3E68B9A7">
                <wp:simplePos x="0" y="0"/>
                <wp:positionH relativeFrom="column">
                  <wp:posOffset>-52070</wp:posOffset>
                </wp:positionH>
                <wp:positionV relativeFrom="paragraph">
                  <wp:posOffset>849630</wp:posOffset>
                </wp:positionV>
                <wp:extent cx="6355080" cy="1838325"/>
                <wp:effectExtent l="0" t="0" r="0" b="3175"/>
                <wp:wrapSquare wrapText="bothSides"/>
                <wp:docPr id="1499125950" name="Rounded Rectangle 27"/>
                <wp:cNvGraphicFramePr/>
                <a:graphic xmlns:a="http://schemas.openxmlformats.org/drawingml/2006/main">
                  <a:graphicData uri="http://schemas.microsoft.com/office/word/2010/wordprocessingShape">
                    <wps:wsp>
                      <wps:cNvSpPr/>
                      <wps:spPr>
                        <a:xfrm>
                          <a:off x="0" y="0"/>
                          <a:ext cx="6355080" cy="1838325"/>
                        </a:xfrm>
                        <a:prstGeom prst="roundRect">
                          <a:avLst/>
                        </a:prstGeom>
                        <a:solidFill>
                          <a:srgbClr val="003E75"/>
                        </a:solidFill>
                        <a:ln>
                          <a:noFill/>
                        </a:ln>
                        <a:effectLst/>
                      </wps:spPr>
                      <wps:style>
                        <a:lnRef idx="2">
                          <a:schemeClr val="accent1">
                            <a:shade val="15000"/>
                          </a:schemeClr>
                        </a:lnRef>
                        <a:fillRef idx="1">
                          <a:schemeClr val="accent1"/>
                        </a:fillRef>
                        <a:effectRef idx="0">
                          <a:schemeClr val="accent1"/>
                        </a:effectRef>
                        <a:fontRef idx="minor">
                          <a:schemeClr val="lt1"/>
                        </a:fontRef>
                      </wps:style>
                      <wps:txbx>
                        <w:txbxContent>
                          <w:p w14:paraId="2AC38929" w14:textId="246F1F14" w:rsidR="00171A18" w:rsidRPr="00322C98" w:rsidRDefault="00322C98" w:rsidP="00171A18">
                            <w:pPr>
                              <w:rPr>
                                <w:rFonts w:ascii="Poppins" w:hAnsi="Poppins" w:cs="Poppins"/>
                                <w:sz w:val="22"/>
                                <w:szCs w:val="22"/>
                              </w:rPr>
                            </w:pPr>
                            <w:r>
                              <w:rPr>
                                <w:noProof/>
                              </w:rPr>
                              <w:drawing>
                                <wp:inline distT="0" distB="0" distL="0" distR="0" wp14:anchorId="78AAAD18" wp14:editId="7ACDCCEE">
                                  <wp:extent cx="495773" cy="495773"/>
                                  <wp:effectExtent l="0" t="0" r="0" b="0"/>
                                  <wp:docPr id="776669776" name="Graphic 1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6669776" name="Graphic 113">
                                            <a:extLst>
                                              <a:ext uri="{C183D7F6-B498-43B3-948B-1728B52AA6E4}">
                                                <adec:decorative xmlns:adec="http://schemas.microsoft.com/office/drawing/2017/decorative" val="1"/>
                                              </a:ext>
                                            </a:extLst>
                                          </pic:cNvPr>
                                          <pic:cNvPicPr/>
                                        </pic:nvPicPr>
                                        <pic:blipFill>
                                          <a:blip r:embed="rId364">
                                            <a:extLst>
                                              <a:ext uri="{96DAC541-7B7A-43D3-8B79-37D633B846F1}">
                                                <asvg:svgBlip xmlns:asvg="http://schemas.microsoft.com/office/drawing/2016/SVG/main" r:embed="rId365"/>
                                              </a:ext>
                                            </a:extLst>
                                          </a:blip>
                                          <a:stretch>
                                            <a:fillRect/>
                                          </a:stretch>
                                        </pic:blipFill>
                                        <pic:spPr>
                                          <a:xfrm>
                                            <a:off x="0" y="0"/>
                                            <a:ext cx="514495" cy="514495"/>
                                          </a:xfrm>
                                          <a:prstGeom prst="rect">
                                            <a:avLst/>
                                          </a:prstGeom>
                                        </pic:spPr>
                                      </pic:pic>
                                    </a:graphicData>
                                  </a:graphic>
                                </wp:inline>
                              </w:drawing>
                            </w:r>
                            <w:r w:rsidR="0006084C">
                              <w:rPr>
                                <w:rFonts w:ascii="Poppins" w:hAnsi="Poppins" w:cs="Poppins"/>
                                <w:b/>
                                <w:bCs/>
                                <w:color w:val="FFFFFF" w:themeColor="background1"/>
                                <w:lang w:val="en-US"/>
                              </w:rPr>
                              <w:br/>
                            </w:r>
                            <w:r w:rsidR="00171A18" w:rsidRPr="00322C98">
                              <w:rPr>
                                <w:rFonts w:ascii="Poppins" w:hAnsi="Poppins" w:cs="Poppins"/>
                                <w:b/>
                                <w:bCs/>
                                <w:color w:val="FFFFFF" w:themeColor="background1"/>
                                <w:lang w:val="en-US"/>
                              </w:rPr>
                              <w:t>COMMON CHALLENGE</w:t>
                            </w:r>
                          </w:p>
                          <w:p w14:paraId="2286ECDD" w14:textId="379684BD" w:rsidR="00171A18" w:rsidRPr="00171A18" w:rsidRDefault="00171A18" w:rsidP="00171A18">
                            <w:pPr>
                              <w:pStyle w:val="BodyWhite"/>
                              <w:rPr>
                                <w:rFonts w:cs="Poppins"/>
                              </w:rPr>
                            </w:pPr>
                            <w:r w:rsidRPr="00171A18">
                              <w:rPr>
                                <w:rFonts w:cs="Poppins"/>
                              </w:rPr>
                              <w:t>New faculty sometimes believe they need to solve every teaching challenge independently.</w:t>
                            </w:r>
                            <w:r w:rsidR="00322C98">
                              <w:rPr>
                                <w:rFonts w:cs="Poppins"/>
                              </w:rPr>
                              <w:t xml:space="preserve"> </w:t>
                            </w:r>
                            <w:r w:rsidRPr="00171A18">
                              <w:rPr>
                                <w:rFonts w:cs="Poppins"/>
                              </w:rPr>
                              <w:t>Realistically, experienced faculty regularly exchange ideas, seek advice, and learn from one another. Asking questions is an important part of professional growth</w:t>
                            </w:r>
                            <w:r w:rsidR="0006084C">
                              <w:rPr>
                                <w:rFonts w:cs="Poppins"/>
                              </w:rPr>
                              <w: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oundrect w14:anchorId="17645C75" id="_x0000_s1046" style="position:absolute;margin-left:-4.1pt;margin-top:66.9pt;width:500.4pt;height:144.75pt;z-index:25196545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NyBVvkAIAAIYFAAAOAAAAZHJzL2Uyb0RvYy54bWysVMFu2zAMvQ/YPwi6r7aTpk2DOEWQrsOA&#13;&#10;oi3aDj0rshQbkEVNUmJnXz9KdpysLXYYdpEpkXwkn0nOr9takZ2wrgKd0+wspURoDkWlNzn98XL7&#13;&#10;ZUqJ80wXTIEWOd0LR68Xnz/NGzMTIyhBFcISBNFu1piclt6bWZI4XoqauTMwQqNSgq2Zx6vdJIVl&#13;&#10;DaLXKhml6UXSgC2MBS6cw9ebTkkXEV9Kwf2DlE54onKKufl42niuw5ks5my2scyUFe/TYP+QRc0q&#13;&#10;jUEHqBvmGdna6h1UXXELDqQ/41AnIGXFRawBq8nSN9U8l8yIWAuS48xAk/t/sPx+92weLdLQGDdz&#13;&#10;KIYqWmnr8MX8SBvJ2g9kidYTjo8X48kknSKnHHXZdDwdjyaBzuTobqzz3wTUJAg5tbDVxRP+ksgU&#13;&#10;290539kf7EJIB6oqbiul4sVu1itlyY6F35eOv14eQvxhpnQw1hDcOsTuRcQG6MMc64uS3ysRvJR+&#13;&#10;EpJUBVY0innF1hNDVMa50D7rVCUrRJdMNknT2D1Y7uARi4+AAVliNgN2DxDa+j12l3NvH1y7xAfn&#13;&#10;9G+Jdc6DR4wM2g/OdaXBfgSgsKo+cmeP6Z9QE0TfrlvkBqmJtYanNRT7R0ssdKPkDL+t8O/eMecf&#13;&#10;mcXZwY7AfeAf8JAKmpxCL1FSgv310Xuwx5ZGLSUNzmJO3c8ts4IS9V1js19l5+dheOPlfHKJ2RB7&#13;&#10;qlmfavS2XgH2S4abx/AoBnuvDqK0UL/i2liGqKhimmPsnHJvD5eV73YELh4ulstohgNrmL/Tz4YH&#13;&#10;8EB0aNyX9pVZ07e4x+m4h8PcstmbJu9sg6eG5daDrOIEHHntfwEOe+ylfjGFbXJ6j1bH9bn4DQAA&#13;&#10;//8DAFBLAwQUAAYACAAAACEA5Kb8TOQAAAAPAQAADwAAAGRycy9kb3ducmV2LnhtbEyPQU/DMAyF&#13;&#10;70j8h8hI3LaUFm1r13RCTEOInTYQXLPGaysapyTZVv495gQXS7afn99XrkbbizP60DlScDdNQCDV&#13;&#10;znTUKHh73UwWIELUZHTvCBV8Y4BVdX1V6sK4C+3wvI+NYBMKhVbQxjgUUoa6RavD1A1IvDs6b3Xk&#13;&#10;1jfSeH1hc9vLNElm0uqO+EOrB3xssf7cn6yC3ZM+6me/mSPl9PKefsz913qr1O3NuF5yeViCiDjG&#13;&#10;vwv4ZeD8UHGwgzuRCaJXMFmkrOR5ljEHC/I8nYE4KLhPswxkVcr/HNUPAAAA//8DAFBLAQItABQA&#13;&#10;BgAIAAAAIQC2gziS/gAAAOEBAAATAAAAAAAAAAAAAAAAAAAAAABbQ29udGVudF9UeXBlc10ueG1s&#13;&#10;UEsBAi0AFAAGAAgAAAAhADj9If/WAAAAlAEAAAsAAAAAAAAAAAAAAAAALwEAAF9yZWxzLy5yZWxz&#13;&#10;UEsBAi0AFAAGAAgAAAAhAM3IFW+QAgAAhgUAAA4AAAAAAAAAAAAAAAAALgIAAGRycy9lMm9Eb2Mu&#13;&#10;eG1sUEsBAi0AFAAGAAgAAAAhAOSm/EzkAAAADwEAAA8AAAAAAAAAAAAAAAAA6gQAAGRycy9kb3du&#13;&#10;cmV2LnhtbFBLBQYAAAAABAAEAPMAAAD7BQAAAAA=&#13;&#10;" fillcolor="#003e75" stroked="f" strokeweight="1pt">
                <v:stroke joinstyle="miter"/>
                <v:textbox>
                  <w:txbxContent>
                    <w:p w14:paraId="2AC38929" w14:textId="246F1F14" w:rsidR="00171A18" w:rsidRPr="00322C98" w:rsidRDefault="00322C98" w:rsidP="00171A18">
                      <w:pPr>
                        <w:rPr>
                          <w:rFonts w:ascii="Poppins" w:hAnsi="Poppins" w:cs="Poppins"/>
                          <w:sz w:val="22"/>
                          <w:szCs w:val="22"/>
                        </w:rPr>
                      </w:pPr>
                      <w:r>
                        <w:rPr>
                          <w:noProof/>
                        </w:rPr>
                        <w:drawing>
                          <wp:inline distT="0" distB="0" distL="0" distR="0" wp14:anchorId="78AAAD18" wp14:editId="7ACDCCEE">
                            <wp:extent cx="495773" cy="495773"/>
                            <wp:effectExtent l="0" t="0" r="0" b="0"/>
                            <wp:docPr id="776669776" name="Graphic 1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6669776" name="Graphic 113">
                                      <a:extLst>
                                        <a:ext uri="{C183D7F6-B498-43B3-948B-1728B52AA6E4}">
                                          <adec:decorative xmlns:adec="http://schemas.microsoft.com/office/drawing/2017/decorative" val="1"/>
                                        </a:ext>
                                      </a:extLst>
                                    </pic:cNvPr>
                                    <pic:cNvPicPr/>
                                  </pic:nvPicPr>
                                  <pic:blipFill>
                                    <a:blip r:embed="rId364">
                                      <a:extLst>
                                        <a:ext uri="{96DAC541-7B7A-43D3-8B79-37D633B846F1}">
                                          <asvg:svgBlip xmlns:asvg="http://schemas.microsoft.com/office/drawing/2016/SVG/main" r:embed="rId365"/>
                                        </a:ext>
                                      </a:extLst>
                                    </a:blip>
                                    <a:stretch>
                                      <a:fillRect/>
                                    </a:stretch>
                                  </pic:blipFill>
                                  <pic:spPr>
                                    <a:xfrm>
                                      <a:off x="0" y="0"/>
                                      <a:ext cx="514495" cy="514495"/>
                                    </a:xfrm>
                                    <a:prstGeom prst="rect">
                                      <a:avLst/>
                                    </a:prstGeom>
                                  </pic:spPr>
                                </pic:pic>
                              </a:graphicData>
                            </a:graphic>
                          </wp:inline>
                        </w:drawing>
                      </w:r>
                      <w:r w:rsidR="0006084C">
                        <w:rPr>
                          <w:rFonts w:ascii="Poppins" w:hAnsi="Poppins" w:cs="Poppins"/>
                          <w:b/>
                          <w:bCs/>
                          <w:color w:val="FFFFFF" w:themeColor="background1"/>
                          <w:lang w:val="en-US"/>
                        </w:rPr>
                        <w:br/>
                      </w:r>
                      <w:r w:rsidR="00171A18" w:rsidRPr="00322C98">
                        <w:rPr>
                          <w:rFonts w:ascii="Poppins" w:hAnsi="Poppins" w:cs="Poppins"/>
                          <w:b/>
                          <w:bCs/>
                          <w:color w:val="FFFFFF" w:themeColor="background1"/>
                          <w:lang w:val="en-US"/>
                        </w:rPr>
                        <w:t>COMMON CHALLENGE</w:t>
                      </w:r>
                    </w:p>
                    <w:p w14:paraId="2286ECDD" w14:textId="379684BD" w:rsidR="00171A18" w:rsidRPr="00171A18" w:rsidRDefault="00171A18" w:rsidP="00171A18">
                      <w:pPr>
                        <w:pStyle w:val="BodyWhite"/>
                        <w:rPr>
                          <w:rFonts w:cs="Poppins"/>
                        </w:rPr>
                      </w:pPr>
                      <w:r w:rsidRPr="00171A18">
                        <w:rPr>
                          <w:rFonts w:cs="Poppins"/>
                        </w:rPr>
                        <w:t>New faculty sometimes believe they need to solve every teaching challenge independently.</w:t>
                      </w:r>
                      <w:r w:rsidR="00322C98">
                        <w:rPr>
                          <w:rFonts w:cs="Poppins"/>
                        </w:rPr>
                        <w:t xml:space="preserve"> </w:t>
                      </w:r>
                      <w:r w:rsidRPr="00171A18">
                        <w:rPr>
                          <w:rFonts w:cs="Poppins"/>
                        </w:rPr>
                        <w:t>Realistically, experienced faculty regularly exchange ideas, seek advice, and learn from one another. Asking questions is an important part of professional growth</w:t>
                      </w:r>
                      <w:r w:rsidR="0006084C">
                        <w:rPr>
                          <w:rFonts w:cs="Poppins"/>
                        </w:rPr>
                        <w:t>.</w:t>
                      </w:r>
                    </w:p>
                  </w:txbxContent>
                </v:textbox>
                <w10:wrap type="square"/>
              </v:roundrect>
            </w:pict>
          </mc:Fallback>
        </mc:AlternateContent>
      </w:r>
      <w:r w:rsidR="00E872F5" w:rsidRPr="00345AB3">
        <w:rPr>
          <w:rFonts w:cs="Poppins"/>
        </w:rPr>
        <w:t>Applied research often brings faculty together with industry, healthcare organizations, community agencies, and other partners to address real-world challenges. These collaborations strengthen relationships with the community while creating meaningful learning opportunities for students.</w:t>
      </w:r>
    </w:p>
    <w:bookmarkStart w:id="60" w:name="_Toc239181332"/>
    <w:p w14:paraId="0C085CB6" w14:textId="64D689E7" w:rsidR="00E872F5" w:rsidRPr="00345AB3" w:rsidRDefault="00536687" w:rsidP="00C46909">
      <w:pPr>
        <w:pStyle w:val="Heading2"/>
        <w:rPr>
          <w:rFonts w:cs="Poppins"/>
        </w:rPr>
      </w:pPr>
      <w:r w:rsidRPr="00345AB3">
        <w:rPr>
          <w:rFonts w:cs="Poppins"/>
          <w:noProof/>
        </w:rPr>
        <w:lastRenderedPageBreak/>
        <mc:AlternateContent>
          <mc:Choice Requires="wps">
            <w:drawing>
              <wp:anchor distT="0" distB="0" distL="114300" distR="114300" simplePos="0" relativeHeight="251944971" behindDoc="1" locked="0" layoutInCell="1" allowOverlap="1" wp14:anchorId="3D73E335" wp14:editId="290C81ED">
                <wp:simplePos x="0" y="0"/>
                <wp:positionH relativeFrom="column">
                  <wp:posOffset>-1107440</wp:posOffset>
                </wp:positionH>
                <wp:positionV relativeFrom="paragraph">
                  <wp:posOffset>-94922</wp:posOffset>
                </wp:positionV>
                <wp:extent cx="2826327" cy="404495"/>
                <wp:effectExtent l="0" t="0" r="6350" b="1905"/>
                <wp:wrapNone/>
                <wp:docPr id="1970279138" name="Rounded Rectangle 24"/>
                <wp:cNvGraphicFramePr/>
                <a:graphic xmlns:a="http://schemas.openxmlformats.org/drawingml/2006/main">
                  <a:graphicData uri="http://schemas.microsoft.com/office/word/2010/wordprocessingShape">
                    <wps:wsp>
                      <wps:cNvSpPr/>
                      <wps:spPr>
                        <a:xfrm>
                          <a:off x="0" y="0"/>
                          <a:ext cx="2826327"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1835C08" id="Rounded Rectangle 24" o:spid="_x0000_s1026" style="position:absolute;margin-left:-87.2pt;margin-top:-7.45pt;width:222.55pt;height:31.85pt;z-index:-25137150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zLyvCggIAAGQFAAAOAAAAZHJzL2Uyb0RvYy54bWysVEtv2zAMvg/YfxB0X+146SuoUwQJMgwo&#13;&#10;2qDt0LMiS7EAWdQkJU7260fJjtO1xQ7DLrIokh8f/sib232jyU44r8CUdHSWUyIMh0qZTUl/PC+/&#13;&#10;XFHiAzMV02BESQ/C09vp5083rZ2IAmrQlXAEQYyftLakdQh2kmWe16Jh/gysMKiU4BoWUHSbrHKs&#13;&#10;RfRGZ0WeX2QtuMo64MJ7fF10SjpN+FIKHh6k9CIQXVLMLaTTpXMdz2x6wyYbx2yteJ8G+4csGqYM&#13;&#10;Bh2gFiwwsnXqHVSjuAMPMpxxaDKQUnGRasBqRvmbap5qZkWqBZvj7dAm//9g+f3uya4ctqG1fuLx&#13;&#10;GqvYS9fEL+ZH9qlZh6FZYh8Ix8fiqrj4WlxSwlE3zsfj6/PYzezkbZ0P3wQ0JF5K6mBrqkf8I6lR&#13;&#10;bHfnQ2d/tIsRPWhVLZXWSXCb9Vw7smP49+azxWJZ9CH+MNMmGhuIbh1ifMlOBaVbOGgR7bR5FJKo&#13;&#10;KpaQMklcE0McxrkwYdSpalaJLvzoPM8TXbDAwSOVmwAjssT4A3YPEHn8HrvLsrePriJRdXDO/5ZY&#13;&#10;5zx4pMhgwuDcKAPuIwCNVfWRO/tjk7rWxC6toTqsHHHQDYq3fKnw590xH1bM4WTgDOG0hwc8pIa2&#13;&#10;pNDfKKnB/froPdojYVFLSYuTVlL/c8ucoER/N0jl69F4HEczCePzywIF91qzfq0x22YOSIcR7hXL&#13;&#10;0zXaB328SgfNCy6FWYyKKmY4xi4pD+4ozEO3AXCtcDGbJTMcR8vCnXmyPILHrkZePu9fmLM9gwNy&#13;&#10;/x6OU8kmbzjc2UZPA7NtAKkSwU997fuNo5yI06+duCtey8nqtBynvwEAAP//AwBQSwMEFAAGAAgA&#13;&#10;AAAhAKbuNbTlAAAAEAEAAA8AAABkcnMvZG93bnJldi54bWxMT01PwzAMvSPxHyIjcdvSTWXtuqYT&#13;&#10;DCYEp20gcc0ar6lonKpJu7JfT3aCi2XrPb+PfD2ahg3YudqSgNk0AoZUWlVTJeDzYztJgTkvScnG&#13;&#10;Egr4QQfr4vYml5myZ9rjcPAVCyLkMilAe99mnLtSo5FualukgJ1sZ6QPZ1dx1clzEDcNn0fRghtZ&#13;&#10;U3DQssWNxvL70BsB5cPp/fK6vSzedssXvRmip/arH4W4vxufV2E8roB5HP3fB1w7hPxQhGBH25Ny&#13;&#10;rBEwmSVxHLjXLV4CC5R5EiXAjgLiNAVe5Px/keIXAAD//wMAUEsBAi0AFAAGAAgAAAAhALaDOJL+&#13;&#10;AAAA4QEAABMAAAAAAAAAAAAAAAAAAAAAAFtDb250ZW50X1R5cGVzXS54bWxQSwECLQAUAAYACAAA&#13;&#10;ACEAOP0h/9YAAACUAQAACwAAAAAAAAAAAAAAAAAvAQAAX3JlbHMvLnJlbHNQSwECLQAUAAYACAAA&#13;&#10;ACEAcy8rwoICAABkBQAADgAAAAAAAAAAAAAAAAAuAgAAZHJzL2Uyb0RvYy54bWxQSwECLQAUAAYA&#13;&#10;CAAAACEApu41tOUAAAAQAQAADwAAAAAAAAAAAAAAAADcBAAAZHJzL2Rvd25yZXYueG1sUEsFBgAA&#13;&#10;AAAEAAQA8wAAAO4FAAAAAA==&#13;&#10;" fillcolor="#caddf2" stroked="f" strokeweight="1pt">
                <v:stroke joinstyle="miter"/>
              </v:roundrect>
            </w:pict>
          </mc:Fallback>
        </mc:AlternateContent>
      </w:r>
      <w:r w:rsidR="00E872F5" w:rsidRPr="00345AB3">
        <w:rPr>
          <w:rFonts w:cs="Poppins"/>
        </w:rPr>
        <w:t xml:space="preserve">Areas of </w:t>
      </w:r>
      <w:r w:rsidR="00C46909" w:rsidRPr="00345AB3">
        <w:rPr>
          <w:rFonts w:cs="Poppins"/>
        </w:rPr>
        <w:t>s</w:t>
      </w:r>
      <w:r w:rsidR="00E872F5" w:rsidRPr="00345AB3">
        <w:rPr>
          <w:rFonts w:cs="Poppins"/>
        </w:rPr>
        <w:t>cholarship</w:t>
      </w:r>
      <w:bookmarkEnd w:id="60"/>
    </w:p>
    <w:p w14:paraId="37D970D5" w14:textId="45768B8B" w:rsidR="00E872F5" w:rsidRPr="00345AB3" w:rsidRDefault="00E872F5" w:rsidP="00C46909">
      <w:pPr>
        <w:pStyle w:val="BodyText"/>
        <w:rPr>
          <w:rFonts w:cs="Poppins"/>
        </w:rPr>
      </w:pPr>
      <w:r w:rsidRPr="00345AB3">
        <w:rPr>
          <w:rFonts w:cs="Poppins"/>
        </w:rPr>
        <w:t>Faculty may engage in scholarship related to:</w:t>
      </w:r>
    </w:p>
    <w:p w14:paraId="21FA9749" w14:textId="4867F5EA" w:rsidR="00536687" w:rsidRPr="00345AB3" w:rsidRDefault="00536687" w:rsidP="00C46909">
      <w:pPr>
        <w:pStyle w:val="BodyText"/>
        <w:rPr>
          <w:rFonts w:cs="Poppins"/>
        </w:rPr>
      </w:pPr>
      <w:r w:rsidRPr="00345AB3">
        <w:rPr>
          <w:rFonts w:cs="Poppins"/>
          <w:noProof/>
        </w:rPr>
        <mc:AlternateContent>
          <mc:Choice Requires="wps">
            <w:drawing>
              <wp:anchor distT="0" distB="0" distL="114300" distR="114300" simplePos="0" relativeHeight="251947019" behindDoc="1" locked="0" layoutInCell="1" allowOverlap="1" wp14:anchorId="172BE8E0" wp14:editId="10385755">
                <wp:simplePos x="0" y="0"/>
                <wp:positionH relativeFrom="column">
                  <wp:posOffset>-1130300</wp:posOffset>
                </wp:positionH>
                <wp:positionV relativeFrom="paragraph">
                  <wp:posOffset>2813378</wp:posOffset>
                </wp:positionV>
                <wp:extent cx="2673350" cy="404495"/>
                <wp:effectExtent l="0" t="0" r="6350" b="1905"/>
                <wp:wrapNone/>
                <wp:docPr id="1574366012" name="Rounded Rectangle 24"/>
                <wp:cNvGraphicFramePr/>
                <a:graphic xmlns:a="http://schemas.openxmlformats.org/drawingml/2006/main">
                  <a:graphicData uri="http://schemas.microsoft.com/office/word/2010/wordprocessingShape">
                    <wps:wsp>
                      <wps:cNvSpPr/>
                      <wps:spPr>
                        <a:xfrm>
                          <a:off x="0" y="0"/>
                          <a:ext cx="2673350"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558B108" id="Rounded Rectangle 24" o:spid="_x0000_s1026" style="position:absolute;margin-left:-89pt;margin-top:221.55pt;width:210.5pt;height:31.85pt;z-index:-25136946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1Td4GggIAAGQFAAAOAAAAZHJzL2Uyb0RvYy54bWysVE1v2zAMvQ/YfxB0X+2kSbsGdYogQYYB&#13;&#10;RVu0HXpWZCk2IIsapXzt14+SHadrix2GXWRRJB/JZ5LXN/vGsK1CX4Mt+OAs50xZCWVt1wX/8bz8&#13;&#10;8pUzH4QthQGrCn5Qnt9MP3+63rmJGkIFplTICMT6yc4VvArBTbLMy0o1wp+BU5aUGrARgURcZyWK&#13;&#10;HaE3Jhvm+UW2AywdglTe0+uiVfJpwtdayXCvtVeBmYJTbiGdmM5VPLPptZisUbiqll0a4h+yaERt&#13;&#10;KWgPtRBBsA3W76CaWiJ40OFMQpOB1rVUqQaqZpC/qeapEk6lWogc73qa/P+DlXfbJ/eARMPO+Ymn&#13;&#10;a6xir7GJX8qP7RNZh54stQ9M0uPw4vL8fEycStKN8tHoahzZzE7eDn34pqBh8VJwhI0tH+mPJKLE&#13;&#10;9taH1v5oFyN6MHW5rI1JAq5Xc4NsK+jvzWeLxXLYhfjDzNhobCG6tYjxJTsVlG7hYFS0M/ZRaVaX&#13;&#10;sYSUSeo11ccRUiobBq2qEqVqww/GeZ7ahQrsPVK5CTAia4rfY3cAsY/fY7dZdvbRVaVW7Z3zvyXW&#13;&#10;OvceKTLY0Ds3tQX8CMBQVV3k1v5IUktNZGkF5eEBGUI7KN7JZU0/71b48CCQJoP+N017uKdDG9gV&#13;&#10;HLobZxXgr4/eoz01LGk529GkFdz/3AhUnJnvllr5ajAaxdFMwmh8OSQBX2tWrzV208yB2mFAe8XJ&#13;&#10;dI32wRyvGqF5oaUwi1FJJayk2AWXAY/CPLQbgNaKVLNZMqNxdCLc2icnI3hkNfbl8/5FoOs6OFDv&#13;&#10;38FxKsXkTQ+3ttHTwmwTQNepwU+8dnzTKKfG6dZO3BWv5WR1Wo7T3wAAAP//AwBQSwMEFAAGAAgA&#13;&#10;AAAhAOgwZwPnAAAAEQEAAA8AAABkcnMvZG93bnJldi54bWxMj81OwzAQhO9IvIO1SNxaO20aQppN&#13;&#10;BYUKwQkKElc3ceOI2I5iJw19epYTXFbav5n58s1kWjaq3jfOIkRzAUzZ0lWNrRE+3nezFJgP0lay&#13;&#10;dVYhfCsPm+LyIpdZ5U72TY37UDMSsT6TCDqELuPcl1oZ6eeuU5Z2R9cbGajta1718kTipuULIRJu&#13;&#10;ZGPJQctObbUqv/aDQShXx5fz0+6cPL/ePurtKO67z2FCvL6aHtZU7tbAgprC3wf8MlB+KCjYwQ22&#13;&#10;8qxFmEU3KREFhDheRsDoZBEvaXJAWIkkBV7k/D9J8QMAAP//AwBQSwECLQAUAAYACAAAACEAtoM4&#13;&#10;kv4AAADhAQAAEwAAAAAAAAAAAAAAAAAAAAAAW0NvbnRlbnRfVHlwZXNdLnhtbFBLAQItABQABgAI&#13;&#10;AAAAIQA4/SH/1gAAAJQBAAALAAAAAAAAAAAAAAAAAC8BAABfcmVscy8ucmVsc1BLAQItABQABgAI&#13;&#10;AAAAIQC1Td4GggIAAGQFAAAOAAAAAAAAAAAAAAAAAC4CAABkcnMvZTJvRG9jLnhtbFBLAQItABQA&#13;&#10;BgAIAAAAIQDoMGcD5wAAABEBAAAPAAAAAAAAAAAAAAAAANwEAABkcnMvZG93bnJldi54bWxQSwUG&#13;&#10;AAAAAAQABADzAAAA8AUAAAAA&#13;&#10;" fillcolor="#caddf2" stroked="f" strokeweight="1pt">
                <v:stroke joinstyle="miter"/>
              </v:roundrect>
            </w:pict>
          </mc:Fallback>
        </mc:AlternateContent>
      </w:r>
      <w:r w:rsidRPr="00345AB3">
        <w:rPr>
          <w:rFonts w:cs="Poppins"/>
          <w:noProof/>
        </w:rPr>
        <w:drawing>
          <wp:inline distT="0" distB="0" distL="0" distR="0" wp14:anchorId="732C6F63" wp14:editId="0B380B7C">
            <wp:extent cx="6330950" cy="2468033"/>
            <wp:effectExtent l="0" t="25400" r="6350" b="34290"/>
            <wp:docPr id="863867428" name="Diagram 125" descr="SmartArt summarizing Faculty may engage in scholarship related to: Curriculum and program development; Discipline-specific research; Applied research; Teaching and learning; Educational technology; Artificial intelligence; Community and industry partnership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66" r:lo="rId367" r:qs="rId368" r:cs="rId369"/>
              </a:graphicData>
            </a:graphic>
          </wp:inline>
        </w:drawing>
      </w:r>
    </w:p>
    <w:p w14:paraId="7BC28EB0" w14:textId="5F57DA8B" w:rsidR="00E872F5" w:rsidRPr="00345AB3" w:rsidRDefault="00E872F5" w:rsidP="00536687">
      <w:pPr>
        <w:pStyle w:val="Heading2"/>
        <w:spacing w:before="600"/>
        <w:rPr>
          <w:rFonts w:cs="Poppins"/>
        </w:rPr>
      </w:pPr>
      <w:bookmarkStart w:id="61" w:name="_Toc239181333"/>
      <w:r w:rsidRPr="00345AB3">
        <w:rPr>
          <w:rFonts w:cs="Poppins"/>
        </w:rPr>
        <w:t xml:space="preserve">Sharing </w:t>
      </w:r>
      <w:r w:rsidR="00C46909" w:rsidRPr="00345AB3">
        <w:rPr>
          <w:rFonts w:cs="Poppins"/>
        </w:rPr>
        <w:t>y</w:t>
      </w:r>
      <w:r w:rsidRPr="00345AB3">
        <w:rPr>
          <w:rFonts w:cs="Poppins"/>
        </w:rPr>
        <w:t xml:space="preserve">our </w:t>
      </w:r>
      <w:r w:rsidR="00C46909" w:rsidRPr="00345AB3">
        <w:rPr>
          <w:rFonts w:cs="Poppins"/>
        </w:rPr>
        <w:t>w</w:t>
      </w:r>
      <w:r w:rsidRPr="00345AB3">
        <w:rPr>
          <w:rFonts w:cs="Poppins"/>
        </w:rPr>
        <w:t>ork</w:t>
      </w:r>
      <w:bookmarkEnd w:id="61"/>
    </w:p>
    <w:p w14:paraId="71E8FF34" w14:textId="226C6745" w:rsidR="00E872F5" w:rsidRPr="00345AB3" w:rsidRDefault="00E872F5" w:rsidP="00E872F5">
      <w:pPr>
        <w:pStyle w:val="BodyText"/>
        <w:rPr>
          <w:rFonts w:cs="Poppins"/>
        </w:rPr>
      </w:pPr>
      <w:r w:rsidRPr="00345AB3">
        <w:rPr>
          <w:rFonts w:cs="Poppins"/>
        </w:rPr>
        <w:t xml:space="preserve">Faculty are encouraged to </w:t>
      </w:r>
      <w:r w:rsidR="00F14854" w:rsidRPr="00345AB3">
        <w:rPr>
          <w:rFonts w:cs="Poppins"/>
        </w:rPr>
        <w:t>engage in knowledge mobilization (aka share their</w:t>
      </w:r>
      <w:r w:rsidR="006D43CE" w:rsidRPr="00345AB3">
        <w:rPr>
          <w:rFonts w:cs="Poppins"/>
        </w:rPr>
        <w:t xml:space="preserve"> scholarship work) </w:t>
      </w:r>
      <w:r w:rsidRPr="00345AB3">
        <w:rPr>
          <w:rFonts w:cs="Poppins"/>
        </w:rPr>
        <w:t>through:</w:t>
      </w:r>
    </w:p>
    <w:p w14:paraId="738AA41A" w14:textId="28C67AEC" w:rsidR="00536687" w:rsidRPr="00345AB3" w:rsidRDefault="00536687" w:rsidP="00E872F5">
      <w:pPr>
        <w:pStyle w:val="BodyText"/>
        <w:rPr>
          <w:rFonts w:cs="Poppins"/>
        </w:rPr>
      </w:pPr>
      <w:r w:rsidRPr="00345AB3">
        <w:rPr>
          <w:rFonts w:cs="Poppins"/>
          <w:noProof/>
        </w:rPr>
        <w:drawing>
          <wp:inline distT="0" distB="0" distL="0" distR="0" wp14:anchorId="616684C7" wp14:editId="3D863D9F">
            <wp:extent cx="6330950" cy="2468033"/>
            <wp:effectExtent l="0" t="25400" r="6350" b="34290"/>
            <wp:docPr id="1890398900" name="Diagram 125" descr="SmartArt summarizing Faculty are encouraged to engage in knowledge mobilization (aka share their scholarship work) through: Workshops and webinars; Scholarly or professional publications; Posters; Conference presentations; Communities of Practice; Institutional showcase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71" r:lo="rId372" r:qs="rId373" r:cs="rId374"/>
              </a:graphicData>
            </a:graphic>
          </wp:inline>
        </w:drawing>
      </w:r>
    </w:p>
    <w:p w14:paraId="3A91BD08" w14:textId="539692B4" w:rsidR="009147A5" w:rsidRPr="00345AB3" w:rsidRDefault="00E872F5" w:rsidP="00CA6286">
      <w:pPr>
        <w:pStyle w:val="BodyText"/>
        <w:rPr>
          <w:rFonts w:cs="Poppins"/>
        </w:rPr>
      </w:pPr>
      <w:r w:rsidRPr="00345AB3">
        <w:rPr>
          <w:rFonts w:cs="Poppins"/>
        </w:rPr>
        <w:t>Sharing ideas contributes to the broader teaching and professional community while supporting your own growth as an educator.</w:t>
      </w:r>
    </w:p>
    <w:p w14:paraId="3E73EFE4" w14:textId="5286DFED" w:rsidR="00397D51" w:rsidRPr="00345AB3" w:rsidRDefault="000F669A" w:rsidP="00001ECE">
      <w:pPr>
        <w:pStyle w:val="Heading3"/>
        <w:rPr>
          <w:rFonts w:ascii="Poppins" w:hAnsi="Poppins" w:cs="Poppins"/>
        </w:rPr>
      </w:pPr>
      <w:r w:rsidRPr="00345AB3">
        <w:rPr>
          <w:rFonts w:ascii="Poppins" w:hAnsi="Poppins" w:cs="Poppins"/>
          <w:noProof/>
        </w:rPr>
        <w:lastRenderedPageBreak/>
        <mc:AlternateContent>
          <mc:Choice Requires="wps">
            <w:drawing>
              <wp:anchor distT="0" distB="0" distL="114300" distR="114300" simplePos="0" relativeHeight="251949067" behindDoc="1" locked="0" layoutInCell="1" allowOverlap="1" wp14:anchorId="569A52A4" wp14:editId="3EAE3E6D">
                <wp:simplePos x="0" y="0"/>
                <wp:positionH relativeFrom="column">
                  <wp:posOffset>-1163320</wp:posOffset>
                </wp:positionH>
                <wp:positionV relativeFrom="paragraph">
                  <wp:posOffset>-71191</wp:posOffset>
                </wp:positionV>
                <wp:extent cx="2673350" cy="404495"/>
                <wp:effectExtent l="0" t="0" r="6350" b="1905"/>
                <wp:wrapNone/>
                <wp:docPr id="572366905" name="Rounded Rectangle 24"/>
                <wp:cNvGraphicFramePr/>
                <a:graphic xmlns:a="http://schemas.openxmlformats.org/drawingml/2006/main">
                  <a:graphicData uri="http://schemas.microsoft.com/office/word/2010/wordprocessingShape">
                    <wps:wsp>
                      <wps:cNvSpPr/>
                      <wps:spPr>
                        <a:xfrm>
                          <a:off x="0" y="0"/>
                          <a:ext cx="2673350"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FF3CC70" id="Rounded Rectangle 24" o:spid="_x0000_s1026" style="position:absolute;margin-left:-91.6pt;margin-top:-5.6pt;width:210.5pt;height:31.85pt;z-index:-25136741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Td4GggIAAGQFAAAOAAAAZHJzL2Uyb0RvYy54bWysVE1v2zAMvQ/YfxB0X+2kSbsGdYogQYYB&#10;RVu0HXpWZCk2IIsapXzt14+SHadrix2GXWRRJB/JZ5LXN/vGsK1CX4Mt+OAs50xZCWVt1wX/8bz8&#10;8pUzH4QthQGrCn5Qnt9MP3+63rmJGkIFplTICMT6yc4VvArBTbLMy0o1wp+BU5aUGrARgURcZyWK&#10;HaE3Jhvm+UW2AywdglTe0+uiVfJpwtdayXCvtVeBmYJTbiGdmM5VPLPptZisUbiqll0a4h+yaERt&#10;KWgPtRBBsA3W76CaWiJ40OFMQpOB1rVUqQaqZpC/qeapEk6lWogc73qa/P+DlXfbJ/eARMPO+Ymn&#10;a6xir7GJX8qP7RNZh54stQ9M0uPw4vL8fEycStKN8tHoahzZzE7eDn34pqBh8VJwhI0tH+mPJKLE&#10;9taH1v5oFyN6MHW5rI1JAq5Xc4NsK+jvzWeLxXLYhfjDzNhobCG6tYjxJTsVlG7hYFS0M/ZRaVaX&#10;sYSUSeo11ccRUiobBq2qEqVqww/GeZ7ahQrsPVK5CTAia4rfY3cAsY/fY7dZdvbRVaVW7Z3zvyXW&#10;OvceKTLY0Ds3tQX8CMBQVV3k1v5IUktNZGkF5eEBGUI7KN7JZU0/71b48CCQJoP+N017uKdDG9gV&#10;HLobZxXgr4/eoz01LGk529GkFdz/3AhUnJnvllr5ajAaxdFMwmh8OSQBX2tWrzV208yB2mFAe8XJ&#10;dI32wRyvGqF5oaUwi1FJJayk2AWXAY/CPLQbgNaKVLNZMqNxdCLc2icnI3hkNfbl8/5FoOs6OFDv&#10;38FxKsXkTQ+3ttHTwmwTQNepwU+8dnzTKKfG6dZO3BWv5WR1Wo7T3wAAAP//AwBQSwMEFAAGAAgA&#10;AAAhANPTXz7hAAAACwEAAA8AAABkcnMvZG93bnJldi54bWxMj8FOwzAQRO9I/IO1SNxaJ6lSSohT&#10;QUWF6AkKElc32cYR8TqKnTT069me4DajfZqdydeTbcWIvW8cKYjnEQik0lUN1Qo+P7azFQgfNFW6&#10;dYQKftDDuri+ynVWuRO947gPteAQ8plWYELoMil9adBqP3cdEt+Orrc6sO1rWfX6xOG2lUkULaXV&#10;DfEHozvcGCy/94NVUKbH3flle16+vt0/m80YPXVfw6TU7c30+AAi4BT+YLjU5+pQcKeDG6jyolUw&#10;i1eLhNmLilkwkizueM1BQZqkIItc/t9Q/AIAAP//AwBQSwECLQAUAAYACAAAACEAtoM4kv4AAADh&#10;AQAAEwAAAAAAAAAAAAAAAAAAAAAAW0NvbnRlbnRfVHlwZXNdLnhtbFBLAQItABQABgAIAAAAIQA4&#10;/SH/1gAAAJQBAAALAAAAAAAAAAAAAAAAAC8BAABfcmVscy8ucmVsc1BLAQItABQABgAIAAAAIQC1&#10;Td4GggIAAGQFAAAOAAAAAAAAAAAAAAAAAC4CAABkcnMvZTJvRG9jLnhtbFBLAQItABQABgAIAAAA&#10;IQDT018+4QAAAAsBAAAPAAAAAAAAAAAAAAAAANwEAABkcnMvZG93bnJldi54bWxQSwUGAAAAAAQA&#10;BADzAAAA6gUAAAAA&#10;" fillcolor="#caddf2" stroked="f" strokeweight="1pt">
                <v:stroke joinstyle="miter"/>
              </v:roundrect>
            </w:pict>
          </mc:Fallback>
        </mc:AlternateContent>
      </w:r>
      <w:r w:rsidR="00397D51" w:rsidRPr="00345AB3">
        <w:rPr>
          <w:rFonts w:ascii="Poppins" w:hAnsi="Poppins" w:cs="Poppins"/>
        </w:rPr>
        <w:t xml:space="preserve">Where to </w:t>
      </w:r>
      <w:r w:rsidR="002A5E6C" w:rsidRPr="00345AB3">
        <w:rPr>
          <w:rFonts w:ascii="Poppins" w:hAnsi="Poppins" w:cs="Poppins"/>
        </w:rPr>
        <w:t>g</w:t>
      </w:r>
      <w:r w:rsidR="00397D51" w:rsidRPr="00345AB3">
        <w:rPr>
          <w:rFonts w:ascii="Poppins" w:hAnsi="Poppins" w:cs="Poppins"/>
        </w:rPr>
        <w:t xml:space="preserve">et </w:t>
      </w:r>
      <w:r w:rsidR="002A5E6C" w:rsidRPr="00345AB3">
        <w:rPr>
          <w:rFonts w:ascii="Poppins" w:hAnsi="Poppins" w:cs="Poppins"/>
        </w:rPr>
        <w:t>h</w:t>
      </w:r>
      <w:r w:rsidR="00397D51" w:rsidRPr="00345AB3">
        <w:rPr>
          <w:rFonts w:ascii="Poppins" w:hAnsi="Poppins" w:cs="Poppins"/>
        </w:rPr>
        <w:t>elp</w:t>
      </w:r>
    </w:p>
    <w:p w14:paraId="783A7167" w14:textId="298B0991" w:rsidR="00397D51" w:rsidRPr="00345AB3" w:rsidRDefault="000F669A" w:rsidP="00397D51">
      <w:pPr>
        <w:pStyle w:val="BodyText"/>
        <w:rPr>
          <w:rFonts w:cs="Poppins"/>
        </w:rPr>
      </w:pPr>
      <w:r w:rsidRPr="00345AB3">
        <w:rPr>
          <w:rFonts w:cs="Poppins"/>
          <w:noProof/>
        </w:rPr>
        <mc:AlternateContent>
          <mc:Choice Requires="wps">
            <w:drawing>
              <wp:anchor distT="0" distB="0" distL="114300" distR="114300" simplePos="0" relativeHeight="251951115" behindDoc="1" locked="0" layoutInCell="1" allowOverlap="1" wp14:anchorId="02BFEB6E" wp14:editId="293606C6">
                <wp:simplePos x="0" y="0"/>
                <wp:positionH relativeFrom="column">
                  <wp:posOffset>-858520</wp:posOffset>
                </wp:positionH>
                <wp:positionV relativeFrom="paragraph">
                  <wp:posOffset>724887</wp:posOffset>
                </wp:positionV>
                <wp:extent cx="3158836" cy="404495"/>
                <wp:effectExtent l="0" t="0" r="3810" b="1905"/>
                <wp:wrapNone/>
                <wp:docPr id="1960135335" name="Rounded Rectangle 24"/>
                <wp:cNvGraphicFramePr/>
                <a:graphic xmlns:a="http://schemas.openxmlformats.org/drawingml/2006/main">
                  <a:graphicData uri="http://schemas.microsoft.com/office/word/2010/wordprocessingShape">
                    <wps:wsp>
                      <wps:cNvSpPr/>
                      <wps:spPr>
                        <a:xfrm>
                          <a:off x="0" y="0"/>
                          <a:ext cx="3158836"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99DF1EB" id="Rounded Rectangle 24" o:spid="_x0000_s1026" style="position:absolute;margin-left:-67.6pt;margin-top:57.1pt;width:248.75pt;height:31.85pt;z-index:-25136536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noggwIAAGQFAAAOAAAAZHJzL2Uyb0RvYy54bWysVE1v2zAMvQ/YfxB0X22nSdcGdYogQYYB&#10;RVu0HXpWZCkWIIuapMTJfv0o2XG6tthh2EUWRfLxw4+8vtk3muyE8wpMSYuznBJhOFTKbEr643n1&#10;5ZISH5ipmAYjSnoQnt7MPn+6bu1UjKAGXQlHEMT4aWtLWodgp1nmeS0a5s/ACoNKCa5hAUW3ySrH&#10;WkRvdDbK84usBVdZB1x4j6/LTklnCV9KwcO9lF4EokuKuYV0unSu45nNrtl045itFe/TYP+QRcOU&#10;waAD1JIFRrZOvYNqFHfgQYYzDk0GUiouUg1YTZG/qeapZlakWrA53g5t8v8Plt/tnuyDwza01k89&#10;XmMVe+ma+MX8yD416zA0S+wD4fh4XkwuL88vKOGoG+fj8dUkdjM7eVvnwzcBDYmXkjrYmuoR/0hq&#10;FNvd+tDZH+1iRA9aVSuldRLcZr3QjuwY/r3FfLlcjfoQf5hpE40NRLcOMb5kp4LSLRy0iHbaPApJ&#10;VIUljFImiWtiiMM4FyYUnapmlejCF5M8T3TBAgePVG4CjMgS4w/YPUDk8XvsLsvePrqKRNXBOf9b&#10;Yp3z4JEigwmDc6MMuI8ANFbVR+7sj03qWhO7tIbq8OCIg25QvOUrhT/vlvnwwBxOBs4QTnu4x0Nq&#10;aEsK/Y2SGtyvj96jPRIWtZS0OGkl9T+3zAlK9HeDVL4qxuM4mkkYT76OUHCvNevXGrNtFoB0KHCv&#10;WJ6u0T7o41U6aF5wKcxjVFQxwzF2SXlwR2ERug2Aa4WL+TyZ4ThaFm7Nk+URPHY18vJ5/8Kc7Rkc&#10;kPt3cJxKNn3D4c42ehqYbwNIlQh+6mvfbxzlRJx+7cRd8VpOVqflOPsNAAD//wMAUEsDBBQABgAI&#10;AAAAIQAlq85u4wAAAAwBAAAPAAAAZHJzL2Rvd25yZXYueG1sTI/NTsMwEITvSLyDtUjcWueHpm2I&#10;U0FFheAELRJXN3bjiHgdxU4a+vQsJ7jt7oxmvyk2k23ZqHvfOBQQzyNgGiunGqwFfBx2sxUwHyQq&#10;2TrUAr61h015fVXIXLkzvutxH2pGIehzKcCE0OWc+8poK/3cdRpJO7neykBrX3PVyzOF25YnUZRx&#10;KxukD0Z2emt09bUfrIBqcXq9PO8u2cvb+slsx+ix+xwmIW5vpod7YEFP4c8Mv/iEDiUxHd2AyrNW&#10;wCxOFwl5SYnvaCBLmiUpsCNdlss18LLg/0uUPwAAAP//AwBQSwECLQAUAAYACAAAACEAtoM4kv4A&#10;AADhAQAAEwAAAAAAAAAAAAAAAAAAAAAAW0NvbnRlbnRfVHlwZXNdLnhtbFBLAQItABQABgAIAAAA&#10;IQA4/SH/1gAAAJQBAAALAAAAAAAAAAAAAAAAAC8BAABfcmVscy8ucmVsc1BLAQItABQABgAIAAAA&#10;IQDKynoggwIAAGQFAAAOAAAAAAAAAAAAAAAAAC4CAABkcnMvZTJvRG9jLnhtbFBLAQItABQABgAI&#10;AAAAIQAlq85u4wAAAAwBAAAPAAAAAAAAAAAAAAAAAN0EAABkcnMvZG93bnJldi54bWxQSwUGAAAA&#10;AAQABADzAAAA7QUAAAAA&#10;" fillcolor="#caddf2" stroked="f" strokeweight="1pt">
                <v:stroke joinstyle="miter"/>
              </v:roundrect>
            </w:pict>
          </mc:Fallback>
        </mc:AlternateContent>
      </w:r>
      <w:r w:rsidR="00397D51" w:rsidRPr="00345AB3">
        <w:rPr>
          <w:rFonts w:cs="Poppins"/>
        </w:rPr>
        <w:t>If you are interested in scholarship or research, speak with your Chair, Dean, the Applied Research Office, or the Teaching and Learning Innovation Hub to learn about available supports, partnerships, funding opportunities, and professional development.</w:t>
      </w:r>
    </w:p>
    <w:p w14:paraId="2C3758F6" w14:textId="11273E3B" w:rsidR="00CA6286" w:rsidRPr="00345AB3" w:rsidRDefault="00CA6286" w:rsidP="002A5E6C">
      <w:pPr>
        <w:pStyle w:val="Heading2"/>
        <w:rPr>
          <w:rFonts w:cs="Poppins"/>
        </w:rPr>
      </w:pPr>
      <w:bookmarkStart w:id="62" w:name="_Toc239181334"/>
      <w:r w:rsidRPr="00345AB3">
        <w:rPr>
          <w:rFonts w:cs="Poppins"/>
        </w:rPr>
        <w:t xml:space="preserve">Faculty </w:t>
      </w:r>
      <w:r w:rsidR="002A5E6C" w:rsidRPr="00345AB3">
        <w:rPr>
          <w:rFonts w:cs="Poppins"/>
        </w:rPr>
        <w:t>p</w:t>
      </w:r>
      <w:r w:rsidR="00367A54" w:rsidRPr="00345AB3">
        <w:rPr>
          <w:rFonts w:cs="Poppins"/>
        </w:rPr>
        <w:t xml:space="preserve">erformance </w:t>
      </w:r>
      <w:r w:rsidR="002A5E6C" w:rsidRPr="00345AB3">
        <w:rPr>
          <w:rFonts w:cs="Poppins"/>
        </w:rPr>
        <w:t>r</w:t>
      </w:r>
      <w:r w:rsidR="00367A54" w:rsidRPr="00345AB3">
        <w:rPr>
          <w:rFonts w:cs="Poppins"/>
        </w:rPr>
        <w:t>eview</w:t>
      </w:r>
      <w:bookmarkEnd w:id="62"/>
    </w:p>
    <w:p w14:paraId="792D3503" w14:textId="082E6E9F" w:rsidR="008359FD" w:rsidRPr="00345AB3" w:rsidRDefault="008F2EFC" w:rsidP="008359FD">
      <w:pPr>
        <w:pStyle w:val="BodyText"/>
        <w:rPr>
          <w:rFonts w:cs="Poppins"/>
        </w:rPr>
      </w:pPr>
      <w:r w:rsidRPr="00345AB3">
        <w:rPr>
          <w:rFonts w:cs="Poppins"/>
          <w:noProof/>
        </w:rPr>
        <mc:AlternateContent>
          <mc:Choice Requires="wps">
            <w:drawing>
              <wp:anchor distT="0" distB="0" distL="114300" distR="114300" simplePos="0" relativeHeight="251967499" behindDoc="0" locked="0" layoutInCell="1" allowOverlap="1" wp14:anchorId="664C6358" wp14:editId="05645024">
                <wp:simplePos x="0" y="0"/>
                <wp:positionH relativeFrom="column">
                  <wp:posOffset>-41910</wp:posOffset>
                </wp:positionH>
                <wp:positionV relativeFrom="paragraph">
                  <wp:posOffset>875030</wp:posOffset>
                </wp:positionV>
                <wp:extent cx="6287770" cy="1710690"/>
                <wp:effectExtent l="0" t="0" r="0" b="3810"/>
                <wp:wrapSquare wrapText="bothSides"/>
                <wp:docPr id="1094499344" name="Rounded Rectangle 27"/>
                <wp:cNvGraphicFramePr/>
                <a:graphic xmlns:a="http://schemas.openxmlformats.org/drawingml/2006/main">
                  <a:graphicData uri="http://schemas.microsoft.com/office/word/2010/wordprocessingShape">
                    <wps:wsp>
                      <wps:cNvSpPr/>
                      <wps:spPr>
                        <a:xfrm>
                          <a:off x="0" y="0"/>
                          <a:ext cx="6287770" cy="1710690"/>
                        </a:xfrm>
                        <a:prstGeom prst="roundRect">
                          <a:avLst/>
                        </a:prstGeom>
                        <a:solidFill>
                          <a:srgbClr val="003E75"/>
                        </a:solidFill>
                        <a:ln>
                          <a:noFill/>
                        </a:ln>
                        <a:effectLst/>
                      </wps:spPr>
                      <wps:style>
                        <a:lnRef idx="2">
                          <a:schemeClr val="accent1">
                            <a:shade val="15000"/>
                          </a:schemeClr>
                        </a:lnRef>
                        <a:fillRef idx="1">
                          <a:schemeClr val="accent1"/>
                        </a:fillRef>
                        <a:effectRef idx="0">
                          <a:schemeClr val="accent1"/>
                        </a:effectRef>
                        <a:fontRef idx="minor">
                          <a:schemeClr val="lt1"/>
                        </a:fontRef>
                      </wps:style>
                      <wps:txbx>
                        <w:txbxContent>
                          <w:p w14:paraId="6960C359" w14:textId="181BCC0C" w:rsidR="00171A18" w:rsidRPr="001646D0" w:rsidRDefault="001646D0" w:rsidP="00171A18">
                            <w:pPr>
                              <w:rPr>
                                <w:rFonts w:ascii="Poppins" w:hAnsi="Poppins" w:cs="Poppins"/>
                                <w:b/>
                                <w:bCs/>
                                <w:color w:val="FFFFFF" w:themeColor="background1"/>
                              </w:rPr>
                            </w:pPr>
                            <w:r>
                              <w:rPr>
                                <w:noProof/>
                              </w:rPr>
                              <w:drawing>
                                <wp:inline distT="0" distB="0" distL="0" distR="0" wp14:anchorId="340A2AC0" wp14:editId="1B066209">
                                  <wp:extent cx="323557" cy="323557"/>
                                  <wp:effectExtent l="0" t="0" r="0" b="0"/>
                                  <wp:docPr id="1819816619" name="Graphic 1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9816619" name="Graphic 111">
                                            <a:extLst>
                                              <a:ext uri="{C183D7F6-B498-43B3-948B-1728B52AA6E4}">
                                                <adec:decorative xmlns:adec="http://schemas.microsoft.com/office/drawing/2017/decorative" val="1"/>
                                              </a:ext>
                                            </a:extLst>
                                          </pic:cNvPr>
                                          <pic:cNvPicPr/>
                                        </pic:nvPicPr>
                                        <pic:blipFill>
                                          <a:blip r:embed="rId376">
                                            <a:extLst>
                                              <a:ext uri="{96DAC541-7B7A-43D3-8B79-37D633B846F1}">
                                                <asvg:svgBlip xmlns:asvg="http://schemas.microsoft.com/office/drawing/2016/SVG/main" r:embed="rId377"/>
                                              </a:ext>
                                            </a:extLst>
                                          </a:blip>
                                          <a:stretch>
                                            <a:fillRect/>
                                          </a:stretch>
                                        </pic:blipFill>
                                        <pic:spPr>
                                          <a:xfrm>
                                            <a:off x="0" y="0"/>
                                            <a:ext cx="331167" cy="331167"/>
                                          </a:xfrm>
                                          <a:prstGeom prst="rect">
                                            <a:avLst/>
                                          </a:prstGeom>
                                        </pic:spPr>
                                      </pic:pic>
                                    </a:graphicData>
                                  </a:graphic>
                                </wp:inline>
                              </w:drawing>
                            </w:r>
                            <w:r w:rsidR="0006084C">
                              <w:rPr>
                                <w:rFonts w:ascii="Poppins" w:hAnsi="Poppins" w:cs="Poppins"/>
                                <w:b/>
                                <w:bCs/>
                                <w:color w:val="FFFFFF" w:themeColor="background1"/>
                              </w:rPr>
                              <w:br/>
                            </w:r>
                            <w:r w:rsidR="00171A18" w:rsidRPr="001646D0">
                              <w:rPr>
                                <w:rFonts w:ascii="Poppins" w:hAnsi="Poppins" w:cs="Poppins"/>
                                <w:b/>
                                <w:bCs/>
                                <w:color w:val="FFFFFF" w:themeColor="background1"/>
                              </w:rPr>
                              <w:t>DID YOU KNOW?</w:t>
                            </w:r>
                          </w:p>
                          <w:p w14:paraId="0CDF0704" w14:textId="50BFDE3A" w:rsidR="00171A18" w:rsidRPr="000F669A" w:rsidRDefault="00171A18" w:rsidP="00171A18">
                            <w:pPr>
                              <w:pStyle w:val="BodyWhite"/>
                              <w:rPr>
                                <w:rFonts w:cs="Poppins"/>
                              </w:rPr>
                            </w:pPr>
                            <w:r w:rsidRPr="000F669A">
                              <w:rPr>
                                <w:rFonts w:cs="Poppins"/>
                              </w:rPr>
                              <w:t>Many scholarship and research projects begin with a simple question that arises from teaching or professional practice. Exploring that question can lead to new teaching strategies, conference presentations, publications, or applied research partnerships.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oundrect w14:anchorId="664C6358" id="_x0000_s1047" style="position:absolute;margin-left:-3.3pt;margin-top:68.9pt;width:495.1pt;height:134.7pt;z-index:25196749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2iiMJkQIAAIYFAAAOAAAAZHJzL2Uyb0RvYy54bWysVE1v2zAMvQ/YfxB0X21nbdMGdYqgXYcB&#13;&#10;RVu0HXpWZCkWIIuapMTOfv0o2XHSD+ww7GJTIvlIPpG8uOwaTTbCeQWmpMVRTokwHCplViX9+Xzz&#13;&#10;5YwSH5ipmAYjSroVnl7OP3+6aO1MTKAGXQlHEMT4WWtLWodgZ1nmeS0a5o/ACoNKCa5hAY9ulVWO&#13;&#10;tYje6GyS56dZC66yDrjwHm+veyWdJ3wpBQ/3UnoRiC4p5hbS16XvMn6z+QWbrRyzteJDGuwfsmiY&#13;&#10;Mhh0hLpmgZG1U++gGsUdeJDhiEOTgZSKi1QDVlPkb6p5qpkVqRYkx9uRJv//YPnd5sk+OKShtX7m&#13;&#10;UYxVdNI18Y/5kS6RtR3JEl0gHC9PJ2fT6RQ55agrpkV+ep7ozPbu1vnwXUBDolBSB2tTPeKTJKbY&#13;&#10;5tYHjIv2O7sY0oNW1Y3SOh3canmlHdmw+Hz512/Tk/hi6PLKTJtobCC69er+RqQGGMLs60tS2GoR&#13;&#10;vbR5FJKoCiuapLxS64kxKuNcmFD0qppVok+mOMnzXbmjR8osAUZkidmM2ANAbOv32H3Og3107RMf&#13;&#10;nfO/JdY7jx4pMpgwOjfKgPsIQGNVQ+TeHtM/oCaKoVt2yA1Sk0zj1RKq7YMjDvpR8pbfKHzdW+bD&#13;&#10;A3M4O9gRuA/CPX6khrakMEiU1OB+f3Qf7bGlUUtJi7NYUv9rzZygRP8w2OznxfFxHN50OD6ZTvDg&#13;&#10;DjXLQ41ZN1eA/VLg5rE8idE+6J0oHTQvuDYWMSqqmOEYu6Q8uN3hKvQ7AhcPF4tFMsOBtSzcmifL&#13;&#10;I3gkOjbuc/fCnB1aPOB03MFubtnsTZP3ttHTwGIdQKo0AXtehyfAYU+9NCymuE0Oz8lqvz7nfwAA&#13;&#10;AP//AwBQSwMEFAAGAAgAAAAhAEcJ+kDiAAAADwEAAA8AAABkcnMvZG93bnJldi54bWxMT01PwzAM&#13;&#10;vSPxHyIjcdtSOtRuXdMJMQ0hdtpAcM0ar61onJJkW/n3mBNcLPn5+X2Uq9H24ow+dI4U3E0TEEi1&#13;&#10;Mx01Ct5eN5M5iBA1Gd07QgXfGGBVXV+VujDuQjs872MjWIRCoRW0MQ6FlKFu0eowdQMS347OWx15&#13;&#10;9Y00Xl9Y3PYyTZJMWt0RO7R6wMcW68/9ySrYPemjfvabHGlBL+/pR+6/1lulbm/G9ZLHwxJExDH+&#13;&#10;fcBvB84PFQc7uBOZIHoFkyxjJuOznHswYTGfMXJQcJ/kKciqlP97VD8AAAD//wMAUEsBAi0AFAAG&#13;&#10;AAgAAAAhALaDOJL+AAAA4QEAABMAAAAAAAAAAAAAAAAAAAAAAFtDb250ZW50X1R5cGVzXS54bWxQ&#13;&#10;SwECLQAUAAYACAAAACEAOP0h/9YAAACUAQAACwAAAAAAAAAAAAAAAAAvAQAAX3JlbHMvLnJlbHNQ&#13;&#10;SwECLQAUAAYACAAAACEA9oojCZECAACGBQAADgAAAAAAAAAAAAAAAAAuAgAAZHJzL2Uyb0RvYy54&#13;&#10;bWxQSwECLQAUAAYACAAAACEARwn6QOIAAAAPAQAADwAAAAAAAAAAAAAAAADrBAAAZHJzL2Rvd25y&#13;&#10;ZXYueG1sUEsFBgAAAAAEAAQA8wAAAPoFAAAAAA==&#13;&#10;" fillcolor="#003e75" stroked="f" strokeweight="1pt">
                <v:stroke joinstyle="miter"/>
                <v:textbox>
                  <w:txbxContent>
                    <w:p w14:paraId="6960C359" w14:textId="181BCC0C" w:rsidR="00171A18" w:rsidRPr="001646D0" w:rsidRDefault="001646D0" w:rsidP="00171A18">
                      <w:pPr>
                        <w:rPr>
                          <w:rFonts w:ascii="Poppins" w:hAnsi="Poppins" w:cs="Poppins"/>
                          <w:b/>
                          <w:bCs/>
                          <w:color w:val="FFFFFF" w:themeColor="background1"/>
                        </w:rPr>
                      </w:pPr>
                      <w:r>
                        <w:rPr>
                          <w:noProof/>
                        </w:rPr>
                        <w:drawing>
                          <wp:inline distT="0" distB="0" distL="0" distR="0" wp14:anchorId="340A2AC0" wp14:editId="1B066209">
                            <wp:extent cx="323557" cy="323557"/>
                            <wp:effectExtent l="0" t="0" r="0" b="0"/>
                            <wp:docPr id="1819816619" name="Graphic 1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9816619" name="Graphic 111">
                                      <a:extLst>
                                        <a:ext uri="{C183D7F6-B498-43B3-948B-1728B52AA6E4}">
                                          <adec:decorative xmlns:adec="http://schemas.microsoft.com/office/drawing/2017/decorative" val="1"/>
                                        </a:ext>
                                      </a:extLst>
                                    </pic:cNvPr>
                                    <pic:cNvPicPr/>
                                  </pic:nvPicPr>
                                  <pic:blipFill>
                                    <a:blip r:embed="rId376">
                                      <a:extLst>
                                        <a:ext uri="{96DAC541-7B7A-43D3-8B79-37D633B846F1}">
                                          <asvg:svgBlip xmlns:asvg="http://schemas.microsoft.com/office/drawing/2016/SVG/main" r:embed="rId377"/>
                                        </a:ext>
                                      </a:extLst>
                                    </a:blip>
                                    <a:stretch>
                                      <a:fillRect/>
                                    </a:stretch>
                                  </pic:blipFill>
                                  <pic:spPr>
                                    <a:xfrm>
                                      <a:off x="0" y="0"/>
                                      <a:ext cx="331167" cy="331167"/>
                                    </a:xfrm>
                                    <a:prstGeom prst="rect">
                                      <a:avLst/>
                                    </a:prstGeom>
                                  </pic:spPr>
                                </pic:pic>
                              </a:graphicData>
                            </a:graphic>
                          </wp:inline>
                        </w:drawing>
                      </w:r>
                      <w:r w:rsidR="0006084C">
                        <w:rPr>
                          <w:rFonts w:ascii="Poppins" w:hAnsi="Poppins" w:cs="Poppins"/>
                          <w:b/>
                          <w:bCs/>
                          <w:color w:val="FFFFFF" w:themeColor="background1"/>
                        </w:rPr>
                        <w:br/>
                      </w:r>
                      <w:r w:rsidR="00171A18" w:rsidRPr="001646D0">
                        <w:rPr>
                          <w:rFonts w:ascii="Poppins" w:hAnsi="Poppins" w:cs="Poppins"/>
                          <w:b/>
                          <w:bCs/>
                          <w:color w:val="FFFFFF" w:themeColor="background1"/>
                        </w:rPr>
                        <w:t>DID YOU KNOW?</w:t>
                      </w:r>
                    </w:p>
                    <w:p w14:paraId="0CDF0704" w14:textId="50BFDE3A" w:rsidR="00171A18" w:rsidRPr="000F669A" w:rsidRDefault="00171A18" w:rsidP="00171A18">
                      <w:pPr>
                        <w:pStyle w:val="BodyWhite"/>
                        <w:rPr>
                          <w:rFonts w:cs="Poppins"/>
                        </w:rPr>
                      </w:pPr>
                      <w:r w:rsidRPr="000F669A">
                        <w:rPr>
                          <w:rFonts w:cs="Poppins"/>
                        </w:rPr>
                        <w:t>Many scholarship and research projects begin with a simple question that arises from teaching or professional practice. Exploring that question can lead to new teaching strategies, conference presentations, publications, or applied research partnerships.</w:t>
                      </w:r>
                    </w:p>
                  </w:txbxContent>
                </v:textbox>
                <w10:wrap type="square"/>
              </v:roundrect>
            </w:pict>
          </mc:Fallback>
        </mc:AlternateContent>
      </w:r>
      <w:r w:rsidR="008359FD" w:rsidRPr="00345AB3">
        <w:rPr>
          <w:rFonts w:cs="Poppins"/>
        </w:rPr>
        <w:t>The faculty performance review process supports your ongoing growth and development as an educator. It provides an opportunity to reflect on your teaching practice, celebrate strengths, identify professional goals, and plan for continued learning.</w:t>
      </w:r>
    </w:p>
    <w:p w14:paraId="277EB0A9" w14:textId="4E28A428" w:rsidR="00397D51" w:rsidRPr="00345AB3" w:rsidRDefault="008359FD" w:rsidP="008F2EFC">
      <w:pPr>
        <w:pStyle w:val="BodyText"/>
        <w:spacing w:before="600"/>
        <w:rPr>
          <w:rFonts w:cs="Poppins"/>
        </w:rPr>
      </w:pPr>
      <w:r w:rsidRPr="00345AB3">
        <w:rPr>
          <w:rFonts w:cs="Poppins"/>
        </w:rPr>
        <w:t>The review process reflects Cambrian College's commitment to teaching excellence and student success, while also meeting provincial quality assurance requirements</w:t>
      </w:r>
      <w:r w:rsidRPr="00345AB3">
        <w:rPr>
          <w:rStyle w:val="FootnoteReference"/>
          <w:rFonts w:cs="Poppins"/>
        </w:rPr>
        <w:footnoteReference w:id="7"/>
      </w:r>
      <w:r w:rsidRPr="00345AB3">
        <w:rPr>
          <w:rFonts w:cs="Poppins"/>
        </w:rPr>
        <w:t xml:space="preserve">. </w:t>
      </w:r>
    </w:p>
    <w:p w14:paraId="1E460381" w14:textId="320F9C0B" w:rsidR="00B92581" w:rsidRPr="00345AB3" w:rsidRDefault="00B92581" w:rsidP="00B92581">
      <w:pPr>
        <w:pStyle w:val="BodyText"/>
        <w:rPr>
          <w:rFonts w:cs="Poppins"/>
        </w:rPr>
      </w:pPr>
      <w:r w:rsidRPr="00345AB3">
        <w:rPr>
          <w:rFonts w:cs="Poppins"/>
        </w:rPr>
        <w:t>Performance reviews are conducted throughout a faculty member's career.</w:t>
      </w:r>
    </w:p>
    <w:p w14:paraId="6DB6A940" w14:textId="1BE216A2" w:rsidR="00B92581" w:rsidRPr="00345AB3" w:rsidRDefault="00B92581" w:rsidP="00B92581">
      <w:pPr>
        <w:pStyle w:val="BodyText"/>
        <w:rPr>
          <w:rFonts w:cs="Poppins"/>
        </w:rPr>
      </w:pPr>
      <w:r w:rsidRPr="00345AB3">
        <w:rPr>
          <w:rFonts w:cs="Poppins"/>
        </w:rPr>
        <w:t xml:space="preserve">Probationary faculty participate in the review process each semester during their probationary period. Following probation, faculty are normally reviewed every three years, although reviews may occur more frequently when appropriate. </w:t>
      </w:r>
    </w:p>
    <w:p w14:paraId="2C5E3B69" w14:textId="77777777" w:rsidR="008F2EFC" w:rsidRPr="00345AB3" w:rsidRDefault="008F2EFC">
      <w:pPr>
        <w:rPr>
          <w:rFonts w:ascii="Poppins" w:hAnsi="Poppins" w:cs="Poppins"/>
          <w:sz w:val="22"/>
        </w:rPr>
      </w:pPr>
      <w:r w:rsidRPr="00345AB3">
        <w:rPr>
          <w:rFonts w:ascii="Poppins" w:hAnsi="Poppins" w:cs="Poppins"/>
        </w:rPr>
        <w:br w:type="page"/>
      </w:r>
    </w:p>
    <w:p w14:paraId="7B9E2E27" w14:textId="5DB2B889" w:rsidR="00B92581" w:rsidRPr="00345AB3" w:rsidRDefault="00B92581" w:rsidP="00B92581">
      <w:pPr>
        <w:pStyle w:val="BodyText"/>
        <w:rPr>
          <w:rFonts w:cs="Poppins"/>
        </w:rPr>
      </w:pPr>
      <w:r w:rsidRPr="00345AB3">
        <w:rPr>
          <w:rFonts w:cs="Poppins"/>
        </w:rPr>
        <w:lastRenderedPageBreak/>
        <w:t>Depending on your role and stage of employment, the review process may include:</w:t>
      </w:r>
    </w:p>
    <w:p w14:paraId="2E497E9B" w14:textId="6232FECE" w:rsidR="008F2EFC" w:rsidRPr="00345AB3" w:rsidRDefault="008F2EFC" w:rsidP="00B92581">
      <w:pPr>
        <w:pStyle w:val="BodyText"/>
        <w:rPr>
          <w:rFonts w:cs="Poppins"/>
        </w:rPr>
      </w:pPr>
      <w:r w:rsidRPr="00345AB3">
        <w:rPr>
          <w:rFonts w:cs="Poppins"/>
          <w:noProof/>
        </w:rPr>
        <mc:AlternateContent>
          <mc:Choice Requires="wps">
            <w:drawing>
              <wp:anchor distT="0" distB="0" distL="114300" distR="114300" simplePos="0" relativeHeight="251953163" behindDoc="1" locked="0" layoutInCell="1" allowOverlap="1" wp14:anchorId="7A24DA41" wp14:editId="661B17F6">
                <wp:simplePos x="0" y="0"/>
                <wp:positionH relativeFrom="column">
                  <wp:posOffset>-927735</wp:posOffset>
                </wp:positionH>
                <wp:positionV relativeFrom="paragraph">
                  <wp:posOffset>2820035</wp:posOffset>
                </wp:positionV>
                <wp:extent cx="1856509" cy="404495"/>
                <wp:effectExtent l="0" t="0" r="0" b="1905"/>
                <wp:wrapNone/>
                <wp:docPr id="1726312576" name="Rounded Rectangle 24"/>
                <wp:cNvGraphicFramePr/>
                <a:graphic xmlns:a="http://schemas.openxmlformats.org/drawingml/2006/main">
                  <a:graphicData uri="http://schemas.microsoft.com/office/word/2010/wordprocessingShape">
                    <wps:wsp>
                      <wps:cNvSpPr/>
                      <wps:spPr>
                        <a:xfrm>
                          <a:off x="0" y="0"/>
                          <a:ext cx="1856509"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EB57769" id="Rounded Rectangle 24" o:spid="_x0000_s1026" style="position:absolute;margin-left:-73.05pt;margin-top:222.05pt;width:146.2pt;height:31.85pt;z-index:-25136331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zTbggwIAAGQFAAAOAAAAZHJzL2Uyb0RvYy54bWysVE1v2zAMvQ/YfxB0X20HSdcEdYogQYYB&#10;RVu0HXpWZCkWIIuapMTJfv0o2XG6tthh2EUWRfLxw4+8vjk0muyF8wpMSYuLnBJhOFTKbEv643n9&#10;5YoSH5ipmAYjSnoUnt7MP3+6bu1MjKAGXQlHEMT4WWtLWodgZ1nmeS0a5i/ACoNKCa5hAUW3zSrH&#10;WkRvdDbK88usBVdZB1x4j6+rTknnCV9KwcO9lF4EokuKuYV0unRu4pnNr9ls65itFe/TYP+QRcOU&#10;waAD1IoFRnZOvYNqFHfgQYYLDk0GUiouUg1YTZG/qeapZlakWrA53g5t8v8Plt/tn+yDwza01s88&#10;XmMVB+ma+MX8yCE16zg0SxwC4fhYXE0uJ/mUEo66cT4eTyexm9nZ2zofvgloSLyU1MHOVI/4R1Kj&#10;2P7Wh87+ZBcjetCqWiutk+C2m6V2ZM/w7y0Xq9V61If4w0ybaGwgunWI8SU7F5Ru4ahFtNPmUUii&#10;KixhlDJJXBNDHMa5MKHoVDWrRBe+mOR5ogsWOHikchNgRJYYf8DuASKP32N3Wfb20VUkqg7O+d8S&#10;65wHjxQZTBicG2XAfQSgsao+cmd/alLXmtilDVTHB0ccdIPiLV8r/Hm3zIcH5nAycIZw2sM9HlJD&#10;W1Lob5TU4H599B7tkbCopaTFSSup/7ljTlCivxuk8rQYj+NoJmE8+TpCwb3WbF5rzK5ZAtKhwL1i&#10;ebpG+6BPV+mgecGlsIhRUcUMx9gl5cGdhGXoNgCuFS4Wi2SG42hZuDVPlkfw2NXIy+fDC3O2Z3BA&#10;7t/BaSrZ7A2HO9voaWCxCyBVIvi5r32/cZQTcfq1E3fFazlZnZfj/DcAAAD//wMAUEsDBBQABgAI&#10;AAAAIQD8sba/4gAAAAwBAAAPAAAAZHJzL2Rvd25yZXYueG1sTI/BTsMwDIbvSLxDZCRuW1LIyihN&#10;J5iY0DjBQOKatV5T0ThVk3ZlT092gpstf/r9/flqsi0bsfeNIwXJXABDKl3VUK3g82MzWwLzQVOl&#10;W0eo4Ac9rIrLi1xnlTvSO467ULMYQj7TCkwIXca5Lw1a7eeuQ4q3g+utDnHta171+hjDbctvhEi5&#10;1Q3FD0Z3uDZYfu8Gq6BcHF5PL5tTun27fzbrUTx1X8Ok1PXV9PgALOAU/mA460d1KKLT3g1UedYq&#10;mCUyTSKrQEoZhzMi01tgewULcbcEXuT8f4niFwAA//8DAFBLAQItABQABgAIAAAAIQC2gziS/gAA&#10;AOEBAAATAAAAAAAAAAAAAAAAAAAAAABbQ29udGVudF9UeXBlc10ueG1sUEsBAi0AFAAGAAgAAAAh&#10;ADj9If/WAAAAlAEAAAsAAAAAAAAAAAAAAAAALwEAAF9yZWxzLy5yZWxzUEsBAi0AFAAGAAgAAAAh&#10;APrNNuCDAgAAZAUAAA4AAAAAAAAAAAAAAAAALgIAAGRycy9lMm9Eb2MueG1sUEsBAi0AFAAGAAgA&#10;AAAhAPyxtr/iAAAADAEAAA8AAAAAAAAAAAAAAAAA3QQAAGRycy9kb3ducmV2LnhtbFBLBQYAAAAA&#10;BAAEAPMAAADsBQAAAAA=&#10;" fillcolor="#caddf2" stroked="f" strokeweight="1pt">
                <v:stroke joinstyle="miter"/>
              </v:roundrect>
            </w:pict>
          </mc:Fallback>
        </mc:AlternateContent>
      </w:r>
      <w:r w:rsidRPr="00345AB3">
        <w:rPr>
          <w:rFonts w:cs="Poppins"/>
          <w:noProof/>
        </w:rPr>
        <w:drawing>
          <wp:inline distT="0" distB="0" distL="0" distR="0" wp14:anchorId="6BFCCB33" wp14:editId="2FF04BC5">
            <wp:extent cx="6330950" cy="2468033"/>
            <wp:effectExtent l="0" t="25400" r="6350" b="34290"/>
            <wp:docPr id="1522534276" name="Diagram 125" descr="SmartArt summarizing Depending on your role and stage of employment, the review process may include: Review of student feedback; Self-reflection; A statement of your teaching philosophy; Classroom observation by an academic administrator; Professional goals and a professional development plan; A performance review summary; Pptional peer feedback."/>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78" r:lo="rId379" r:qs="rId380" r:cs="rId381"/>
              </a:graphicData>
            </a:graphic>
          </wp:inline>
        </w:drawing>
      </w:r>
    </w:p>
    <w:p w14:paraId="0EF935DD" w14:textId="115AC48D" w:rsidR="00CA6286" w:rsidRPr="00345AB3" w:rsidRDefault="00CA6286" w:rsidP="008F2EFC">
      <w:pPr>
        <w:pStyle w:val="Heading3"/>
        <w:spacing w:before="600"/>
        <w:rPr>
          <w:rFonts w:ascii="Poppins" w:hAnsi="Poppins" w:cs="Poppins"/>
        </w:rPr>
      </w:pPr>
      <w:r w:rsidRPr="00345AB3">
        <w:rPr>
          <w:rFonts w:ascii="Poppins" w:hAnsi="Poppins" w:cs="Poppins"/>
        </w:rPr>
        <w:t xml:space="preserve">In </w:t>
      </w:r>
      <w:r w:rsidR="002A5E6C" w:rsidRPr="00345AB3">
        <w:rPr>
          <w:rFonts w:ascii="Poppins" w:hAnsi="Poppins" w:cs="Poppins"/>
        </w:rPr>
        <w:t>p</w:t>
      </w:r>
      <w:r w:rsidRPr="00345AB3">
        <w:rPr>
          <w:rFonts w:ascii="Poppins" w:hAnsi="Poppins" w:cs="Poppins"/>
        </w:rPr>
        <w:t>ractice</w:t>
      </w:r>
    </w:p>
    <w:p w14:paraId="5FB1CE75" w14:textId="73BD850F" w:rsidR="00403BA4" w:rsidRPr="00345AB3" w:rsidRDefault="008F2EFC" w:rsidP="00403BA4">
      <w:pPr>
        <w:pStyle w:val="BodyText"/>
        <w:rPr>
          <w:rFonts w:cs="Poppins"/>
        </w:rPr>
      </w:pPr>
      <w:r w:rsidRPr="00345AB3">
        <w:rPr>
          <w:rFonts w:cs="Poppins"/>
          <w:noProof/>
        </w:rPr>
        <mc:AlternateContent>
          <mc:Choice Requires="wps">
            <w:drawing>
              <wp:anchor distT="0" distB="0" distL="114300" distR="114300" simplePos="0" relativeHeight="251969547" behindDoc="0" locked="0" layoutInCell="1" allowOverlap="1" wp14:anchorId="14A05476" wp14:editId="469A49F0">
                <wp:simplePos x="0" y="0"/>
                <wp:positionH relativeFrom="column">
                  <wp:posOffset>-2540</wp:posOffset>
                </wp:positionH>
                <wp:positionV relativeFrom="paragraph">
                  <wp:posOffset>841375</wp:posOffset>
                </wp:positionV>
                <wp:extent cx="6524625" cy="2202180"/>
                <wp:effectExtent l="0" t="0" r="3175" b="0"/>
                <wp:wrapSquare wrapText="bothSides"/>
                <wp:docPr id="1314509072" name="Rounded Rectangle 27"/>
                <wp:cNvGraphicFramePr/>
                <a:graphic xmlns:a="http://schemas.openxmlformats.org/drawingml/2006/main">
                  <a:graphicData uri="http://schemas.microsoft.com/office/word/2010/wordprocessingShape">
                    <wps:wsp>
                      <wps:cNvSpPr/>
                      <wps:spPr>
                        <a:xfrm>
                          <a:off x="0" y="0"/>
                          <a:ext cx="6524625" cy="2202180"/>
                        </a:xfrm>
                        <a:prstGeom prst="roundRect">
                          <a:avLst/>
                        </a:prstGeom>
                        <a:solidFill>
                          <a:srgbClr val="003E75"/>
                        </a:solidFill>
                        <a:ln>
                          <a:noFill/>
                        </a:ln>
                        <a:effectLst/>
                      </wps:spPr>
                      <wps:style>
                        <a:lnRef idx="2">
                          <a:schemeClr val="accent1">
                            <a:shade val="15000"/>
                          </a:schemeClr>
                        </a:lnRef>
                        <a:fillRef idx="1">
                          <a:schemeClr val="accent1"/>
                        </a:fillRef>
                        <a:effectRef idx="0">
                          <a:schemeClr val="accent1"/>
                        </a:effectRef>
                        <a:fontRef idx="minor">
                          <a:schemeClr val="lt1"/>
                        </a:fontRef>
                      </wps:style>
                      <wps:txbx>
                        <w:txbxContent>
                          <w:p w14:paraId="309B24DB" w14:textId="5EEBBF05" w:rsidR="00171A18" w:rsidRPr="001646D0" w:rsidRDefault="00F36EB1" w:rsidP="00171A18">
                            <w:pPr>
                              <w:rPr>
                                <w:rFonts w:ascii="Poppins" w:hAnsi="Poppins" w:cs="Poppins"/>
                                <w:b/>
                                <w:bCs/>
                                <w:color w:val="FFFFFF" w:themeColor="background1"/>
                              </w:rPr>
                            </w:pPr>
                            <w:r>
                              <w:rPr>
                                <w:rFonts w:ascii="Poppins" w:hAnsi="Poppins" w:cs="Poppins"/>
                                <w:b/>
                                <w:bCs/>
                                <w:noProof/>
                                <w:color w:val="FFFFFF" w:themeColor="background1"/>
                              </w:rPr>
                              <w:drawing>
                                <wp:inline distT="0" distB="0" distL="0" distR="0" wp14:anchorId="2A8CB7D5" wp14:editId="0AA40787">
                                  <wp:extent cx="474134" cy="474134"/>
                                  <wp:effectExtent l="0" t="0" r="0" b="0"/>
                                  <wp:docPr id="1558948338" name="Graphic 14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8948338" name="Graphic 146">
                                            <a:extLst>
                                              <a:ext uri="{C183D7F6-B498-43B3-948B-1728B52AA6E4}">
                                                <adec:decorative xmlns:adec="http://schemas.microsoft.com/office/drawing/2017/decorative" val="1"/>
                                              </a:ext>
                                            </a:extLst>
                                          </pic:cNvPr>
                                          <pic:cNvPicPr/>
                                        </pic:nvPicPr>
                                        <pic:blipFill>
                                          <a:blip r:embed="rId354">
                                            <a:extLst>
                                              <a:ext uri="{96DAC541-7B7A-43D3-8B79-37D633B846F1}">
                                                <asvg:svgBlip xmlns:asvg="http://schemas.microsoft.com/office/drawing/2016/SVG/main" r:embed="rId355"/>
                                              </a:ext>
                                            </a:extLst>
                                          </a:blip>
                                          <a:stretch>
                                            <a:fillRect/>
                                          </a:stretch>
                                        </pic:blipFill>
                                        <pic:spPr>
                                          <a:xfrm>
                                            <a:off x="0" y="0"/>
                                            <a:ext cx="486060" cy="486060"/>
                                          </a:xfrm>
                                          <a:prstGeom prst="rect">
                                            <a:avLst/>
                                          </a:prstGeom>
                                        </pic:spPr>
                                      </pic:pic>
                                    </a:graphicData>
                                  </a:graphic>
                                </wp:inline>
                              </w:drawing>
                            </w:r>
                            <w:r w:rsidR="0006084C">
                              <w:rPr>
                                <w:rFonts w:ascii="Poppins" w:hAnsi="Poppins" w:cs="Poppins"/>
                                <w:b/>
                                <w:bCs/>
                                <w:color w:val="FFFFFF" w:themeColor="background1"/>
                              </w:rPr>
                              <w:br/>
                            </w:r>
                            <w:r w:rsidR="00171A18" w:rsidRPr="001646D0">
                              <w:rPr>
                                <w:rFonts w:ascii="Poppins" w:hAnsi="Poppins" w:cs="Poppins"/>
                                <w:b/>
                                <w:bCs/>
                                <w:color w:val="FFFFFF" w:themeColor="background1"/>
                              </w:rPr>
                              <w:t>NEW FACULTY TIP</w:t>
                            </w:r>
                          </w:p>
                          <w:p w14:paraId="4AE1BEDF" w14:textId="77777777" w:rsidR="00171A18" w:rsidRPr="00A76253" w:rsidRDefault="00171A18" w:rsidP="00171A18">
                            <w:pPr>
                              <w:pStyle w:val="BodyWhite"/>
                              <w:rPr>
                                <w:rFonts w:ascii="Arial" w:hAnsi="Arial" w:cs="Arial"/>
                              </w:rPr>
                            </w:pPr>
                            <w:r w:rsidRPr="00385387">
                              <w:t>Keep a record of your professional activities throughout the year. Notes about workshops you've attended, curriculum projects you've completed, conferences you've presented at, research you've undertaken, and examples of teaching innovations can make preparing for your performance review much easier.</w:t>
                            </w:r>
                          </w:p>
                          <w:p w14:paraId="438C26C3" w14:textId="77777777" w:rsidR="00171A18" w:rsidRPr="00171A18" w:rsidRDefault="00171A18" w:rsidP="00171A18">
                            <w:pPr>
                              <w:pStyle w:val="BodyWhite"/>
                              <w:rPr>
                                <w:rFonts w:cs="Poppins"/>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oundrect w14:anchorId="14A05476" id="_x0000_s1048" style="position:absolute;margin-left:-.2pt;margin-top:66.25pt;width:513.75pt;height:173.4pt;z-index:25196954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kLUFpjwIAAIYFAAAOAAAAZHJzL2Uyb0RvYy54bWysVEtv2zAMvg/YfxB0X/1Y0nZBnCJI12FA&#13;&#10;0RZth54VWYoNyKImKbGzXz9KdpysLXYYdrFJkfz45vyqaxTZCetq0AXNzlJKhOZQ1npT0B/PN58u&#13;&#10;KXGe6ZIp0KKge+Ho1eLjh3lrZiKHClQpLEEQ7WatKWjlvZklieOVaJg7AyM0CiXYhnlk7SYpLWsR&#13;&#10;vVFJnqbnSQu2NBa4cA5fr3shXUR8KQX391I64YkqKMbm49fG7zp8k8WczTaWmarmQxjsH6JoWK3R&#13;&#10;6Qh1zTwjW1u/gWpqbsGB9GccmgSkrLmIOWA2Wfoqm6eKGRFzweI4M5bJ/T9Yfrd7Mg8Wy9AaN3NI&#13;&#10;hiw6aZvwx/hIF4u1H4slOk84Pp5P88l5PqWEoyzP0zy7jOVMjubGOv9NQEMCUVALW10+Yktipdju&#13;&#10;1nn0i/oHveDSgarLm1qpyNjNeqUs2bHQvvTz14tp6Bia/KGmdFDWEMx6cf8i4gAMbo75RcrvlQhW&#13;&#10;Sj8KSeoSM8pjXHH0xOiVcS60z3pRxUrRB5NN0/SQ7mgRI4uAAVliNCP2ABDG+i12H/OgH0z7wEfj&#13;&#10;9G+B9cajRfQM2o/GTa3BvgegMKvBc6+P4Z+UJpC+W3dYm9DfoBqe1lDuHyyx0K+SM/ymxu7eMucf&#13;&#10;mMXdwS3De+Dv8SMVtAWFgaKkAvvrvfegjyONUkpa3MWCup9bZgUl6rvGYf+STSZheSMzmV7kyNhT&#13;&#10;yfpUorfNCnBeMrw8hkcy6Ht1IKWF5gXPxjJ4RRHTHH0XlHt7YFa+vxF4eLhYLqMaLqxh/lY/GR7A&#13;&#10;Q6HD4D53L8yaYcQ9bscdHPaWzV4Nea8bLDUstx5kHTfgWNehBbjscZaGwxSuySkftY7nc/EbAAD/&#13;&#10;/wMAUEsDBBQABgAIAAAAIQDtACw44gAAAA8BAAAPAAAAZHJzL2Rvd25yZXYueG1sTE9NT8JAEL2b&#13;&#10;+B82Y+INthS0UrolRoIxeAKNXofu0DZ2Z+vuAvXfu5z0MsnMe/M+iuVgOnEi51vLCibjBARxZXXL&#13;&#10;tYL3t/XoAYQPyBo7y6Tghzwsy+urAnNtz7yl0y7UIoqwz1FBE0KfS+mrhgz6se2JI3awzmCIq6ul&#13;&#10;dniO4qaTaZLcS4MtR4cGe3pqqPraHY2C7TMe8MWtM+I5bz7Sz8x9r16Vur0ZVos4HhcgAg3h7wMu&#13;&#10;HWJ+KGOwvT2y9qJTMJpFYjxP0zsQFzxJswmIvYJZNp+CLAv5v0f5CwAA//8DAFBLAQItABQABgAI&#13;&#10;AAAAIQC2gziS/gAAAOEBAAATAAAAAAAAAAAAAAAAAAAAAABbQ29udGVudF9UeXBlc10ueG1sUEsB&#13;&#10;Ai0AFAAGAAgAAAAhADj9If/WAAAAlAEAAAsAAAAAAAAAAAAAAAAALwEAAF9yZWxzLy5yZWxzUEsB&#13;&#10;Ai0AFAAGAAgAAAAhAGQtQWmPAgAAhgUAAA4AAAAAAAAAAAAAAAAALgIAAGRycy9lMm9Eb2MueG1s&#13;&#10;UEsBAi0AFAAGAAgAAAAhAO0ALDjiAAAADwEAAA8AAAAAAAAAAAAAAAAA6QQAAGRycy9kb3ducmV2&#13;&#10;LnhtbFBLBQYAAAAABAAEAPMAAAD4BQAAAAA=&#13;&#10;" fillcolor="#003e75" stroked="f" strokeweight="1pt">
                <v:stroke joinstyle="miter"/>
                <v:textbox>
                  <w:txbxContent>
                    <w:p w14:paraId="309B24DB" w14:textId="5EEBBF05" w:rsidR="00171A18" w:rsidRPr="001646D0" w:rsidRDefault="00F36EB1" w:rsidP="00171A18">
                      <w:pPr>
                        <w:rPr>
                          <w:rFonts w:ascii="Poppins" w:hAnsi="Poppins" w:cs="Poppins"/>
                          <w:b/>
                          <w:bCs/>
                          <w:color w:val="FFFFFF" w:themeColor="background1"/>
                        </w:rPr>
                      </w:pPr>
                      <w:r>
                        <w:rPr>
                          <w:rFonts w:ascii="Poppins" w:hAnsi="Poppins" w:cs="Poppins"/>
                          <w:b/>
                          <w:bCs/>
                          <w:noProof/>
                          <w:color w:val="FFFFFF" w:themeColor="background1"/>
                        </w:rPr>
                        <w:drawing>
                          <wp:inline distT="0" distB="0" distL="0" distR="0" wp14:anchorId="2A8CB7D5" wp14:editId="0AA40787">
                            <wp:extent cx="474134" cy="474134"/>
                            <wp:effectExtent l="0" t="0" r="0" b="0"/>
                            <wp:docPr id="1558948338" name="Graphic 14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8948338" name="Graphic 146">
                                      <a:extLst>
                                        <a:ext uri="{C183D7F6-B498-43B3-948B-1728B52AA6E4}">
                                          <adec:decorative xmlns:adec="http://schemas.microsoft.com/office/drawing/2017/decorative" val="1"/>
                                        </a:ext>
                                      </a:extLst>
                                    </pic:cNvPr>
                                    <pic:cNvPicPr/>
                                  </pic:nvPicPr>
                                  <pic:blipFill>
                                    <a:blip r:embed="rId354">
                                      <a:extLst>
                                        <a:ext uri="{96DAC541-7B7A-43D3-8B79-37D633B846F1}">
                                          <asvg:svgBlip xmlns:asvg="http://schemas.microsoft.com/office/drawing/2016/SVG/main" r:embed="rId355"/>
                                        </a:ext>
                                      </a:extLst>
                                    </a:blip>
                                    <a:stretch>
                                      <a:fillRect/>
                                    </a:stretch>
                                  </pic:blipFill>
                                  <pic:spPr>
                                    <a:xfrm>
                                      <a:off x="0" y="0"/>
                                      <a:ext cx="486060" cy="486060"/>
                                    </a:xfrm>
                                    <a:prstGeom prst="rect">
                                      <a:avLst/>
                                    </a:prstGeom>
                                  </pic:spPr>
                                </pic:pic>
                              </a:graphicData>
                            </a:graphic>
                          </wp:inline>
                        </w:drawing>
                      </w:r>
                      <w:r w:rsidR="0006084C">
                        <w:rPr>
                          <w:rFonts w:ascii="Poppins" w:hAnsi="Poppins" w:cs="Poppins"/>
                          <w:b/>
                          <w:bCs/>
                          <w:color w:val="FFFFFF" w:themeColor="background1"/>
                        </w:rPr>
                        <w:br/>
                      </w:r>
                      <w:r w:rsidR="00171A18" w:rsidRPr="001646D0">
                        <w:rPr>
                          <w:rFonts w:ascii="Poppins" w:hAnsi="Poppins" w:cs="Poppins"/>
                          <w:b/>
                          <w:bCs/>
                          <w:color w:val="FFFFFF" w:themeColor="background1"/>
                        </w:rPr>
                        <w:t>NEW FACULTY TIP</w:t>
                      </w:r>
                    </w:p>
                    <w:p w14:paraId="4AE1BEDF" w14:textId="77777777" w:rsidR="00171A18" w:rsidRPr="00A76253" w:rsidRDefault="00171A18" w:rsidP="00171A18">
                      <w:pPr>
                        <w:pStyle w:val="BodyWhite"/>
                        <w:rPr>
                          <w:rFonts w:ascii="Arial" w:hAnsi="Arial" w:cs="Arial"/>
                        </w:rPr>
                      </w:pPr>
                      <w:r w:rsidRPr="00385387">
                        <w:t>Keep a record of your professional activities throughout the year. Notes about workshops you've attended, curriculum projects you've completed, conferences you've presented at, research you've undertaken, and examples of teaching innovations can make preparing for your performance review much easier.</w:t>
                      </w:r>
                    </w:p>
                    <w:p w14:paraId="438C26C3" w14:textId="77777777" w:rsidR="00171A18" w:rsidRPr="00171A18" w:rsidRDefault="00171A18" w:rsidP="00171A18">
                      <w:pPr>
                        <w:pStyle w:val="BodyWhite"/>
                        <w:rPr>
                          <w:rFonts w:cs="Poppins"/>
                        </w:rPr>
                      </w:pPr>
                    </w:p>
                  </w:txbxContent>
                </v:textbox>
                <w10:wrap type="square"/>
              </v:roundrect>
            </w:pict>
          </mc:Fallback>
        </mc:AlternateContent>
      </w:r>
      <w:r w:rsidR="00403BA4" w:rsidRPr="00345AB3">
        <w:rPr>
          <w:rFonts w:cs="Poppins"/>
        </w:rPr>
        <w:t>Approach the performance review as an opportunity to reflect on your teaching, receive constructive feedback, and identify meaningful goals for your continued professional growth.</w:t>
      </w:r>
    </w:p>
    <w:p w14:paraId="1124B438" w14:textId="77777777" w:rsidR="008F2EFC" w:rsidRPr="00345AB3" w:rsidRDefault="008F2EFC">
      <w:pPr>
        <w:rPr>
          <w:rFonts w:ascii="Poppins" w:hAnsi="Poppins" w:cs="Poppins"/>
          <w:sz w:val="22"/>
        </w:rPr>
      </w:pPr>
      <w:r w:rsidRPr="00345AB3">
        <w:rPr>
          <w:rFonts w:ascii="Poppins" w:hAnsi="Poppins" w:cs="Poppins"/>
        </w:rPr>
        <w:br w:type="page"/>
      </w:r>
    </w:p>
    <w:p w14:paraId="434A4648" w14:textId="51F3CDA2" w:rsidR="00403BA4" w:rsidRPr="00345AB3" w:rsidRDefault="00403BA4" w:rsidP="00403BA4">
      <w:pPr>
        <w:pStyle w:val="BodyText"/>
        <w:rPr>
          <w:rFonts w:cs="Poppins"/>
        </w:rPr>
      </w:pPr>
      <w:r w:rsidRPr="00345AB3">
        <w:rPr>
          <w:rFonts w:cs="Poppins"/>
        </w:rPr>
        <w:lastRenderedPageBreak/>
        <w:t>Professional goals might include:</w:t>
      </w:r>
    </w:p>
    <w:p w14:paraId="6BB8ACA9" w14:textId="26C4B885" w:rsidR="008F2EFC" w:rsidRPr="00345AB3" w:rsidRDefault="008F2EFC" w:rsidP="00403BA4">
      <w:pPr>
        <w:pStyle w:val="BodyText"/>
        <w:rPr>
          <w:rFonts w:cs="Poppins"/>
        </w:rPr>
      </w:pPr>
      <w:r w:rsidRPr="00345AB3">
        <w:rPr>
          <w:rFonts w:cs="Poppins"/>
          <w:noProof/>
        </w:rPr>
        <w:drawing>
          <wp:inline distT="0" distB="0" distL="0" distR="0" wp14:anchorId="63E79A29" wp14:editId="0ABA09BE">
            <wp:extent cx="6330950" cy="2468033"/>
            <wp:effectExtent l="0" t="25400" r="6350" b="34290"/>
            <wp:docPr id="1093632499" name="Diagram 125" descr="SmartArt summarizing Professional goals might include: Developing expertise in your discipline; Participating in conferences or workshops; Pursuing additional education or certification; Strengthening your teaching practice; Engaging in scholarship or applied research; Contributing to curriculum renewal or College initiative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83" r:lo="rId384" r:qs="rId385" r:cs="rId386"/>
              </a:graphicData>
            </a:graphic>
          </wp:inline>
        </w:drawing>
      </w:r>
    </w:p>
    <w:p w14:paraId="2DB4DD42" w14:textId="4F46B45D" w:rsidR="00403BA4" w:rsidRPr="00345AB3" w:rsidRDefault="00E33D68" w:rsidP="00403BA4">
      <w:pPr>
        <w:pStyle w:val="BodyText"/>
        <w:rPr>
          <w:rFonts w:cs="Poppins"/>
        </w:rPr>
      </w:pPr>
      <w:r w:rsidRPr="00345AB3">
        <w:rPr>
          <w:rFonts w:cs="Poppins"/>
          <w:noProof/>
        </w:rPr>
        <mc:AlternateContent>
          <mc:Choice Requires="wps">
            <w:drawing>
              <wp:anchor distT="0" distB="0" distL="114300" distR="114300" simplePos="0" relativeHeight="251955211" behindDoc="1" locked="0" layoutInCell="1" allowOverlap="1" wp14:anchorId="5A111DB2" wp14:editId="7BDC45E6">
                <wp:simplePos x="0" y="0"/>
                <wp:positionH relativeFrom="column">
                  <wp:posOffset>-858520</wp:posOffset>
                </wp:positionH>
                <wp:positionV relativeFrom="paragraph">
                  <wp:posOffset>496711</wp:posOffset>
                </wp:positionV>
                <wp:extent cx="3574472" cy="404495"/>
                <wp:effectExtent l="0" t="0" r="0" b="1905"/>
                <wp:wrapNone/>
                <wp:docPr id="1065929803" name="Rounded Rectangle 24"/>
                <wp:cNvGraphicFramePr/>
                <a:graphic xmlns:a="http://schemas.openxmlformats.org/drawingml/2006/main">
                  <a:graphicData uri="http://schemas.microsoft.com/office/word/2010/wordprocessingShape">
                    <wps:wsp>
                      <wps:cNvSpPr/>
                      <wps:spPr>
                        <a:xfrm>
                          <a:off x="0" y="0"/>
                          <a:ext cx="3574472"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F0F088F" id="Rounded Rectangle 24" o:spid="_x0000_s1026" style="position:absolute;margin-left:-67.6pt;margin-top:39.1pt;width:281.45pt;height:31.85pt;z-index:-25136126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RGZ2gwIAAGQFAAAOAAAAZHJzL2Uyb0RvYy54bWysVE1v2zAMvQ/YfxB0X+1kzroGdYogQYYB&#10;RRu0HXpWZCkWIIuapMTJfv0o2XG6tthh2EUWRfLxw4+8vjk0muyF8wpMSUcXOSXCcKiU2Zb0x9Pq&#10;01dKfGCmYhqMKOlReHoz+/jhurVTMYYadCUcQRDjp60taR2CnWaZ57VomL8AKwwqJbiGBRTdNqsc&#10;axG90dk4z79kLbjKOuDCe3xddko6S/hSCh7upfQiEF1SzC2k06VzE89sds2mW8dsrXifBvuHLBqm&#10;DAYdoJYsMLJz6g1Uo7gDDzJccGgykFJxkWrAakb5q2oea2ZFqgWb4+3QJv//YPnd/tGuHbahtX7q&#10;8RqrOEjXxC/mRw6pWcehWeIQCMfHz5PLorgcU8JRV+RFcTWJ3czO3tb58E1AQ+KlpA52pnrAP5Ia&#10;xfa3PnT2J7sY0YNW1UppnQS33Sy0I3uGf28xXy5X4z7EH2baRGMD0a1DjC/ZuaB0C0ctop02D0IS&#10;VWEJ45RJ4poY4jDOhQmjTlWzSnThR5M8T3TBAgePVG4CjMgS4w/YPUDk8VvsLsvePrqKRNXBOf9b&#10;Yp3z4JEigwmDc6MMuPcANFbVR+7sT03qWhO7tIHquHbEQTco3vKVwp93y3xYM4eTgTOE0x7u8ZAa&#10;2pJCf6OkBvfrvfdoj4RFLSUtTlpJ/c8dc4IS/d0gla9GRRFHMwnF5HKMgnup2bzUmF2zAKTDCPeK&#10;5eka7YM+XaWD5hmXwjxGRRUzHGOXlAd3Ehah2wC4VriYz5MZjqNl4dY8Wh7BY1cjL58Oz8zZnsEB&#10;uX8Hp6lk01cc7myjp4H5LoBUieDnvvb9xlFOxOnXTtwVL+VkdV6Os98AAAD//wMAUEsDBBQABgAI&#10;AAAAIQCMdM894wAAAAsBAAAPAAAAZHJzL2Rvd25yZXYueG1sTI/BTsMwDIbvSLxDZCRuW9qyrVtp&#10;OsHEhMaJbUhcsyZrKhqnatKu7OkxJzhZlj/9/v58PdqGDbrztUMB8TQCprF0qsZKwMdxO1kC80Gi&#10;ko1DLeBbe1gXtze5zJS74F4Ph1AxCkGfSQEmhDbj3JdGW+mnrtVIt7PrrAy0dhVXnbxQuG14EkUL&#10;bmWN9MHIVm+MLr8OvRVQzs9v19ftdbF7X72YzRA9t5/9KMT93fj0CCzoMfzB8KtP6lCQ08n1qDxr&#10;BEzih3lCrIB0SZOIWZKmwE6EzuIV8CLn/zsUPwAAAP//AwBQSwECLQAUAAYACAAAACEAtoM4kv4A&#10;AADhAQAAEwAAAAAAAAAAAAAAAAAAAAAAW0NvbnRlbnRfVHlwZXNdLnhtbFBLAQItABQABgAIAAAA&#10;IQA4/SH/1gAAAJQBAAALAAAAAAAAAAAAAAAAAC8BAABfcmVscy8ucmVsc1BLAQItABQABgAIAAAA&#10;IQA4RGZ2gwIAAGQFAAAOAAAAAAAAAAAAAAAAAC4CAABkcnMvZTJvRG9jLnhtbFBLAQItABQABgAI&#10;AAAAIQCMdM894wAAAAsBAAAPAAAAAAAAAAAAAAAAAN0EAABkcnMvZG93bnJldi54bWxQSwUGAAAA&#10;AAQABADzAAAA7QUAAAAA&#10;" fillcolor="#caddf2" stroked="f" strokeweight="1pt">
                <v:stroke joinstyle="miter"/>
              </v:roundrect>
            </w:pict>
          </mc:Fallback>
        </mc:AlternateContent>
      </w:r>
      <w:r w:rsidR="00403BA4" w:rsidRPr="00345AB3">
        <w:rPr>
          <w:rFonts w:cs="Poppins"/>
        </w:rPr>
        <w:t>The review process is intended to support continuous improvement throughout your teaching career.</w:t>
      </w:r>
    </w:p>
    <w:p w14:paraId="7D935D41" w14:textId="48D2850A" w:rsidR="00CA6286" w:rsidRPr="00345AB3" w:rsidRDefault="00CA6286" w:rsidP="00385387">
      <w:pPr>
        <w:pStyle w:val="Heading2"/>
        <w:rPr>
          <w:rFonts w:cs="Poppins"/>
        </w:rPr>
      </w:pPr>
      <w:bookmarkStart w:id="63" w:name="_Toc239181335"/>
      <w:r w:rsidRPr="00345AB3">
        <w:rPr>
          <w:rFonts w:cs="Poppins"/>
        </w:rPr>
        <w:t>Professional Development Leaves</w:t>
      </w:r>
      <w:bookmarkEnd w:id="63"/>
    </w:p>
    <w:p w14:paraId="6817B641" w14:textId="76C835AA" w:rsidR="00FD3F0A" w:rsidRPr="00345AB3" w:rsidRDefault="00FD3F0A" w:rsidP="00FD3F0A">
      <w:pPr>
        <w:pStyle w:val="BodyText"/>
        <w:rPr>
          <w:rFonts w:cs="Poppins"/>
        </w:rPr>
      </w:pPr>
      <w:r w:rsidRPr="00345AB3">
        <w:rPr>
          <w:rFonts w:cs="Poppins"/>
        </w:rPr>
        <w:t>Professional Development (PD) Leaves</w:t>
      </w:r>
      <w:r w:rsidR="003C2F12" w:rsidRPr="00345AB3">
        <w:rPr>
          <w:rStyle w:val="FootnoteReference"/>
          <w:rFonts w:cs="Poppins"/>
        </w:rPr>
        <w:footnoteReference w:id="8"/>
      </w:r>
      <w:r w:rsidRPr="00345AB3">
        <w:rPr>
          <w:rFonts w:cs="Poppins"/>
        </w:rPr>
        <w:t xml:space="preserve"> provide eligible employees with dedicated time to pursue significant learning, scholarship, research, or industry experiences that enhance their professional practice and contribute to student learning and the College.</w:t>
      </w:r>
    </w:p>
    <w:p w14:paraId="23BC6EB7" w14:textId="7C83D21C" w:rsidR="00385387" w:rsidRPr="00345AB3" w:rsidRDefault="00FD3F0A" w:rsidP="00CA6286">
      <w:pPr>
        <w:pStyle w:val="BodyText"/>
        <w:rPr>
          <w:rFonts w:cs="Poppins"/>
        </w:rPr>
      </w:pPr>
      <w:r w:rsidRPr="00345AB3">
        <w:rPr>
          <w:rFonts w:cs="Poppins"/>
        </w:rPr>
        <w:t>A PD leave is an opportunity to explore projects that may not be possible alongside regular teaching responsibilities while creating lasting value for your department, your students, and the broader College community.</w:t>
      </w:r>
    </w:p>
    <w:p w14:paraId="7272FA28" w14:textId="0DC8C257" w:rsidR="00F52659" w:rsidRPr="00345AB3" w:rsidRDefault="00F52659" w:rsidP="00F52659">
      <w:pPr>
        <w:pStyle w:val="BodyText"/>
        <w:rPr>
          <w:rFonts w:cs="Poppins"/>
        </w:rPr>
      </w:pPr>
      <w:r w:rsidRPr="00345AB3">
        <w:rPr>
          <w:rFonts w:cs="Poppins"/>
        </w:rPr>
        <w:t>PD Leave proposals should demonstrate how the planned activities will:</w:t>
      </w:r>
    </w:p>
    <w:p w14:paraId="00AFF30C" w14:textId="25313CB8" w:rsidR="008F2EFC" w:rsidRPr="00345AB3" w:rsidRDefault="008F2EFC" w:rsidP="00F52659">
      <w:pPr>
        <w:pStyle w:val="BodyText"/>
        <w:rPr>
          <w:rFonts w:cs="Poppins"/>
        </w:rPr>
      </w:pPr>
      <w:r w:rsidRPr="00345AB3">
        <w:rPr>
          <w:rFonts w:cs="Poppins"/>
          <w:noProof/>
        </w:rPr>
        <w:drawing>
          <wp:inline distT="0" distB="0" distL="0" distR="0" wp14:anchorId="53C3B252" wp14:editId="79308A90">
            <wp:extent cx="6330950" cy="2128140"/>
            <wp:effectExtent l="0" t="12700" r="6350" b="31115"/>
            <wp:docPr id="997606152" name="Diagram 125" descr="SmartArt summarizing PD Leave proposals should demonstrate how the planned activities will: Enhance student learning; Contribute to departmental or institutional priorities; Improve teaching, programs, or professional practice; Support your professional growth; Result in knowledge or resources that can be shared with other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88" r:lo="rId389" r:qs="rId390" r:cs="rId391"/>
              </a:graphicData>
            </a:graphic>
          </wp:inline>
        </w:drawing>
      </w:r>
    </w:p>
    <w:p w14:paraId="14FEBB72" w14:textId="54F658F2" w:rsidR="00F52659" w:rsidRPr="00345AB3" w:rsidRDefault="00F52659" w:rsidP="00F52659">
      <w:pPr>
        <w:pStyle w:val="BodyText"/>
        <w:rPr>
          <w:rFonts w:cs="Poppins"/>
        </w:rPr>
      </w:pPr>
      <w:r w:rsidRPr="00345AB3">
        <w:rPr>
          <w:rFonts w:cs="Poppins"/>
        </w:rPr>
        <w:lastRenderedPageBreak/>
        <w:t>Examples of PD leave projects may include:</w:t>
      </w:r>
    </w:p>
    <w:p w14:paraId="75918CA7" w14:textId="6BCDCE90" w:rsidR="00C6543C" w:rsidRPr="00345AB3" w:rsidRDefault="00C6543C" w:rsidP="00F52659">
      <w:pPr>
        <w:pStyle w:val="BodyText"/>
        <w:rPr>
          <w:rFonts w:cs="Poppins"/>
        </w:rPr>
      </w:pPr>
      <w:r w:rsidRPr="00345AB3">
        <w:rPr>
          <w:rFonts w:cs="Poppins"/>
          <w:noProof/>
        </w:rPr>
        <w:drawing>
          <wp:inline distT="0" distB="0" distL="0" distR="0" wp14:anchorId="517A59BB" wp14:editId="37C8F38E">
            <wp:extent cx="6330950" cy="2468033"/>
            <wp:effectExtent l="0" t="25400" r="6350" b="34290"/>
            <wp:docPr id="1580317736" name="Diagram 125" descr="SmartArt summarizing Examples of PD leave projects may include: Conducting applied or discipline-based research; Working in industry to update professional knowledge; Developing new curriculum or programs; Completing graduate or advanced studies; Exploring emerging technologies or teaching practices; Creating innovative educational resources; Leading projects that support strategic College initiative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93" r:lo="rId394" r:qs="rId395" r:cs="rId396"/>
              </a:graphicData>
            </a:graphic>
          </wp:inline>
        </w:drawing>
      </w:r>
    </w:p>
    <w:p w14:paraId="37D42091" w14:textId="1B182642" w:rsidR="00F52659" w:rsidRPr="00345AB3" w:rsidRDefault="00C6543C" w:rsidP="00C1500E">
      <w:pPr>
        <w:pStyle w:val="BodyText"/>
        <w:spacing w:after="600"/>
        <w:rPr>
          <w:rFonts w:cs="Poppins"/>
        </w:rPr>
      </w:pPr>
      <w:r w:rsidRPr="00345AB3">
        <w:rPr>
          <w:rFonts w:cs="Poppins"/>
          <w:noProof/>
        </w:rPr>
        <mc:AlternateContent>
          <mc:Choice Requires="wps">
            <w:drawing>
              <wp:anchor distT="0" distB="0" distL="114300" distR="114300" simplePos="0" relativeHeight="251971595" behindDoc="0" locked="0" layoutInCell="1" allowOverlap="1" wp14:anchorId="4364B13F" wp14:editId="44477C34">
                <wp:simplePos x="0" y="0"/>
                <wp:positionH relativeFrom="column">
                  <wp:posOffset>-110490</wp:posOffset>
                </wp:positionH>
                <wp:positionV relativeFrom="paragraph">
                  <wp:posOffset>941705</wp:posOffset>
                </wp:positionV>
                <wp:extent cx="6443345" cy="1918970"/>
                <wp:effectExtent l="0" t="0" r="0" b="635"/>
                <wp:wrapSquare wrapText="bothSides"/>
                <wp:docPr id="1546237526" name="Rounded Rectangle 27"/>
                <wp:cNvGraphicFramePr/>
                <a:graphic xmlns:a="http://schemas.openxmlformats.org/drawingml/2006/main">
                  <a:graphicData uri="http://schemas.microsoft.com/office/word/2010/wordprocessingShape">
                    <wps:wsp>
                      <wps:cNvSpPr/>
                      <wps:spPr>
                        <a:xfrm>
                          <a:off x="0" y="0"/>
                          <a:ext cx="6443345" cy="1918970"/>
                        </a:xfrm>
                        <a:prstGeom prst="roundRect">
                          <a:avLst/>
                        </a:prstGeom>
                        <a:solidFill>
                          <a:srgbClr val="003E75"/>
                        </a:solidFill>
                        <a:ln>
                          <a:noFill/>
                        </a:ln>
                        <a:effectLst/>
                      </wps:spPr>
                      <wps:style>
                        <a:lnRef idx="2">
                          <a:schemeClr val="accent1">
                            <a:shade val="15000"/>
                          </a:schemeClr>
                        </a:lnRef>
                        <a:fillRef idx="1">
                          <a:schemeClr val="accent1"/>
                        </a:fillRef>
                        <a:effectRef idx="0">
                          <a:schemeClr val="accent1"/>
                        </a:effectRef>
                        <a:fontRef idx="minor">
                          <a:schemeClr val="lt1"/>
                        </a:fontRef>
                      </wps:style>
                      <wps:txbx>
                        <w:txbxContent>
                          <w:p w14:paraId="0BA23843" w14:textId="29C9EDC8" w:rsidR="00171A18" w:rsidRPr="001646D0" w:rsidRDefault="001646D0" w:rsidP="00171A18">
                            <w:pPr>
                              <w:spacing w:before="240"/>
                              <w:rPr>
                                <w:rFonts w:ascii="Poppins" w:hAnsi="Poppins" w:cs="Poppins"/>
                                <w:b/>
                                <w:bCs/>
                                <w:color w:val="FFFFFF" w:themeColor="background1"/>
                              </w:rPr>
                            </w:pPr>
                            <w:r>
                              <w:rPr>
                                <w:noProof/>
                              </w:rPr>
                              <w:drawing>
                                <wp:inline distT="0" distB="0" distL="0" distR="0" wp14:anchorId="288A2EFA" wp14:editId="39953693">
                                  <wp:extent cx="323557" cy="323557"/>
                                  <wp:effectExtent l="0" t="0" r="0" b="0"/>
                                  <wp:docPr id="1813449997" name="Graphic 1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3449997" name="Graphic 111">
                                            <a:extLst>
                                              <a:ext uri="{C183D7F6-B498-43B3-948B-1728B52AA6E4}">
                                                <adec:decorative xmlns:adec="http://schemas.microsoft.com/office/drawing/2017/decorative" val="1"/>
                                              </a:ext>
                                            </a:extLst>
                                          </pic:cNvPr>
                                          <pic:cNvPicPr/>
                                        </pic:nvPicPr>
                                        <pic:blipFill>
                                          <a:blip r:embed="rId376">
                                            <a:extLst>
                                              <a:ext uri="{96DAC541-7B7A-43D3-8B79-37D633B846F1}">
                                                <asvg:svgBlip xmlns:asvg="http://schemas.microsoft.com/office/drawing/2016/SVG/main" r:embed="rId377"/>
                                              </a:ext>
                                            </a:extLst>
                                          </a:blip>
                                          <a:stretch>
                                            <a:fillRect/>
                                          </a:stretch>
                                        </pic:blipFill>
                                        <pic:spPr>
                                          <a:xfrm>
                                            <a:off x="0" y="0"/>
                                            <a:ext cx="331167" cy="331167"/>
                                          </a:xfrm>
                                          <a:prstGeom prst="rect">
                                            <a:avLst/>
                                          </a:prstGeom>
                                        </pic:spPr>
                                      </pic:pic>
                                    </a:graphicData>
                                  </a:graphic>
                                </wp:inline>
                              </w:drawing>
                            </w:r>
                            <w:r w:rsidR="0006084C">
                              <w:rPr>
                                <w:rFonts w:ascii="Poppins" w:hAnsi="Poppins" w:cs="Poppins"/>
                                <w:b/>
                                <w:bCs/>
                                <w:color w:val="FFFFFF" w:themeColor="background1"/>
                              </w:rPr>
                              <w:br/>
                            </w:r>
                            <w:r w:rsidR="00171A18" w:rsidRPr="001646D0">
                              <w:rPr>
                                <w:rFonts w:ascii="Poppins" w:hAnsi="Poppins" w:cs="Poppins"/>
                                <w:b/>
                                <w:bCs/>
                                <w:color w:val="FFFFFF" w:themeColor="background1"/>
                              </w:rPr>
                              <w:t>DID YOU KNOW?</w:t>
                            </w:r>
                          </w:p>
                          <w:p w14:paraId="69550C86" w14:textId="77777777" w:rsidR="00171A18" w:rsidRPr="00091A91" w:rsidRDefault="00171A18" w:rsidP="00171A18">
                            <w:pPr>
                              <w:pStyle w:val="BodyWhite"/>
                              <w:rPr>
                                <w:rFonts w:cs="Poppins"/>
                              </w:rPr>
                            </w:pPr>
                            <w:r w:rsidRPr="00091A91">
                              <w:rPr>
                                <w:rFonts w:cs="Poppins"/>
                              </w:rPr>
                              <w:t>One of the evaluation criteria for a Professional Development Leave proposal is how the outcomes will be shared with the College community. Faculty often disseminate their learning through workshops, conference presentations, curriculum innovations, publications, Communities of Practice, or other knowledge-sharing activities.</w:t>
                            </w:r>
                          </w:p>
                          <w:p w14:paraId="6914C068" w14:textId="77777777" w:rsidR="00171A18" w:rsidRPr="00091A91" w:rsidRDefault="00171A18" w:rsidP="00171A18">
                            <w:pPr>
                              <w:pStyle w:val="BodyWhite"/>
                              <w:rPr>
                                <w:rFonts w:cs="Poppins"/>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roundrect w14:anchorId="4364B13F" id="_x0000_s1049" style="position:absolute;margin-left:-8.7pt;margin-top:74.15pt;width:507.35pt;height:151.1pt;z-index:25197159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eKUp6kgIAAIYFAAAOAAAAZHJzL2Uyb0RvYy54bWysVEtv2zAMvg/YfxB0X23n0UcQpwjadRhQ&#13;&#10;tEXToWdFlmIDsqhJSuzs14+SHSdrix2GXWxK/PjxIZLz67ZWZCesq0DnNDtLKRGaQ1HpTU5/vNx9&#13;&#10;uaTEeaYLpkCLnO6Fo9eLz5/mjZmJEZSgCmEJkmg3a0xOS+/NLEkcL0XN3BkYoVEpwdbM49FuksKy&#13;&#10;BtlrlYzS9DxpwBbGAhfO4e1tp6SLyC+l4P5RSic8UTnF2Hz82vhdh2+ymLPZxjJTVrwPg/1DFDWr&#13;&#10;NDodqG6ZZ2Rrq3dUdcUtOJD+jEOdgJQVFzEHzCZL32SzKpkRMRcsjjNDmdz/o+UPu5V5sliGxriZ&#13;&#10;QzFk0Upbhz/GR9pYrP1QLNF6wvHyfDIZjydTSjjqsqvs8uoiljM5mhvr/DcBNQlCTi1sdfGMTxIr&#13;&#10;xXb3zqNfxB9wwaUDVRV3lVLxYDfrG2XJjoXnS8dfL6bhxdDkD5jSAawhmHXq7kbEBujdHPOLkt8r&#13;&#10;EayUfhaSVAVmNIpxxdYTg1fGudA+61QlK0QXTDZN00O6g0WMLBIGZonRDNw9QWjr99xdzD0+mHaB&#13;&#10;D8bp3wLrjAeL6Bm0H4zrSoP9iEBhVr3nDo/hn5QmiL5dt1gbLM04QMPVGor9kyUWulFyht9V+Lr3&#13;&#10;zPknZnF2cMpwH/hH/EgFTU6hlygpwf766D7gsaVRS0mDs5hT93PLrKBEfdfY7FfZZBKGNx4m04sR&#13;&#10;HuypZn2q0dv6BrBfMtw8hkcx4L06iNJC/YprYxm8ooppjr5zyr09HG58tyNw8XCxXEYYDqxh/l6v&#13;&#10;DA/kodChcV/aV2ZN3+Iep+MBDnPLZm+avMMGSw3LrQdZxQk41rV/Ahz22Ev9Ygrb5PQcUcf1ufgN&#13;&#10;AAD//wMAUEsDBBQABgAIAAAAIQBZepuP4wAAABABAAAPAAAAZHJzL2Rvd25yZXYueG1sTE9NT8JA&#13;&#10;EL2b+B82Y+INtmCxtHRLjARj8AQSvA7t0jZ2Z+vuAvXfO570MpnJe/M+8uVgOnHRzreWFEzGEQhN&#13;&#10;pa1aqhXs39ejOQgfkCrsLGkF39rDsri9yTGr7JW2+rILtWAR8hkqaELoMyl92WiDfmx7TYydrDMY&#13;&#10;+HS1rBxeWdx0chpFj9JgS+zQYK+fG11+7s5GwfYFT/jq1ommlDaH6UfivlZvSt3fDasFj6cFiKCH&#13;&#10;8PcBvx04PxQc7GjPVHnRKRhNkpipDMTzBxDMSNOEl6OCeBbNQBa5/F+k+AEAAP//AwBQSwECLQAU&#13;&#10;AAYACAAAACEAtoM4kv4AAADhAQAAEwAAAAAAAAAAAAAAAAAAAAAAW0NvbnRlbnRfVHlwZXNdLnht&#13;&#10;bFBLAQItABQABgAIAAAAIQA4/SH/1gAAAJQBAAALAAAAAAAAAAAAAAAAAC8BAABfcmVscy8ucmVs&#13;&#10;c1BLAQItABQABgAIAAAAIQBeKUp6kgIAAIYFAAAOAAAAAAAAAAAAAAAAAC4CAABkcnMvZTJvRG9j&#13;&#10;LnhtbFBLAQItABQABgAIAAAAIQBZepuP4wAAABABAAAPAAAAAAAAAAAAAAAAAOwEAABkcnMvZG93&#13;&#10;bnJldi54bWxQSwUGAAAAAAQABADzAAAA/AUAAAAA&#13;&#10;" fillcolor="#003e75" stroked="f" strokeweight="1pt">
                <v:stroke joinstyle="miter"/>
                <v:textbox>
                  <w:txbxContent>
                    <w:p w14:paraId="0BA23843" w14:textId="29C9EDC8" w:rsidR="00171A18" w:rsidRPr="001646D0" w:rsidRDefault="001646D0" w:rsidP="00171A18">
                      <w:pPr>
                        <w:spacing w:before="240"/>
                        <w:rPr>
                          <w:rFonts w:ascii="Poppins" w:hAnsi="Poppins" w:cs="Poppins"/>
                          <w:b/>
                          <w:bCs/>
                          <w:color w:val="FFFFFF" w:themeColor="background1"/>
                        </w:rPr>
                      </w:pPr>
                      <w:r>
                        <w:rPr>
                          <w:noProof/>
                        </w:rPr>
                        <w:drawing>
                          <wp:inline distT="0" distB="0" distL="0" distR="0" wp14:anchorId="288A2EFA" wp14:editId="39953693">
                            <wp:extent cx="323557" cy="323557"/>
                            <wp:effectExtent l="0" t="0" r="0" b="0"/>
                            <wp:docPr id="1813449997" name="Graphic 1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3449997" name="Graphic 111">
                                      <a:extLst>
                                        <a:ext uri="{C183D7F6-B498-43B3-948B-1728B52AA6E4}">
                                          <adec:decorative xmlns:adec="http://schemas.microsoft.com/office/drawing/2017/decorative" val="1"/>
                                        </a:ext>
                                      </a:extLst>
                                    </pic:cNvPr>
                                    <pic:cNvPicPr/>
                                  </pic:nvPicPr>
                                  <pic:blipFill>
                                    <a:blip r:embed="rId376">
                                      <a:extLst>
                                        <a:ext uri="{96DAC541-7B7A-43D3-8B79-37D633B846F1}">
                                          <asvg:svgBlip xmlns:asvg="http://schemas.microsoft.com/office/drawing/2016/SVG/main" r:embed="rId377"/>
                                        </a:ext>
                                      </a:extLst>
                                    </a:blip>
                                    <a:stretch>
                                      <a:fillRect/>
                                    </a:stretch>
                                  </pic:blipFill>
                                  <pic:spPr>
                                    <a:xfrm>
                                      <a:off x="0" y="0"/>
                                      <a:ext cx="331167" cy="331167"/>
                                    </a:xfrm>
                                    <a:prstGeom prst="rect">
                                      <a:avLst/>
                                    </a:prstGeom>
                                  </pic:spPr>
                                </pic:pic>
                              </a:graphicData>
                            </a:graphic>
                          </wp:inline>
                        </w:drawing>
                      </w:r>
                      <w:r w:rsidR="0006084C">
                        <w:rPr>
                          <w:rFonts w:ascii="Poppins" w:hAnsi="Poppins" w:cs="Poppins"/>
                          <w:b/>
                          <w:bCs/>
                          <w:color w:val="FFFFFF" w:themeColor="background1"/>
                        </w:rPr>
                        <w:br/>
                      </w:r>
                      <w:r w:rsidR="00171A18" w:rsidRPr="001646D0">
                        <w:rPr>
                          <w:rFonts w:ascii="Poppins" w:hAnsi="Poppins" w:cs="Poppins"/>
                          <w:b/>
                          <w:bCs/>
                          <w:color w:val="FFFFFF" w:themeColor="background1"/>
                        </w:rPr>
                        <w:t>DID YOU KNOW?</w:t>
                      </w:r>
                    </w:p>
                    <w:p w14:paraId="69550C86" w14:textId="77777777" w:rsidR="00171A18" w:rsidRPr="00091A91" w:rsidRDefault="00171A18" w:rsidP="00171A18">
                      <w:pPr>
                        <w:pStyle w:val="BodyWhite"/>
                        <w:rPr>
                          <w:rFonts w:cs="Poppins"/>
                        </w:rPr>
                      </w:pPr>
                      <w:r w:rsidRPr="00091A91">
                        <w:rPr>
                          <w:rFonts w:cs="Poppins"/>
                        </w:rPr>
                        <w:t>One of the evaluation criteria for a Professional Development Leave proposal is how the outcomes will be shared with the College community. Faculty often disseminate their learning through workshops, conference presentations, curriculum innovations, publications, Communities of Practice, or other knowledge-sharing activities.</w:t>
                      </w:r>
                    </w:p>
                    <w:p w14:paraId="6914C068" w14:textId="77777777" w:rsidR="00171A18" w:rsidRPr="00091A91" w:rsidRDefault="00171A18" w:rsidP="00171A18">
                      <w:pPr>
                        <w:pStyle w:val="BodyWhite"/>
                        <w:rPr>
                          <w:rFonts w:cs="Poppins"/>
                        </w:rPr>
                      </w:pPr>
                    </w:p>
                  </w:txbxContent>
                </v:textbox>
                <w10:wrap type="square"/>
              </v:roundrect>
            </w:pict>
          </mc:Fallback>
        </mc:AlternateContent>
      </w:r>
      <w:r w:rsidR="00F52659" w:rsidRPr="00345AB3">
        <w:rPr>
          <w:rFonts w:cs="Poppins"/>
        </w:rPr>
        <w:t>Successful proposals include clear goals, a well-developed project plan, support from your supervisor, and a plan for sharing the outcomes with the College community. Approved projects include regular progress reporting throughout the leave and a final report upon completion.</w:t>
      </w:r>
    </w:p>
    <w:p w14:paraId="79D9D809" w14:textId="08807CFC" w:rsidR="00F52659" w:rsidRPr="00345AB3" w:rsidRDefault="00611F8A" w:rsidP="00C1500E">
      <w:pPr>
        <w:pStyle w:val="Heading3"/>
        <w:spacing w:before="960"/>
        <w:rPr>
          <w:rFonts w:ascii="Poppins" w:hAnsi="Poppins" w:cs="Poppins"/>
        </w:rPr>
      </w:pPr>
      <w:r w:rsidRPr="00345AB3">
        <w:rPr>
          <w:rFonts w:ascii="Poppins" w:hAnsi="Poppins" w:cs="Poppins"/>
          <w:noProof/>
        </w:rPr>
        <mc:AlternateContent>
          <mc:Choice Requires="wps">
            <w:drawing>
              <wp:anchor distT="0" distB="0" distL="114300" distR="114300" simplePos="0" relativeHeight="251957259" behindDoc="1" locked="0" layoutInCell="1" allowOverlap="1" wp14:anchorId="776FA4CB" wp14:editId="54F035C5">
                <wp:simplePos x="0" y="0"/>
                <wp:positionH relativeFrom="column">
                  <wp:posOffset>-746760</wp:posOffset>
                </wp:positionH>
                <wp:positionV relativeFrom="paragraph">
                  <wp:posOffset>1787816</wp:posOffset>
                </wp:positionV>
                <wp:extent cx="1856509" cy="404495"/>
                <wp:effectExtent l="0" t="0" r="0" b="1905"/>
                <wp:wrapNone/>
                <wp:docPr id="1837372154" name="Rounded Rectangle 24"/>
                <wp:cNvGraphicFramePr/>
                <a:graphic xmlns:a="http://schemas.openxmlformats.org/drawingml/2006/main">
                  <a:graphicData uri="http://schemas.microsoft.com/office/word/2010/wordprocessingShape">
                    <wps:wsp>
                      <wps:cNvSpPr/>
                      <wps:spPr>
                        <a:xfrm>
                          <a:off x="0" y="0"/>
                          <a:ext cx="1856509"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D084776" id="Rounded Rectangle 24" o:spid="_x0000_s1026" style="position:absolute;margin-left:-58.8pt;margin-top:140.75pt;width:146.2pt;height:31.85pt;z-index:-25135922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6zTbggwIAAGQFAAAOAAAAZHJzL2Uyb0RvYy54bWysVE1v2zAMvQ/YfxB0X20HSdcEdYogQYYB&#13;&#10;RVu0HXpWZCkWIIuapMTJfv0o2XG6tthh2EUWRfLxw4+8vjk0muyF8wpMSYuLnBJhOFTKbEv643n9&#13;&#10;5YoSH5ipmAYjSnoUnt7MP3+6bu1MjKAGXQlHEMT4WWtLWodgZ1nmeS0a5i/ACoNKCa5hAUW3zSrH&#13;&#10;WkRvdDbK88usBVdZB1x4j6+rTknnCV9KwcO9lF4EokuKuYV0unRu4pnNr9ls65itFe/TYP+QRcOU&#13;&#10;waAD1IoFRnZOvYNqFHfgQYYLDk0GUiouUg1YTZG/qeapZlakWrA53g5t8v8Plt/tn+yDwza01s88&#13;&#10;XmMVB+ma+MX8yCE16zg0SxwC4fhYXE0uJ/mUEo66cT4eTyexm9nZ2zofvgloSLyU1MHOVI/4R1Kj&#13;&#10;2P7Wh87+ZBcjetCqWiutk+C2m6V2ZM/w7y0Xq9V61If4w0ybaGwgunWI8SU7F5Ru4ahFtNPmUUii&#13;&#10;KixhlDJJXBNDHMa5MKHoVDWrRBe+mOR5ogsWOHikchNgRJYYf8DuASKP32N3Wfb20VUkqg7O+d8S&#13;&#10;65wHjxQZTBicG2XAfQSgsao+cmd/alLXmtilDVTHB0ccdIPiLV8r/Hm3zIcH5nAycIZw2sM9HlJD&#13;&#10;W1Lob5TU4H599B7tkbCopaTFSSup/7ljTlCivxuk8rQYj+NoJmE8+TpCwb3WbF5rzK5ZAtKhwL1i&#13;&#10;ebpG+6BPV+mgecGlsIhRUcUMx9gl5cGdhGXoNgCuFS4Wi2SG42hZuDVPlkfw2NXIy+fDC3O2Z3BA&#13;&#10;7t/BaSrZ7A2HO9voaWCxCyBVIvi5r32/cZQTcfq1E3fFazlZnZfj/DcAAAD//wMAUEsDBBQABgAI&#13;&#10;AAAAIQAkJAN06AAAABEBAAAPAAAAZHJzL2Rvd25yZXYueG1sTI9BT8JAEIXvJv6HzZh4g20rLVg6&#13;&#10;JYoSoicBE69Lu3Qbu7tNd1sqv97hpJdJJvPem/dlq1E3bJCdq61BCKcBMGkKW9amQvg8bCYLYM4L&#13;&#10;U4rGGonwIx2s8tubTKSlPZudHPa+YhRiXCoQlPdtyrkrlNTCTW0rDd1OttPC09pVvOzEmcJ1w6Mg&#13;&#10;SLgWtaEPSrRyrWTxve81QhGf3i/bzSV5+3h8VesheG6/+hHx/m58WdJ4WgLzcvR/DrgyUH/IqdjR&#13;&#10;9qZ0rEGYhOE8IS1CtAhjYFfJfEZIR4SHWRwBzzP+nyT/BQAA//8DAFBLAQItABQABgAIAAAAIQC2&#13;&#10;gziS/gAAAOEBAAATAAAAAAAAAAAAAAAAAAAAAABbQ29udGVudF9UeXBlc10ueG1sUEsBAi0AFAAG&#13;&#10;AAgAAAAhADj9If/WAAAAlAEAAAsAAAAAAAAAAAAAAAAALwEAAF9yZWxzLy5yZWxzUEsBAi0AFAAG&#13;&#10;AAgAAAAhAPrNNuCDAgAAZAUAAA4AAAAAAAAAAAAAAAAALgIAAGRycy9lMm9Eb2MueG1sUEsBAi0A&#13;&#10;FAAGAAgAAAAhACQkA3ToAAAAEQEAAA8AAAAAAAAAAAAAAAAA3QQAAGRycy9kb3ducmV2LnhtbFBL&#13;&#10;BQYAAAAABAAEAPMAAADyBQAAAAA=&#13;&#10;" fillcolor="#caddf2" stroked="f" strokeweight="1pt">
                <v:stroke joinstyle="miter"/>
              </v:roundrect>
            </w:pict>
          </mc:Fallback>
        </mc:AlternateContent>
      </w:r>
      <w:r w:rsidR="00F52659" w:rsidRPr="00345AB3">
        <w:rPr>
          <w:rFonts w:ascii="Poppins" w:hAnsi="Poppins" w:cs="Poppins"/>
        </w:rPr>
        <w:t xml:space="preserve">In </w:t>
      </w:r>
      <w:r w:rsidR="002A5E6C" w:rsidRPr="00345AB3">
        <w:rPr>
          <w:rFonts w:ascii="Poppins" w:hAnsi="Poppins" w:cs="Poppins"/>
        </w:rPr>
        <w:t>p</w:t>
      </w:r>
      <w:r w:rsidR="00F52659" w:rsidRPr="00345AB3">
        <w:rPr>
          <w:rFonts w:ascii="Poppins" w:hAnsi="Poppins" w:cs="Poppins"/>
        </w:rPr>
        <w:t>ractice</w:t>
      </w:r>
    </w:p>
    <w:p w14:paraId="27F051F3" w14:textId="03D94D66" w:rsidR="00F52659" w:rsidRPr="00345AB3" w:rsidRDefault="00F52659" w:rsidP="00F52659">
      <w:pPr>
        <w:pStyle w:val="BodyText"/>
        <w:rPr>
          <w:rFonts w:cs="Poppins"/>
        </w:rPr>
      </w:pPr>
      <w:r w:rsidRPr="00345AB3">
        <w:rPr>
          <w:rFonts w:cs="Poppins"/>
        </w:rPr>
        <w:t>Many successful PD leave projects begin with a question that has emerged through teaching, scholarship, or professional practice.</w:t>
      </w:r>
    </w:p>
    <w:p w14:paraId="37983184" w14:textId="318FB152" w:rsidR="00F52659" w:rsidRPr="00345AB3" w:rsidRDefault="00F52659" w:rsidP="00F52659">
      <w:pPr>
        <w:pStyle w:val="BodyText"/>
        <w:rPr>
          <w:rFonts w:cs="Poppins"/>
        </w:rPr>
      </w:pPr>
      <w:r w:rsidRPr="00345AB3">
        <w:rPr>
          <w:rFonts w:cs="Poppins"/>
        </w:rPr>
        <w:t>For example, you may identify a need to update curriculum to reflect changing industry practices, explore the use of new technologies, conduct applied research with community partners, or pursue advanced education that will enhance your teaching and leadership.</w:t>
      </w:r>
    </w:p>
    <w:p w14:paraId="3019FAE3" w14:textId="4C37CBBE" w:rsidR="00FB4088" w:rsidRPr="00345AB3" w:rsidRDefault="00F52659" w:rsidP="00F52659">
      <w:pPr>
        <w:pStyle w:val="BodyText"/>
        <w:rPr>
          <w:rFonts w:cs="Poppins"/>
        </w:rPr>
      </w:pPr>
      <w:r w:rsidRPr="00345AB3">
        <w:rPr>
          <w:rFonts w:cs="Poppins"/>
        </w:rPr>
        <w:t>The strongest proposals clearly demonstrate how the knowledge and experience gained during the leave will continue to benefit students, colleagues, and the College after your return.</w:t>
      </w:r>
    </w:p>
    <w:p w14:paraId="029C835B" w14:textId="139014F0" w:rsidR="00F52659" w:rsidRPr="00345AB3" w:rsidRDefault="00C1500E" w:rsidP="00001ECE">
      <w:pPr>
        <w:pStyle w:val="Heading3"/>
        <w:rPr>
          <w:rFonts w:ascii="Poppins" w:hAnsi="Poppins" w:cs="Poppins"/>
        </w:rPr>
      </w:pPr>
      <w:r w:rsidRPr="00345AB3">
        <w:rPr>
          <w:rFonts w:ascii="Poppins" w:hAnsi="Poppins" w:cs="Poppins"/>
          <w:noProof/>
        </w:rPr>
        <w:lastRenderedPageBreak/>
        <mc:AlternateContent>
          <mc:Choice Requires="wps">
            <w:drawing>
              <wp:anchor distT="0" distB="0" distL="114300" distR="114300" simplePos="0" relativeHeight="251959307" behindDoc="1" locked="0" layoutInCell="1" allowOverlap="1" wp14:anchorId="6BF03EC4" wp14:editId="5997BE2C">
                <wp:simplePos x="0" y="0"/>
                <wp:positionH relativeFrom="column">
                  <wp:posOffset>-1066165</wp:posOffset>
                </wp:positionH>
                <wp:positionV relativeFrom="paragraph">
                  <wp:posOffset>-73166</wp:posOffset>
                </wp:positionV>
                <wp:extent cx="2521528" cy="404495"/>
                <wp:effectExtent l="0" t="0" r="6350" b="1905"/>
                <wp:wrapNone/>
                <wp:docPr id="28309739" name="Rounded Rectangle 24"/>
                <wp:cNvGraphicFramePr/>
                <a:graphic xmlns:a="http://schemas.openxmlformats.org/drawingml/2006/main">
                  <a:graphicData uri="http://schemas.microsoft.com/office/word/2010/wordprocessingShape">
                    <wps:wsp>
                      <wps:cNvSpPr/>
                      <wps:spPr>
                        <a:xfrm>
                          <a:off x="0" y="0"/>
                          <a:ext cx="2521528"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8339344" id="Rounded Rectangle 24" o:spid="_x0000_s1026" style="position:absolute;margin-left:-83.95pt;margin-top:-5.75pt;width:198.55pt;height:31.85pt;z-index:-25135717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CYs4gQIAAGQFAAAOAAAAZHJzL2Uyb0RvYy54bWysVEtv2zAMvg/YfxB0X/1Asq1BnSJIkGFA&#10;0RZth54VWYoFyKImKXGyXz9KdpyuLXYYdpFFkfz48EdeXR9aTfbCeQWmosVFTokwHGplthX98bT+&#10;9JUSH5ipmQYjKnoUnl7PP3646uxMlNCAroUjCGL8rLMVbUKwsyzzvBEt8xdghUGlBNeygKLbZrVj&#10;HaK3Oivz/HPWgautAy68x9dVr6TzhC+l4OFOSi8C0RXF3EI6XTo38czmV2y2dcw2ig9psH/IomXK&#10;YNARasUCIzun3kC1ijvwIMMFhzYDKRUXqQaspshfVfPYMCtSLdgcb8c2+f8Hy2/3j/beYRs662ce&#10;r7GKg3Rt/GJ+5JCadRybJQ6BcHwsp2UxLfH3ctRN8snkchq7mZ29rfPhm4CWxEtFHexM/YB/JDWK&#10;7W986O1PdjGiB63qtdI6CW67WWpH9gz/3nKxWq3LIcQfZtpEYwPRrUeML9m5oHQLRy2inTYPQhJV&#10;xxJSJolrYozDOBcmFL2qYbXowxfTPE90wQJHj1RuAozIEuOP2ANA5PFb7D7LwT66ikTV0Tn/W2K9&#10;8+iRIoMJo3OrDLj3ADRWNUTu7U9N6lsTu7SB+njviIN+ULzla4U/74b5cM8cTgbOEE57uMNDaugq&#10;CsONkgbcr/feoz0SFrWUdDhpFfU/d8wJSvR3g1S+LCaTOJpJmEy/lCi4l5rNS43ZtUtAOhS4VyxP&#10;12gf9OkqHbTPuBQWMSqqmOEYu6I8uJOwDP0GwLXCxWKRzHAcLQs35tHyCB67Gnn5dHhmzg4MDsj9&#10;WzhNJZu94nBvGz0NLHYBpEoEP/d16DeOciLOsHbirngpJ6vzcpz/BgAA//8DAFBLAwQUAAYACAAA&#10;ACEA8YloCuEAAAALAQAADwAAAGRycy9kb3ducmV2LnhtbEyPwU7DMAyG70i8Q2QkblvaSC20azrB&#10;xITgNAbSrlnjtRWNUzVpV/b0ZCe42fKn399frGfTsQkH11qSEC8jYEiV1S3VEr4+t4tHYM4r0qqz&#10;hBJ+0MG6vL0pVK7tmT5w2vuahRByuZLQeN/nnLuqQaPc0vZI4Xayg1E+rEPN9aDOIdx0XERRyo1q&#10;KXxoVI+bBqvv/WgkVMnp/fK6vaRvu+yl2UzRc38YZynv7+anFTCPs/+D4aof1KEMTkc7knask7CI&#10;04cssNcpToAFRIhMADtKSIQAXhb8f4fyFwAA//8DAFBLAQItABQABgAIAAAAIQC2gziS/gAAAOEB&#10;AAATAAAAAAAAAAAAAAAAAAAAAABbQ29udGVudF9UeXBlc10ueG1sUEsBAi0AFAAGAAgAAAAhADj9&#10;If/WAAAAlAEAAAsAAAAAAAAAAAAAAAAALwEAAF9yZWxzLy5yZWxzUEsBAi0AFAAGAAgAAAAhAGIJ&#10;iziBAgAAZAUAAA4AAAAAAAAAAAAAAAAALgIAAGRycy9lMm9Eb2MueG1sUEsBAi0AFAAGAAgAAAAh&#10;APGJaArhAAAACwEAAA8AAAAAAAAAAAAAAAAA2wQAAGRycy9kb3ducmV2LnhtbFBLBQYAAAAABAAE&#10;APMAAADpBQAAAAA=&#10;" fillcolor="#caddf2" stroked="f" strokeweight="1pt">
                <v:stroke joinstyle="miter"/>
              </v:roundrect>
            </w:pict>
          </mc:Fallback>
        </mc:AlternateContent>
      </w:r>
      <w:r w:rsidR="00F52659" w:rsidRPr="00345AB3">
        <w:rPr>
          <w:rFonts w:ascii="Poppins" w:hAnsi="Poppins" w:cs="Poppins"/>
        </w:rPr>
        <w:t xml:space="preserve">Where to </w:t>
      </w:r>
      <w:r w:rsidR="002A5E6C" w:rsidRPr="00345AB3">
        <w:rPr>
          <w:rFonts w:ascii="Poppins" w:hAnsi="Poppins" w:cs="Poppins"/>
        </w:rPr>
        <w:t>g</w:t>
      </w:r>
      <w:r w:rsidR="00F52659" w:rsidRPr="00345AB3">
        <w:rPr>
          <w:rFonts w:ascii="Poppins" w:hAnsi="Poppins" w:cs="Poppins"/>
        </w:rPr>
        <w:t xml:space="preserve">et </w:t>
      </w:r>
      <w:r w:rsidR="002A5E6C" w:rsidRPr="00345AB3">
        <w:rPr>
          <w:rFonts w:ascii="Poppins" w:hAnsi="Poppins" w:cs="Poppins"/>
        </w:rPr>
        <w:t>h</w:t>
      </w:r>
      <w:r w:rsidR="00F52659" w:rsidRPr="00345AB3">
        <w:rPr>
          <w:rFonts w:ascii="Poppins" w:hAnsi="Poppins" w:cs="Poppins"/>
        </w:rPr>
        <w:t>elp</w:t>
      </w:r>
    </w:p>
    <w:p w14:paraId="1DA14C27" w14:textId="4AC78AD8" w:rsidR="00CA6286" w:rsidRPr="00345AB3" w:rsidRDefault="00E33D68" w:rsidP="00CA6286">
      <w:pPr>
        <w:pStyle w:val="BodyText"/>
        <w:rPr>
          <w:rFonts w:cs="Poppins"/>
        </w:rPr>
      </w:pPr>
      <w:r w:rsidRPr="00345AB3">
        <w:rPr>
          <w:rFonts w:cs="Poppins"/>
          <w:noProof/>
        </w:rPr>
        <mc:AlternateContent>
          <mc:Choice Requires="wps">
            <w:drawing>
              <wp:anchor distT="0" distB="0" distL="114300" distR="114300" simplePos="0" relativeHeight="251961355" behindDoc="1" locked="0" layoutInCell="1" allowOverlap="1" wp14:anchorId="74473FD1" wp14:editId="486A27BF">
                <wp:simplePos x="0" y="0"/>
                <wp:positionH relativeFrom="column">
                  <wp:posOffset>-914053</wp:posOffset>
                </wp:positionH>
                <wp:positionV relativeFrom="paragraph">
                  <wp:posOffset>922193</wp:posOffset>
                </wp:positionV>
                <wp:extent cx="2632364" cy="404495"/>
                <wp:effectExtent l="0" t="0" r="0" b="1905"/>
                <wp:wrapNone/>
                <wp:docPr id="362463500" name="Rounded Rectangle 24"/>
                <wp:cNvGraphicFramePr/>
                <a:graphic xmlns:a="http://schemas.openxmlformats.org/drawingml/2006/main">
                  <a:graphicData uri="http://schemas.microsoft.com/office/word/2010/wordprocessingShape">
                    <wps:wsp>
                      <wps:cNvSpPr/>
                      <wps:spPr>
                        <a:xfrm>
                          <a:off x="0" y="0"/>
                          <a:ext cx="2632364"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1A6E43D" id="Rounded Rectangle 24" o:spid="_x0000_s1026" style="position:absolute;margin-left:-71.95pt;margin-top:72.6pt;width:207.25pt;height:31.85pt;z-index:-25135512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QQnYggIAAGQFAAAOAAAAZHJzL2Uyb0RvYy54bWysVEtv2zAMvg/YfxB0X+2kbrcGdYogQYYB&#10;RVe0HXpWZCk2IIsapbz260fJjtO1xQ7DLrIokh8f/sjrm31r2Fahb8CWfHSWc6ashKqx65L/eFp+&#10;+sKZD8JWwoBVJT8oz2+mHz9c79xEjaEGUylkBGL9ZOdKXofgJlnmZa1a4c/AKUtKDdiKQCKuswrF&#10;jtBbk43z/DLbAVYOQSrv6XXRKfk04WutZPiutVeBmZJTbiGdmM5VPLPptZisUbi6kX0a4h+yaEVj&#10;KegAtRBBsA02b6DaRiJ40OFMQpuB1o1UqQaqZpS/quaxFk6lWqg53g1t8v8PVt5tH909Uht2zk88&#10;XWMVe41t/FJ+bJ+adRiapfaBSXocX56Pzy8LziTpirwori5iN7OTt0MfvipoWbyUHGFjqwf6I6lR&#10;YnvrQ2d/tIsRPZimWjbGJAHXq7lBthX09+azxWI57kP8YWZsNLYQ3TrE+JKdCkq3cDAq2hn7oDRr&#10;qlhCyiRxTQ1xhJTKhlGnqkWluvCjizxPdKECB49UbgKMyJriD9g9QOTxW+wuy94+uqpE1cE5/1ti&#10;nfPgkSKDDYNz21jA9wAMVdVH7uyPTepaE7u0gupwjwyhGxTv5LKhn3crfLgXSJNBM0TTHr7ToQ3s&#10;Sg79jbMa8Nd779GeCEtaznY0aSX3PzcCFWfmmyUqX42KIo5mEoqLz2MS8KVm9VJjN+0ciA4j2itO&#10;pmu0D+Z41QjtMy2FWYxKKmElxS65DHgU5qHbALRWpJrNkhmNoxPh1j46GcFjVyMvn/bPAl3P4EDc&#10;v4PjVIrJKw53ttHTwmwTQDeJ4Ke+9v2mUU7E6ddO3BUv5WR1Wo7T3wAAAP//AwBQSwMEFAAGAAgA&#10;AAAhAO5Z9kfiAAAADAEAAA8AAABkcnMvZG93bnJldi54bWxMj8FOwzAMhu9IvENkJG5bsrKVtTSd&#10;YGJCcIKBxDVrsqaicaom7cqeHnOCm63/0+/PxWZyLRtNHxqPEhZzAcxg5XWDtYSP991sDSxEhVq1&#10;Ho2EbxNgU15eFCrX/oRvZtzHmlEJhlxJsDF2OeehssapMPedQcqOvncq0trXXPfqROWu5YkQKXeq&#10;QbpgVWe21lRf+8FJqFbHl/PT7pw+v2aPdjuKh+5zmKS8vpru74BFM8U/GH71SR1Kcjr4AXVgrYTZ&#10;YnmTEUvJcpUAIyS5FSmwAw1inQEvC/7/ifIHAAD//wMAUEsBAi0AFAAGAAgAAAAhALaDOJL+AAAA&#10;4QEAABMAAAAAAAAAAAAAAAAAAAAAAFtDb250ZW50X1R5cGVzXS54bWxQSwECLQAUAAYACAAAACEA&#10;OP0h/9YAAACUAQAACwAAAAAAAAAAAAAAAAAvAQAAX3JlbHMvLnJlbHNQSwECLQAUAAYACAAAACEA&#10;bkEJ2IICAABkBQAADgAAAAAAAAAAAAAAAAAuAgAAZHJzL2Uyb0RvYy54bWxQSwECLQAUAAYACAAA&#10;ACEA7ln2R+IAAAAMAQAADwAAAAAAAAAAAAAAAADcBAAAZHJzL2Rvd25yZXYueG1sUEsFBgAAAAAE&#10;AAQA8wAAAOsFAAAAAA==&#10;" fillcolor="#caddf2" stroked="f" strokeweight="1pt">
                <v:stroke joinstyle="miter"/>
              </v:roundrect>
            </w:pict>
          </mc:Fallback>
        </mc:AlternateContent>
      </w:r>
      <w:r w:rsidR="00F52659" w:rsidRPr="00345AB3">
        <w:rPr>
          <w:rFonts w:cs="Poppins"/>
        </w:rPr>
        <w:t>If you are interested in pursuing a Professional Development Leave, speak with your Chair or Dean early in the planning process. Human Resources can provide information about eligibility, application timelines, proposal requirements, and the Professional Development Leave process.</w:t>
      </w:r>
    </w:p>
    <w:p w14:paraId="4FF3277E" w14:textId="0350B8A0" w:rsidR="00CA6286" w:rsidRPr="00345AB3" w:rsidRDefault="00CA6286" w:rsidP="00F52659">
      <w:pPr>
        <w:pStyle w:val="Heading2"/>
        <w:rPr>
          <w:rFonts w:cs="Poppins"/>
        </w:rPr>
      </w:pPr>
      <w:bookmarkStart w:id="64" w:name="_Toc239181336"/>
      <w:r w:rsidRPr="00345AB3">
        <w:rPr>
          <w:rFonts w:cs="Poppins"/>
        </w:rPr>
        <w:t xml:space="preserve">Teaching as a </w:t>
      </w:r>
      <w:r w:rsidR="00D6162A" w:rsidRPr="00345AB3">
        <w:rPr>
          <w:rFonts w:cs="Poppins"/>
        </w:rPr>
        <w:t>c</w:t>
      </w:r>
      <w:r w:rsidRPr="00345AB3">
        <w:rPr>
          <w:rFonts w:cs="Poppins"/>
        </w:rPr>
        <w:t>areer</w:t>
      </w:r>
      <w:bookmarkEnd w:id="64"/>
    </w:p>
    <w:p w14:paraId="3723C9ED" w14:textId="45EECB69" w:rsidR="00F52659" w:rsidRPr="00345AB3" w:rsidRDefault="00CA6286" w:rsidP="002A5E6C">
      <w:pPr>
        <w:pStyle w:val="BodyBold"/>
        <w:rPr>
          <w:rFonts w:cs="Poppins"/>
        </w:rPr>
      </w:pPr>
      <w:r w:rsidRPr="00345AB3">
        <w:rPr>
          <w:rFonts w:cs="Poppins"/>
        </w:rPr>
        <w:t>Teaching is a journey of continuous growth.</w:t>
      </w:r>
    </w:p>
    <w:p w14:paraId="78E61C51" w14:textId="11466ADC" w:rsidR="00F52659" w:rsidRPr="00345AB3" w:rsidRDefault="00E33D68" w:rsidP="00CA6286">
      <w:pPr>
        <w:pStyle w:val="BodyText"/>
        <w:rPr>
          <w:rFonts w:cs="Poppins"/>
        </w:rPr>
      </w:pPr>
      <w:r w:rsidRPr="00345AB3">
        <w:rPr>
          <w:rFonts w:cs="Poppins"/>
          <w:noProof/>
        </w:rPr>
        <mc:AlternateContent>
          <mc:Choice Requires="wps">
            <w:drawing>
              <wp:anchor distT="0" distB="0" distL="114300" distR="114300" simplePos="0" relativeHeight="251963403" behindDoc="1" locked="0" layoutInCell="1" allowOverlap="1" wp14:anchorId="74A1D258" wp14:editId="6DC2BEF9">
                <wp:simplePos x="0" y="0"/>
                <wp:positionH relativeFrom="column">
                  <wp:posOffset>-1260416</wp:posOffset>
                </wp:positionH>
                <wp:positionV relativeFrom="paragraph">
                  <wp:posOffset>906607</wp:posOffset>
                </wp:positionV>
                <wp:extent cx="3158836" cy="404495"/>
                <wp:effectExtent l="0" t="0" r="3810" b="1905"/>
                <wp:wrapNone/>
                <wp:docPr id="2002865839" name="Rounded Rectangle 24"/>
                <wp:cNvGraphicFramePr/>
                <a:graphic xmlns:a="http://schemas.openxmlformats.org/drawingml/2006/main">
                  <a:graphicData uri="http://schemas.microsoft.com/office/word/2010/wordprocessingShape">
                    <wps:wsp>
                      <wps:cNvSpPr/>
                      <wps:spPr>
                        <a:xfrm>
                          <a:off x="0" y="0"/>
                          <a:ext cx="3158836" cy="404495"/>
                        </a:xfrm>
                        <a:prstGeom prst="roundRect">
                          <a:avLst/>
                        </a:prstGeom>
                        <a:solidFill>
                          <a:srgbClr val="CADDF2"/>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B4C7722" id="Rounded Rectangle 24" o:spid="_x0000_s1026" style="position:absolute;margin-left:-99.25pt;margin-top:71.4pt;width:248.75pt;height:31.85pt;z-index:-25135307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noggwIAAGQFAAAOAAAAZHJzL2Uyb0RvYy54bWysVE1v2zAMvQ/YfxB0X22nSdcGdYogQYYB&#10;RVu0HXpWZCkWIIuapMTJfv0o2XG6tthh2EUWRfLxw4+8vtk3muyE8wpMSYuznBJhOFTKbEr643n1&#10;5ZISH5ipmAYjSnoQnt7MPn+6bu1UjKAGXQlHEMT4aWtLWodgp1nmeS0a5s/ACoNKCa5hAUW3ySrH&#10;WkRvdDbK84usBVdZB1x4j6/LTklnCV9KwcO9lF4EokuKuYV0unSu45nNrtl045itFe/TYP+QRcOU&#10;waAD1JIFRrZOvYNqFHfgQYYzDk0GUiouUg1YTZG/qeapZlakWrA53g5t8v8Plt/tnuyDwza01k89&#10;XmMVe+ma+MX8yD416zA0S+wD4fh4XkwuL88vKOGoG+fj8dUkdjM7eVvnwzcBDYmXkjrYmuoR/0hq&#10;FNvd+tDZH+1iRA9aVSuldRLcZr3QjuwY/r3FfLlcjfoQf5hpE40NRLcOMb5kp4LSLRy0iHbaPApJ&#10;VIUljFImiWtiiMM4FyYUnapmlejCF5M8T3TBAgePVG4CjMgS4w/YPUDk8XvsLsvePrqKRNXBOf9b&#10;Yp3z4JEigwmDc6MMuI8ANFbVR+7sj03qWhO7tIbq8OCIg25QvOUrhT/vlvnwwBxOBs4QTnu4x0Nq&#10;aEsK/Y2SGtyvj96jPRIWtZS0OGkl9T+3zAlK9HeDVL4qxuM4mkkYT76OUHCvNevXGrNtFoB0KHCv&#10;WJ6u0T7o41U6aF5wKcxjVFQxwzF2SXlwR2ERug2Aa4WL+TyZ4ThaFm7Nk+URPHY18vJ5/8Kc7Rkc&#10;kPt3cJxKNn3D4c42ehqYbwNIlQh+6mvfbxzlRJx+7cRd8VpOVqflOPsNAAD//wMAUEsDBBQABgAI&#10;AAAAIQAl8SsA4gAAAAwBAAAPAAAAZHJzL2Rvd25yZXYueG1sTI/BTsMwEETvSPyDtUjcWrsRiZoQ&#10;p4KKCsGpFCSubryNI2I7ip009OtZTnDb0TzNzpSb2XZswiG03klYLQUwdLXXrWskfLzvFmtgISqn&#10;VecdSvjGAJvq+qpUhfZn94bTITaMQlwolAQTY19wHmqDVoWl79GRd/KDVZHk0HA9qDOF244nQmTc&#10;qtbRB6N63Bqsvw6jlVCnp9fL8+6SvezzJ7OdxGP/Oc5S3t7MD/fAIs7xD4bf+lQdKup09KPTgXUS&#10;Fqt8nRJLzl1CIwhJ8pzmHekQWQq8Kvn/EdUPAAAA//8DAFBLAQItABQABgAIAAAAIQC2gziS/gAA&#10;AOEBAAATAAAAAAAAAAAAAAAAAAAAAABbQ29udGVudF9UeXBlc10ueG1sUEsBAi0AFAAGAAgAAAAh&#10;ADj9If/WAAAAlAEAAAsAAAAAAAAAAAAAAAAALwEAAF9yZWxzLy5yZWxzUEsBAi0AFAAGAAgAAAAh&#10;AMrKeiCDAgAAZAUAAA4AAAAAAAAAAAAAAAAALgIAAGRycy9lMm9Eb2MueG1sUEsBAi0AFAAGAAgA&#10;AAAhACXxKwDiAAAADAEAAA8AAAAAAAAAAAAAAAAA3QQAAGRycy9kb3ducmV2LnhtbFBLBQYAAAAA&#10;BAAEAPMAAADsBQAAAAA=&#10;" fillcolor="#caddf2" stroked="f" strokeweight="1pt">
                <v:stroke joinstyle="miter"/>
              </v:roundrect>
            </w:pict>
          </mc:Fallback>
        </mc:AlternateContent>
      </w:r>
      <w:r w:rsidR="00CA6286" w:rsidRPr="00345AB3">
        <w:rPr>
          <w:rFonts w:cs="Poppins"/>
        </w:rPr>
        <w:t>Every semester provides opportunities to strengthen your practice, learn from students and colleagues, and contribute to the teaching community at Cambrian College.</w:t>
      </w:r>
      <w:r w:rsidR="002872A4" w:rsidRPr="00345AB3">
        <w:rPr>
          <w:rFonts w:cs="Poppins"/>
        </w:rPr>
        <w:t xml:space="preserve"> Excellence in teaching is demonstrated through curiosity, reflection, collaboration, and a commitment to creating meaningful learning experiences that help students succeed.</w:t>
      </w:r>
    </w:p>
    <w:p w14:paraId="720D1F98" w14:textId="1E6484C6" w:rsidR="00CA6286" w:rsidRPr="00345AB3" w:rsidRDefault="00256ACB" w:rsidP="002A5E6C">
      <w:pPr>
        <w:pStyle w:val="Heading2"/>
        <w:rPr>
          <w:rFonts w:cs="Poppins"/>
        </w:rPr>
      </w:pPr>
      <w:bookmarkStart w:id="65" w:name="_Toc239181337"/>
      <w:r w:rsidRPr="00345AB3">
        <w:rPr>
          <w:rFonts w:cs="Poppins"/>
        </w:rPr>
        <w:t xml:space="preserve">Your </w:t>
      </w:r>
      <w:r w:rsidR="002A5E6C" w:rsidRPr="00345AB3">
        <w:rPr>
          <w:rFonts w:cs="Poppins"/>
        </w:rPr>
        <w:t>j</w:t>
      </w:r>
      <w:r w:rsidRPr="00345AB3">
        <w:rPr>
          <w:rFonts w:cs="Poppins"/>
        </w:rPr>
        <w:t xml:space="preserve">ourney </w:t>
      </w:r>
      <w:r w:rsidR="002A5E6C" w:rsidRPr="00345AB3">
        <w:rPr>
          <w:rFonts w:cs="Poppins"/>
        </w:rPr>
        <w:t>c</w:t>
      </w:r>
      <w:r w:rsidRPr="00345AB3">
        <w:rPr>
          <w:rFonts w:cs="Poppins"/>
        </w:rPr>
        <w:t>ontinues</w:t>
      </w:r>
      <w:bookmarkEnd w:id="65"/>
    </w:p>
    <w:p w14:paraId="4103ACA0" w14:textId="1DAB5D44" w:rsidR="00F52659" w:rsidRPr="00345AB3" w:rsidRDefault="00CA6286" w:rsidP="00CA6286">
      <w:pPr>
        <w:pStyle w:val="BodyText"/>
        <w:rPr>
          <w:rFonts w:cs="Poppins"/>
        </w:rPr>
      </w:pPr>
      <w:r w:rsidRPr="00345AB3">
        <w:rPr>
          <w:rFonts w:cs="Poppins"/>
        </w:rPr>
        <w:t>This handbook has introduced the foundations of teaching at Cambrian College, from preparing for your first semester to understanding your students, planning engaging learning experiences, and continuing your professional growth.</w:t>
      </w:r>
    </w:p>
    <w:p w14:paraId="07072E48" w14:textId="5225B100" w:rsidR="00F52659" w:rsidRPr="00345AB3" w:rsidRDefault="00CA6286" w:rsidP="00CA6286">
      <w:pPr>
        <w:pStyle w:val="BodyText"/>
        <w:rPr>
          <w:rFonts w:cs="Poppins"/>
        </w:rPr>
      </w:pPr>
      <w:r w:rsidRPr="00345AB3">
        <w:rPr>
          <w:rFonts w:cs="Poppins"/>
        </w:rPr>
        <w:t>As you begin your teaching journey, remember that support is always available. We encourage you to stay curious, ask questions, connect with colleagues, and continue building the knowledge and skills that will help your students succeed.</w:t>
      </w:r>
    </w:p>
    <w:p w14:paraId="40317468" w14:textId="77777777" w:rsidR="00644284" w:rsidRPr="00345AB3" w:rsidRDefault="00644284">
      <w:pPr>
        <w:rPr>
          <w:rFonts w:ascii="Poppins" w:hAnsi="Poppins" w:cs="Poppins"/>
          <w:b/>
          <w:bCs/>
          <w:i/>
          <w:iCs/>
          <w:sz w:val="22"/>
        </w:rPr>
      </w:pPr>
      <w:r w:rsidRPr="00345AB3">
        <w:rPr>
          <w:rFonts w:ascii="Poppins" w:hAnsi="Poppins" w:cs="Poppins"/>
        </w:rPr>
        <w:br w:type="page"/>
      </w:r>
    </w:p>
    <w:p w14:paraId="730285E0" w14:textId="1726A26A" w:rsidR="00C648F7" w:rsidRPr="00345AB3" w:rsidRDefault="002A5E6C" w:rsidP="002A5E6C">
      <w:pPr>
        <w:pStyle w:val="BodyBold"/>
        <w:rPr>
          <w:rFonts w:cs="Poppins"/>
        </w:rPr>
      </w:pPr>
      <w:r w:rsidRPr="00345AB3">
        <w:rPr>
          <w:rFonts w:cs="Poppins"/>
        </w:rPr>
        <w:lastRenderedPageBreak/>
        <w:t>After completing this stage, you should be able to…</w:t>
      </w:r>
    </w:p>
    <w:p w14:paraId="7F266B3B" w14:textId="00C7FBCE" w:rsidR="00C648F7" w:rsidRPr="00345AB3" w:rsidRDefault="00E33D68" w:rsidP="00E33D68">
      <w:pPr>
        <w:pStyle w:val="BodyBold"/>
        <w:rPr>
          <w:rFonts w:cs="Poppins"/>
        </w:rPr>
      </w:pPr>
      <w:r w:rsidRPr="00345AB3">
        <w:rPr>
          <w:rFonts w:cs="Poppins"/>
          <w:noProof/>
        </w:rPr>
        <w:drawing>
          <wp:inline distT="0" distB="0" distL="0" distR="0" wp14:anchorId="60DA7119" wp14:editId="773D10CD">
            <wp:extent cx="6344920" cy="3726873"/>
            <wp:effectExtent l="0" t="0" r="17780" b="0"/>
            <wp:docPr id="98156439" name="Diagram 124" descr="SmartArt summarizing After completing this stage, you should be able to…: Develop professional learning goals aligned with your teaching practice.; Identify opportunities for professional development and collaboration.; Recognize pathways for scholarship, applied research, and knowledge sharing.; Understand the purpose of the faculty performance review process.; Explore Professional Development Leave opportunities.; Identify College resources that support your continued growth as an educator.; and 1 additional related item."/>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98" r:lo="rId399" r:qs="rId400" r:cs="rId401"/>
              </a:graphicData>
            </a:graphic>
          </wp:inline>
        </w:drawing>
      </w:r>
    </w:p>
    <w:p w14:paraId="2651A407" w14:textId="11810D37" w:rsidR="000E6685" w:rsidRPr="00345AB3" w:rsidRDefault="00CA6286" w:rsidP="003C2F12">
      <w:pPr>
        <w:pStyle w:val="BodyText"/>
        <w:jc w:val="center"/>
        <w:rPr>
          <w:rFonts w:cs="Poppins"/>
          <w:b/>
          <w:bCs/>
          <w:sz w:val="32"/>
          <w:szCs w:val="32"/>
        </w:rPr>
      </w:pPr>
      <w:bookmarkStart w:id="66" w:name="_Toc239181338"/>
      <w:r w:rsidRPr="00345AB3">
        <w:rPr>
          <w:rFonts w:cs="Poppins"/>
          <w:b/>
          <w:bCs/>
          <w:sz w:val="32"/>
          <w:szCs w:val="32"/>
        </w:rPr>
        <w:t>Welcome to the Cambrian teaching community</w:t>
      </w:r>
      <w:r w:rsidR="00F52659" w:rsidRPr="00345AB3">
        <w:rPr>
          <w:rFonts w:cs="Poppins"/>
          <w:b/>
          <w:bCs/>
          <w:sz w:val="32"/>
          <w:szCs w:val="32"/>
        </w:rPr>
        <w:t>!</w:t>
      </w:r>
      <w:bookmarkEnd w:id="66"/>
    </w:p>
    <w:sectPr w:rsidR="000E6685" w:rsidRPr="00345AB3" w:rsidSect="009B51B9">
      <w:pgSz w:w="12240" w:h="15840"/>
      <w:pgMar w:top="855" w:right="1134" w:bottom="1289" w:left="1134" w:header="680" w:footer="709" w:gutter="0"/>
      <w:pgNumType w:start="0"/>
      <w:cols w:space="708"/>
      <w:titlePg/>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comment w:id="3" w:author="MEL YOUNG" w:date="2026-05-08T10:21:00Z" w:initials="MY">
    <w:p w14:paraId="36EA13AB" w14:textId="77777777" w:rsidR="003D506C" w:rsidRDefault="003D506C" w:rsidP="0003723F">
      <w:pPr>
        <w:pStyle w:val="CommentText"/>
      </w:pPr>
      <w:r>
        <w:rPr>
          <w:rStyle w:val="CommentReference"/>
        </w:rPr>
        <w:annotationRef/>
      </w:r>
      <w:r>
        <w:t>Janice has been asked for a new letter and picture</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15:commentEx w15:paraId="36EA13AB"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cr w16du wp14">
  <w16cex:commentExtensible w16cex:durableId="51ED760D" w16cex:dateUtc="2026-05-08T14:21: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16cid:commentId w16cid:paraId="36EA13AB" w16cid:durableId="51ED760D"/>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1030CF01" w14:textId="77777777" w:rsidR="00D45FCF" w:rsidRDefault="00D45FCF" w:rsidP="00F607B9">
      <w:r>
        <w:separator/>
      </w:r>
    </w:p>
  </w:endnote>
  <w:endnote w:type="continuationSeparator" w:id="0">
    <w:p w14:paraId="06A0CC60" w14:textId="77777777" w:rsidR="00D45FCF" w:rsidRDefault="00D45FCF" w:rsidP="00F607B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Poppins">
    <w:panose1 w:val="00000500000000000000"/>
    <w:charset w:val="4D"/>
    <w:family w:val="auto"/>
    <w:pitch w:val="variable"/>
    <w:sig w:usb0="00008007" w:usb1="00000000" w:usb2="00000000" w:usb3="00000000" w:csb0="00000093" w:csb1="00000000"/>
  </w:font>
  <w:font w:name="Calibri">
    <w:panose1 w:val="020F0502020204030204"/>
    <w:charset w:val="00"/>
    <w:family w:val="swiss"/>
    <w:pitch w:val="variable"/>
    <w:sig w:usb0="E4002EFF" w:usb1="C200247B" w:usb2="00000009" w:usb3="00000000" w:csb0="000001FF" w:csb1="00000000"/>
  </w:font>
  <w:font w:name="Poppins SemiBold">
    <w:panose1 w:val="00000700000000000000"/>
    <w:charset w:val="4D"/>
    <w:family w:val="auto"/>
    <w:pitch w:val="variable"/>
    <w:sig w:usb0="00008007" w:usb1="00000000" w:usb2="00000000" w:usb3="00000000" w:csb0="00000093" w:csb1="00000000"/>
  </w:font>
  <w:font w:name="Arial">
    <w:panose1 w:val="020B0604020202020204"/>
    <w:charset w:val="00"/>
    <w:family w:val="swiss"/>
    <w:pitch w:val="variable"/>
    <w:sig w:usb0="E0002EFF" w:usb1="C000785B" w:usb2="00000009" w:usb3="00000000" w:csb0="000001FF" w:csb1="00000000"/>
  </w:font>
  <w:font w:name="MinionPro-Regular">
    <w:altName w:val="Calibri"/>
    <w:panose1 w:val="02040503050306020203"/>
    <w:charset w:val="00"/>
    <w:family w:val="roman"/>
    <w:notTrueType/>
    <w:pitch w:val="variable"/>
    <w:sig w:usb0="60000287" w:usb1="00000001" w:usb2="00000000" w:usb3="00000000" w:csb0="0000019F" w:csb1="00000000"/>
  </w:font>
  <w:font w:name="Poppins Medium">
    <w:panose1 w:val="00000600000000000000"/>
    <w:charset w:val="4D"/>
    <w:family w:val="auto"/>
    <w:pitch w:val="variable"/>
    <w:sig w:usb0="00008007" w:usb1="00000000" w:usb2="00000000" w:usb3="00000000" w:csb0="00000093"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7DAFF83" w14:textId="77777777" w:rsidR="005E2E5C" w:rsidRDefault="005E2E5C">
    <w:pPr>
      <w:pStyle w:val="Footer"/>
    </w:pPr>
    <w:r>
      <w:rPr>
        <w:noProof/>
      </w:rPr>
      <mc:AlternateContent>
        <mc:Choice Requires="wps">
          <w:drawing>
            <wp:anchor distT="0" distB="0" distL="114300" distR="114300" simplePos="0" relativeHeight="251661313" behindDoc="0" locked="0" layoutInCell="1" allowOverlap="1" wp14:anchorId="5789258C" wp14:editId="43724759">
              <wp:simplePos x="0" y="0"/>
              <wp:positionH relativeFrom="column">
                <wp:posOffset>5387388</wp:posOffset>
              </wp:positionH>
              <wp:positionV relativeFrom="paragraph">
                <wp:posOffset>-1833</wp:posOffset>
              </wp:positionV>
              <wp:extent cx="1311215" cy="327804"/>
              <wp:effectExtent l="0" t="0" r="0" b="0"/>
              <wp:wrapNone/>
              <wp:docPr id="1513322703" name="Text Box 2"/>
              <wp:cNvGraphicFramePr/>
              <a:graphic xmlns:a="http://schemas.openxmlformats.org/drawingml/2006/main">
                <a:graphicData uri="http://schemas.microsoft.com/office/word/2010/wordprocessingShape">
                  <wps:wsp>
                    <wps:cNvSpPr txBox="1"/>
                    <wps:spPr>
                      <a:xfrm>
                        <a:off x="0" y="0"/>
                        <a:ext cx="1311215" cy="327804"/>
                      </a:xfrm>
                      <a:prstGeom prst="rect">
                        <a:avLst/>
                      </a:prstGeom>
                      <a:noFill/>
                      <a:ln w="6350">
                        <a:noFill/>
                      </a:ln>
                    </wps:spPr>
                    <wps:txbx>
                      <w:txbxContent>
                        <w:p w14:paraId="21809882" w14:textId="77777777" w:rsidR="005E2E5C" w:rsidRPr="00911999" w:rsidRDefault="005E2E5C" w:rsidP="00FB168F">
                          <w:pPr>
                            <w:jc w:val="right"/>
                            <w:rPr>
                              <w:rFonts w:ascii="Poppins" w:hAnsi="Poppins" w:cs="Poppins"/>
                              <w:color w:val="FFFFFF" w:themeColor="background1"/>
                            </w:rPr>
                          </w:pPr>
                          <w:r w:rsidRPr="00911999">
                            <w:rPr>
                              <w:rFonts w:ascii="Poppins" w:hAnsi="Poppins" w:cs="Poppins"/>
                              <w:color w:val="FFFFFF" w:themeColor="background1"/>
                              <w:lang w:val="en-US"/>
                            </w:rPr>
                            <w:t xml:space="preserve">Page </w:t>
                          </w:r>
                          <w:r w:rsidRPr="00911999">
                            <w:rPr>
                              <w:rFonts w:ascii="Poppins" w:hAnsi="Poppins" w:cs="Poppins"/>
                              <w:color w:val="FFFFFF" w:themeColor="background1"/>
                              <w:lang w:val="en-US"/>
                            </w:rPr>
                            <w:fldChar w:fldCharType="begin"/>
                          </w:r>
                          <w:r w:rsidRPr="00911999">
                            <w:rPr>
                              <w:rFonts w:ascii="Poppins" w:hAnsi="Poppins" w:cs="Poppins"/>
                              <w:color w:val="FFFFFF" w:themeColor="background1"/>
                              <w:lang w:val="en-US"/>
                            </w:rPr>
                            <w:instrText xml:space="preserve"> PAGE </w:instrText>
                          </w:r>
                          <w:r w:rsidRPr="00911999">
                            <w:rPr>
                              <w:rFonts w:ascii="Poppins" w:hAnsi="Poppins" w:cs="Poppins"/>
                              <w:color w:val="FFFFFF" w:themeColor="background1"/>
                              <w:lang w:val="en-US"/>
                            </w:rPr>
                            <w:fldChar w:fldCharType="separate"/>
                          </w:r>
                          <w:r w:rsidRPr="00911999">
                            <w:rPr>
                              <w:rFonts w:ascii="Poppins" w:hAnsi="Poppins" w:cs="Poppins"/>
                              <w:noProof/>
                              <w:color w:val="FFFFFF" w:themeColor="background1"/>
                              <w:lang w:val="en-US"/>
                            </w:rPr>
                            <w:t>1</w:t>
                          </w:r>
                          <w:r w:rsidRPr="00911999">
                            <w:rPr>
                              <w:rFonts w:ascii="Poppins" w:hAnsi="Poppins" w:cs="Poppins"/>
                              <w:color w:val="FFFFFF" w:themeColor="background1"/>
                              <w:lang w:val="en-US"/>
                            </w:rPr>
                            <w:fldChar w:fldCharType="end"/>
                          </w:r>
                          <w:r w:rsidRPr="00911999">
                            <w:rPr>
                              <w:rFonts w:ascii="Poppins" w:hAnsi="Poppins" w:cs="Poppins"/>
                              <w:color w:val="FFFFFF" w:themeColor="background1"/>
                              <w:lang w:val="en-US"/>
                            </w:rPr>
                            <w:t xml:space="preserve"> of </w:t>
                          </w:r>
                          <w:r w:rsidRPr="00911999">
                            <w:rPr>
                              <w:rFonts w:ascii="Poppins" w:hAnsi="Poppins" w:cs="Poppins"/>
                              <w:color w:val="FFFFFF" w:themeColor="background1"/>
                              <w:lang w:val="en-US"/>
                            </w:rPr>
                            <w:fldChar w:fldCharType="begin"/>
                          </w:r>
                          <w:r w:rsidRPr="00911999">
                            <w:rPr>
                              <w:rFonts w:ascii="Poppins" w:hAnsi="Poppins" w:cs="Poppins"/>
                              <w:color w:val="FFFFFF" w:themeColor="background1"/>
                              <w:lang w:val="en-US"/>
                            </w:rPr>
                            <w:instrText xml:space="preserve"> NUMPAGES </w:instrText>
                          </w:r>
                          <w:r w:rsidRPr="00911999">
                            <w:rPr>
                              <w:rFonts w:ascii="Poppins" w:hAnsi="Poppins" w:cs="Poppins"/>
                              <w:color w:val="FFFFFF" w:themeColor="background1"/>
                              <w:lang w:val="en-US"/>
                            </w:rPr>
                            <w:fldChar w:fldCharType="separate"/>
                          </w:r>
                          <w:r w:rsidRPr="00911999">
                            <w:rPr>
                              <w:rFonts w:ascii="Poppins" w:hAnsi="Poppins" w:cs="Poppins"/>
                              <w:noProof/>
                              <w:color w:val="FFFFFF" w:themeColor="background1"/>
                              <w:lang w:val="en-US"/>
                            </w:rPr>
                            <w:t>1</w:t>
                          </w:r>
                          <w:r w:rsidRPr="00911999">
                            <w:rPr>
                              <w:rFonts w:ascii="Poppins" w:hAnsi="Poppins" w:cs="Poppins"/>
                              <w:color w:val="FFFFFF" w:themeColor="background1"/>
                              <w:lang w:val="en-US"/>
                            </w:rP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789258C" id="_x0000_t202" coordsize="21600,21600" o:spt="202" path="m,l,21600r21600,l21600,xe">
              <v:stroke joinstyle="miter"/>
              <v:path gradientshapeok="t" o:connecttype="rect"/>
            </v:shapetype>
            <v:shape id="_x0000_s1050" type="#_x0000_t202" style="position:absolute;margin-left:424.2pt;margin-top:-.15pt;width:103.25pt;height:25.8pt;z-index:25166131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Mc85TFgIAACwEAAAOAAAAZHJzL2Uyb0RvYy54bWysU9uO2yAQfa/Uf0C8N7Zz2YsVZ5XuKlWl&#13;&#10;aHelbLXPBENsCTMUSOz06ztg56Jtn6q+wMAMcznnMH/oGkUOwroadEGzUUqJ0BzKWu8K+uNt9eWO&#13;&#10;EueZLpkCLQp6FI4+LD5/mrcmF2OoQJXCEkyiXd6aglbemzxJHK9Ew9wIjNDolGAb5vFod0lpWYvZ&#13;&#10;G5WM0/QmacGWxgIXzuHtU++ki5hfSsH9i5ROeKIKir35uNq4bsOaLOYs31lmqpoPbbB/6KJhtcai&#13;&#10;51RPzDOyt/UfqZqaW3Ag/YhDk4CUNRdxBpwmSz9Ms6mYEXEWBMeZM0zu/6Xlz4eNebXEd1+hQwID&#13;&#10;IK1xucPLME8nbRN27JSgHyE8nmETnSc8PJpk2TibUcLRNxnf3qXTkCa5vDbW+W8CGhKMglqkJaLF&#13;&#10;Dmvn+9BTSCimYVUrFalRmrQFvZnM0vjg7MHkSmONS6/B8t22GwbYQnnEuSz0lDvDVzUWXzPnX5lF&#13;&#10;jnEU1K1/wUUqwCIwWJRUYH/97T7EI/TopaRFzRTU/dwzKyhR3zWScp9Np0Fk8TCd3Y7xYK8922uP&#13;&#10;3jePgLLM8IcYHs0Q79XJlBaad5T3MlRFF9McaxfUn8xH3ysZvwcXy2UMQlkZ5td6Y3hIHeAM0L51&#13;&#10;78yaAX+PzD3DSV0s/0BDH9sTsdx7kHXkKADcozrgjpKMLA/fJ2j++hyjLp988RsAAP//AwBQSwME&#13;&#10;FAAGAAgAAAAhAAMR02bkAAAADgEAAA8AAABkcnMvZG93bnJldi54bWxMT01PwkAQvZv4HzZD4g22&#13;&#10;QGtq6ZSQGmJi9ABy8bbtDm3DftTuAtVf73LSyyQv72Pey9ejVuxCg+usQZjPImBkais70yAcPrbT&#13;&#10;FJjzwkihrCGEb3KwLu7vcpFJezU7uux9w0KIcZlAaL3vM85d3ZIWbmZ7MoE72kELH+DQcDmIawjX&#13;&#10;ii+i6JFr0ZnwoRU9lS3Vp/1ZI7yW23exqxY6/VHly9tx038dPhPEh8n4vApnswLmafR/DrhtCP2h&#13;&#10;CMUqezbSMYWQxmkcpAjTJbAbHyXxE7AKIZkvgRc5/z+j+AUAAP//AwBQSwECLQAUAAYACAAAACEA&#13;&#10;toM4kv4AAADhAQAAEwAAAAAAAAAAAAAAAAAAAAAAW0NvbnRlbnRfVHlwZXNdLnhtbFBLAQItABQA&#13;&#10;BgAIAAAAIQA4/SH/1gAAAJQBAAALAAAAAAAAAAAAAAAAAC8BAABfcmVscy8ucmVsc1BLAQItABQA&#13;&#10;BgAIAAAAIQCMc85TFgIAACwEAAAOAAAAAAAAAAAAAAAAAC4CAABkcnMvZTJvRG9jLnhtbFBLAQIt&#13;&#10;ABQABgAIAAAAIQADEdNm5AAAAA4BAAAPAAAAAAAAAAAAAAAAAHAEAABkcnMvZG93bnJldi54bWxQ&#13;&#10;SwUGAAAAAAQABADzAAAAgQUAAAAA&#13;&#10;" filled="f" stroked="f" strokeweight=".5pt">
              <v:textbox>
                <w:txbxContent>
                  <w:p w14:paraId="21809882" w14:textId="77777777" w:rsidR="005E2E5C" w:rsidRPr="00911999" w:rsidRDefault="005E2E5C" w:rsidP="00FB168F">
                    <w:pPr>
                      <w:jc w:val="right"/>
                      <w:rPr>
                        <w:rFonts w:ascii="Poppins" w:hAnsi="Poppins" w:cs="Poppins"/>
                        <w:color w:val="FFFFFF" w:themeColor="background1"/>
                      </w:rPr>
                    </w:pPr>
                    <w:r w:rsidRPr="00911999">
                      <w:rPr>
                        <w:rFonts w:ascii="Poppins" w:hAnsi="Poppins" w:cs="Poppins"/>
                        <w:color w:val="FFFFFF" w:themeColor="background1"/>
                        <w:lang w:val="en-US"/>
                      </w:rPr>
                      <w:t xml:space="preserve">Page </w:t>
                    </w:r>
                    <w:r w:rsidRPr="00911999">
                      <w:rPr>
                        <w:rFonts w:ascii="Poppins" w:hAnsi="Poppins" w:cs="Poppins"/>
                        <w:color w:val="FFFFFF" w:themeColor="background1"/>
                        <w:lang w:val="en-US"/>
                      </w:rPr>
                      <w:fldChar w:fldCharType="begin"/>
                    </w:r>
                    <w:r w:rsidRPr="00911999">
                      <w:rPr>
                        <w:rFonts w:ascii="Poppins" w:hAnsi="Poppins" w:cs="Poppins"/>
                        <w:color w:val="FFFFFF" w:themeColor="background1"/>
                        <w:lang w:val="en-US"/>
                      </w:rPr>
                      <w:instrText xml:space="preserve"> PAGE </w:instrText>
                    </w:r>
                    <w:r w:rsidRPr="00911999">
                      <w:rPr>
                        <w:rFonts w:ascii="Poppins" w:hAnsi="Poppins" w:cs="Poppins"/>
                        <w:color w:val="FFFFFF" w:themeColor="background1"/>
                        <w:lang w:val="en-US"/>
                      </w:rPr>
                      <w:fldChar w:fldCharType="separate"/>
                    </w:r>
                    <w:r w:rsidRPr="00911999">
                      <w:rPr>
                        <w:rFonts w:ascii="Poppins" w:hAnsi="Poppins" w:cs="Poppins"/>
                        <w:noProof/>
                        <w:color w:val="FFFFFF" w:themeColor="background1"/>
                        <w:lang w:val="en-US"/>
                      </w:rPr>
                      <w:t>1</w:t>
                    </w:r>
                    <w:r w:rsidRPr="00911999">
                      <w:rPr>
                        <w:rFonts w:ascii="Poppins" w:hAnsi="Poppins" w:cs="Poppins"/>
                        <w:color w:val="FFFFFF" w:themeColor="background1"/>
                        <w:lang w:val="en-US"/>
                      </w:rPr>
                      <w:fldChar w:fldCharType="end"/>
                    </w:r>
                    <w:r w:rsidRPr="00911999">
                      <w:rPr>
                        <w:rFonts w:ascii="Poppins" w:hAnsi="Poppins" w:cs="Poppins"/>
                        <w:color w:val="FFFFFF" w:themeColor="background1"/>
                        <w:lang w:val="en-US"/>
                      </w:rPr>
                      <w:t xml:space="preserve"> of </w:t>
                    </w:r>
                    <w:r w:rsidRPr="00911999">
                      <w:rPr>
                        <w:rFonts w:ascii="Poppins" w:hAnsi="Poppins" w:cs="Poppins"/>
                        <w:color w:val="FFFFFF" w:themeColor="background1"/>
                        <w:lang w:val="en-US"/>
                      </w:rPr>
                      <w:fldChar w:fldCharType="begin"/>
                    </w:r>
                    <w:r w:rsidRPr="00911999">
                      <w:rPr>
                        <w:rFonts w:ascii="Poppins" w:hAnsi="Poppins" w:cs="Poppins"/>
                        <w:color w:val="FFFFFF" w:themeColor="background1"/>
                        <w:lang w:val="en-US"/>
                      </w:rPr>
                      <w:instrText xml:space="preserve"> NUMPAGES </w:instrText>
                    </w:r>
                    <w:r w:rsidRPr="00911999">
                      <w:rPr>
                        <w:rFonts w:ascii="Poppins" w:hAnsi="Poppins" w:cs="Poppins"/>
                        <w:color w:val="FFFFFF" w:themeColor="background1"/>
                        <w:lang w:val="en-US"/>
                      </w:rPr>
                      <w:fldChar w:fldCharType="separate"/>
                    </w:r>
                    <w:r w:rsidRPr="00911999">
                      <w:rPr>
                        <w:rFonts w:ascii="Poppins" w:hAnsi="Poppins" w:cs="Poppins"/>
                        <w:noProof/>
                        <w:color w:val="FFFFFF" w:themeColor="background1"/>
                        <w:lang w:val="en-US"/>
                      </w:rPr>
                      <w:t>1</w:t>
                    </w:r>
                    <w:r w:rsidRPr="00911999">
                      <w:rPr>
                        <w:rFonts w:ascii="Poppins" w:hAnsi="Poppins" w:cs="Poppins"/>
                        <w:color w:val="FFFFFF" w:themeColor="background1"/>
                        <w:lang w:val="en-US"/>
                      </w:rPr>
                      <w:fldChar w:fldCharType="end"/>
                    </w:r>
                  </w:p>
                </w:txbxContent>
              </v:textbox>
            </v:shape>
          </w:pict>
        </mc:Fallback>
      </mc:AlternateContent>
    </w:r>
    <w:r>
      <w:rPr>
        <w:noProof/>
      </w:rPr>
      <mc:AlternateContent>
        <mc:Choice Requires="wps">
          <w:drawing>
            <wp:anchor distT="0" distB="0" distL="114300" distR="114300" simplePos="0" relativeHeight="251660289" behindDoc="0" locked="0" layoutInCell="1" allowOverlap="1" wp14:anchorId="1227F2DB" wp14:editId="219C8703">
              <wp:simplePos x="0" y="0"/>
              <wp:positionH relativeFrom="margin">
                <wp:align>center</wp:align>
              </wp:positionH>
              <wp:positionV relativeFrom="paragraph">
                <wp:posOffset>-71120</wp:posOffset>
              </wp:positionV>
              <wp:extent cx="7308000" cy="465827"/>
              <wp:effectExtent l="0" t="0" r="0" b="4445"/>
              <wp:wrapNone/>
              <wp:docPr id="1941826793" name="Rectangle 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308000" cy="465827"/>
                      </a:xfrm>
                      <a:prstGeom prst="rect">
                        <a:avLst/>
                      </a:prstGeom>
                      <a:solidFill>
                        <a:srgbClr val="6C1E38"/>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ect w14:anchorId="759EDF36" id="Rectangle 1" o:spid="_x0000_s1026" alt="&quot;&quot;" style="position:absolute;margin-left:0;margin-top:-5.6pt;width:575.45pt;height:36.7pt;z-index:251660289;visibility:visible;mso-wrap-style:square;mso-width-percent:0;mso-wrap-distance-left:9pt;mso-wrap-distance-top:0;mso-wrap-distance-right:9pt;mso-wrap-distance-bottom:0;mso-position-horizontal:center;mso-position-horizontal-relative:margin;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ayCFfQIAAF8FAAAOAAAAZHJzL2Uyb0RvYy54bWysVMFu2zAMvQ/YPwi6r3bStM2COkWQrsOA&#10;oi3WDj0rshQbkEWNUuJkXz9KdpyuLXYYdpFFkXwkn0leXu0aw7YKfQ224KOTnDNlJZS1XRf8x9PN&#10;pylnPghbCgNWFXyvPL+af/xw2bqZGkMFplTICMT6WesKXoXgZlnmZaUa4U/AKUtKDdiIQCKusxJF&#10;S+iNycZ5fp61gKVDkMp7er3ulHye8LVWMtxr7VVgpuCUW0gnpnMVz2x+KWZrFK6qZZ+G+IcsGlFb&#10;CjpAXYsg2AbrN1BNLRE86HAioclA61qqVANVM8pfVfNYCadSLUSOdwNN/v/Byrvto3tAoqF1fubp&#10;GqvYaWzil/Jju0TWfiBL7QKT9Hhxmk/znDiVpJucn03HF5HN7Ojt0IevChoWLwVH+hmJI7G99aEz&#10;PZjEYB5MXd7UxiQB16ulQbYV9OPOl6Mvp9Me/Q8zY6OxhejWIcaX7FhLuoW9UdHO2O9Ks7qk7Mcp&#10;k9RmaogjpFQ2jDpVJUrVhR+dxTo7+MEjVZoAI7Km+AN2DxBb+C12B9PbR1eVunRwzv+WWOc8eKTI&#10;YMPg3NQW8D0AQ1X1kTv7A0kdNZGlFZT7B2QI3Yx4J29q+m+3wocHgTQU9Ktp0MM9HdpAW3Dob5xV&#10;gL/ee4/21Kuk5aylISu4/7kRqDgz3yx18efRZBKnMgmTs4sxCfhSs3qpsZtmCdQOI1opTqZrtA/m&#10;cNUIzTPtg0WMSiphJcUuuAx4EJahG37aKFItFsmMJtGJcGsfnYzgkdXYl0+7Z4Gub95AbX8Hh4EU&#10;s1c93NlGTwuLTQBdpwY/8trzTVOcGqffOHFNvJST1XEvzn8DAAD//wMAUEsDBBQABgAIAAAAIQBq&#10;5i7F3QAAAAgBAAAPAAAAZHJzL2Rvd25yZXYueG1sTI8xb8IwEIX3Sv0P1iF1AzuRgto0DkK0dGoH&#10;oAvbkRxJ1Pgc2YaEf18ztePpPX3vu2I1mV5cyfnOsoZkoUAQV7buuNHwfdjOn0H4gFxjb5k03MjD&#10;qnx8KDCv7cg7uu5DIyKEfY4a2hCGXEpftWTQL+xAHLOzdQZDPF0ja4djhJtepkotpcGO40KLA21a&#10;qn72F6NBvatxd/vcfn28HTI8njfOHDOn9dNsWr+CCDSFvzLc9aM6lNHpZC9ce9FHRuxpmCdJCuIe&#10;J5l6AXHSsExTkGUh/z9Q/gIAAP//AwBQSwECLQAUAAYACAAAACEAtoM4kv4AAADhAQAAEwAAAAAA&#10;AAAAAAAAAAAAAAAAW0NvbnRlbnRfVHlwZXNdLnhtbFBLAQItABQABgAIAAAAIQA4/SH/1gAAAJQB&#10;AAALAAAAAAAAAAAAAAAAAC8BAABfcmVscy8ucmVsc1BLAQItABQABgAIAAAAIQDqayCFfQIAAF8F&#10;AAAOAAAAAAAAAAAAAAAAAC4CAABkcnMvZTJvRG9jLnhtbFBLAQItABQABgAIAAAAIQBq5i7F3QAA&#10;AAgBAAAPAAAAAAAAAAAAAAAAANcEAABkcnMvZG93bnJldi54bWxQSwUGAAAAAAQABADzAAAA4QUA&#10;AAAA&#10;" fillcolor="#6c1e38" stroked="f" strokeweight="1pt">
              <w10:wrap anchorx="margin"/>
            </v:rect>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46F7C9FD" w14:textId="77777777" w:rsidR="00D45FCF" w:rsidRDefault="00D45FCF" w:rsidP="00F607B9">
      <w:r>
        <w:separator/>
      </w:r>
    </w:p>
  </w:footnote>
  <w:footnote w:type="continuationSeparator" w:id="0">
    <w:p w14:paraId="22423929" w14:textId="77777777" w:rsidR="00D45FCF" w:rsidRDefault="00D45FCF" w:rsidP="00F607B9">
      <w:r>
        <w:continuationSeparator/>
      </w:r>
    </w:p>
  </w:footnote>
  <w:footnote w:id="1">
    <w:p w14:paraId="02373F74" w14:textId="06A659EB" w:rsidR="006B5BA4" w:rsidRPr="00804376" w:rsidRDefault="006B5BA4">
      <w:pPr>
        <w:pStyle w:val="FootnoteText"/>
        <w:rPr>
          <w:rFonts w:ascii="Poppins" w:hAnsi="Poppins" w:cs="Poppins"/>
          <w:sz w:val="14"/>
          <w:szCs w:val="14"/>
        </w:rPr>
      </w:pPr>
      <w:r w:rsidRPr="00804376">
        <w:rPr>
          <w:rStyle w:val="FootnoteReference"/>
          <w:rFonts w:ascii="Poppins" w:hAnsi="Poppins" w:cs="Poppins"/>
          <w:sz w:val="14"/>
          <w:szCs w:val="14"/>
        </w:rPr>
        <w:footnoteRef/>
      </w:r>
      <w:r w:rsidRPr="00804376">
        <w:rPr>
          <w:rFonts w:ascii="Poppins" w:hAnsi="Poppins" w:cs="Poppins"/>
          <w:sz w:val="14"/>
          <w:szCs w:val="14"/>
        </w:rPr>
        <w:t xml:space="preserve"> </w:t>
      </w:r>
      <w:r w:rsidR="00EC177C" w:rsidRPr="00804376">
        <w:rPr>
          <w:rFonts w:ascii="Poppins" w:hAnsi="Poppins" w:cs="Poppins"/>
          <w:sz w:val="14"/>
          <w:szCs w:val="14"/>
        </w:rPr>
        <w:t>"Student" describes a job title or an institutional role, but "learner" describes an active cognitive process. Choosing "learner-centred" shifts the focus from simply teaching someone in a classroom to empowering their lifelong capacity to process knowledge and take agency over their own growth.</w:t>
      </w:r>
    </w:p>
  </w:footnote>
  <w:footnote w:id="2">
    <w:p w14:paraId="56D92F4D" w14:textId="62712800" w:rsidR="00120DA9" w:rsidRPr="00656892" w:rsidRDefault="00120DA9" w:rsidP="00120DA9">
      <w:pPr>
        <w:rPr>
          <w:rFonts w:ascii="Poppins" w:hAnsi="Poppins" w:cs="Poppins"/>
          <w:sz w:val="14"/>
          <w:szCs w:val="14"/>
        </w:rPr>
      </w:pPr>
      <w:r w:rsidRPr="00656892">
        <w:rPr>
          <w:rStyle w:val="FootnoteReference"/>
          <w:sz w:val="21"/>
          <w:szCs w:val="21"/>
        </w:rPr>
        <w:footnoteRef/>
      </w:r>
      <w:r w:rsidRPr="00656892">
        <w:rPr>
          <w:sz w:val="21"/>
          <w:szCs w:val="21"/>
        </w:rPr>
        <w:t xml:space="preserve"> </w:t>
      </w:r>
      <w:r w:rsidR="00D44B25" w:rsidRPr="00656892">
        <w:rPr>
          <w:rFonts w:ascii="Poppins" w:hAnsi="Poppins" w:cs="Poppins"/>
          <w:sz w:val="14"/>
          <w:szCs w:val="14"/>
        </w:rPr>
        <w:t>Applicants aged 19 or older that do not have an Ontario Secondary School Diploma or equivalent</w:t>
      </w:r>
    </w:p>
  </w:footnote>
  <w:footnote w:id="3">
    <w:p w14:paraId="53B4B992" w14:textId="5A88E9E3" w:rsidR="00373614" w:rsidRPr="00656892" w:rsidRDefault="00373614">
      <w:pPr>
        <w:pStyle w:val="FootnoteText"/>
        <w:rPr>
          <w:rFonts w:ascii="Poppins" w:hAnsi="Poppins" w:cs="Poppins"/>
          <w:sz w:val="14"/>
          <w:szCs w:val="14"/>
        </w:rPr>
      </w:pPr>
      <w:r w:rsidRPr="00656892">
        <w:rPr>
          <w:rStyle w:val="FootnoteReference"/>
          <w:rFonts w:ascii="Poppins" w:hAnsi="Poppins" w:cs="Poppins"/>
          <w:sz w:val="14"/>
          <w:szCs w:val="14"/>
        </w:rPr>
        <w:footnoteRef/>
      </w:r>
      <w:r w:rsidRPr="00656892">
        <w:rPr>
          <w:rFonts w:ascii="Poppins" w:hAnsi="Poppins" w:cs="Poppins"/>
          <w:sz w:val="14"/>
          <w:szCs w:val="14"/>
        </w:rPr>
        <w:t xml:space="preserve"> Students that are the first in their families to </w:t>
      </w:r>
      <w:r w:rsidR="006B4E3C" w:rsidRPr="00656892">
        <w:rPr>
          <w:rFonts w:ascii="Poppins" w:hAnsi="Poppins" w:cs="Poppins"/>
          <w:sz w:val="14"/>
          <w:szCs w:val="14"/>
        </w:rPr>
        <w:t>enter</w:t>
      </w:r>
      <w:r w:rsidRPr="00656892">
        <w:rPr>
          <w:rFonts w:ascii="Poppins" w:hAnsi="Poppins" w:cs="Poppins"/>
          <w:sz w:val="14"/>
          <w:szCs w:val="14"/>
        </w:rPr>
        <w:t xml:space="preserve"> post-secondary education </w:t>
      </w:r>
    </w:p>
  </w:footnote>
  <w:footnote w:id="4">
    <w:p w14:paraId="3DE7DB28" w14:textId="5DD38BB2" w:rsidR="00D90C0D" w:rsidRPr="00656892" w:rsidRDefault="00D90C0D">
      <w:pPr>
        <w:pStyle w:val="FootnoteText"/>
        <w:rPr>
          <w:rFonts w:ascii="Poppins" w:hAnsi="Poppins" w:cs="Poppins"/>
          <w:sz w:val="14"/>
          <w:szCs w:val="14"/>
        </w:rPr>
      </w:pPr>
      <w:r w:rsidRPr="00656892">
        <w:rPr>
          <w:rStyle w:val="FootnoteReference"/>
          <w:rFonts w:ascii="Poppins" w:hAnsi="Poppins" w:cs="Poppins"/>
          <w:sz w:val="14"/>
          <w:szCs w:val="14"/>
        </w:rPr>
        <w:footnoteRef/>
      </w:r>
      <w:r w:rsidRPr="00656892">
        <w:rPr>
          <w:rFonts w:ascii="Poppins" w:hAnsi="Poppins" w:cs="Poppins"/>
          <w:sz w:val="14"/>
          <w:szCs w:val="14"/>
        </w:rPr>
        <w:t xml:space="preserve"> Students in high school that are taking college courses that satisfy high school graduation requirements, </w:t>
      </w:r>
      <w:r w:rsidR="002B407F" w:rsidRPr="00656892">
        <w:rPr>
          <w:rFonts w:ascii="Poppins" w:hAnsi="Poppins" w:cs="Poppins"/>
          <w:sz w:val="14"/>
          <w:szCs w:val="14"/>
        </w:rPr>
        <w:t>while also earning college credits</w:t>
      </w:r>
    </w:p>
  </w:footnote>
  <w:footnote w:id="5">
    <w:p w14:paraId="04C865F7" w14:textId="1D4478A5" w:rsidR="006806BC" w:rsidRDefault="006806BC">
      <w:pPr>
        <w:pStyle w:val="FootnoteText"/>
      </w:pPr>
      <w:r w:rsidRPr="00656892">
        <w:rPr>
          <w:rStyle w:val="FootnoteReference"/>
          <w:rFonts w:ascii="Poppins" w:hAnsi="Poppins" w:cs="Poppins"/>
          <w:sz w:val="14"/>
          <w:szCs w:val="14"/>
        </w:rPr>
        <w:footnoteRef/>
      </w:r>
      <w:r w:rsidRPr="00656892">
        <w:rPr>
          <w:rFonts w:ascii="Poppins" w:hAnsi="Poppins" w:cs="Poppins"/>
          <w:sz w:val="14"/>
          <w:szCs w:val="14"/>
        </w:rPr>
        <w:t xml:space="preserve"> Academic and Career Entrance (ACE) programming allows applicants without </w:t>
      </w:r>
      <w:r w:rsidR="009B4EAA" w:rsidRPr="00656892">
        <w:rPr>
          <w:rFonts w:ascii="Poppins" w:hAnsi="Poppins" w:cs="Poppins"/>
          <w:sz w:val="14"/>
          <w:szCs w:val="14"/>
        </w:rPr>
        <w:t>a high school diploma to obtain pre-requisite courses required for college programs</w:t>
      </w:r>
    </w:p>
  </w:footnote>
  <w:footnote w:id="6">
    <w:p w14:paraId="019B44C2" w14:textId="5745CB50" w:rsidR="002F5D66" w:rsidRPr="00EA55A7" w:rsidRDefault="002F5D66">
      <w:pPr>
        <w:pStyle w:val="FootnoteText"/>
        <w:rPr>
          <w:rFonts w:ascii="Poppins" w:hAnsi="Poppins" w:cs="Poppins"/>
          <w:sz w:val="14"/>
          <w:szCs w:val="14"/>
        </w:rPr>
      </w:pPr>
      <w:r w:rsidRPr="00EA55A7">
        <w:rPr>
          <w:rStyle w:val="FootnoteReference"/>
          <w:rFonts w:ascii="Poppins" w:hAnsi="Poppins" w:cs="Poppins"/>
          <w:sz w:val="14"/>
          <w:szCs w:val="14"/>
        </w:rPr>
        <w:footnoteRef/>
      </w:r>
      <w:r w:rsidRPr="00EA55A7">
        <w:rPr>
          <w:rFonts w:ascii="Poppins" w:hAnsi="Poppins" w:cs="Poppins"/>
          <w:sz w:val="14"/>
          <w:szCs w:val="14"/>
        </w:rPr>
        <w:t xml:space="preserve"> Scaffolding in education is an instructional strategy where instructors break </w:t>
      </w:r>
      <w:r w:rsidR="007E39A0" w:rsidRPr="00EA55A7">
        <w:rPr>
          <w:rFonts w:ascii="Poppins" w:hAnsi="Poppins" w:cs="Poppins"/>
          <w:sz w:val="14"/>
          <w:szCs w:val="14"/>
        </w:rPr>
        <w:t>down complex tasks or concepts into manageable steps, providing temporary support</w:t>
      </w:r>
      <w:r w:rsidR="007F5A42" w:rsidRPr="00EA55A7">
        <w:rPr>
          <w:rFonts w:ascii="Poppins" w:hAnsi="Poppins" w:cs="Poppins"/>
          <w:sz w:val="14"/>
          <w:szCs w:val="14"/>
        </w:rPr>
        <w:t xml:space="preserve"> that is gradually removed as learners build more mastery and autonomy.</w:t>
      </w:r>
    </w:p>
  </w:footnote>
  <w:footnote w:id="7">
    <w:p w14:paraId="7A6DB871" w14:textId="77B78C64" w:rsidR="008359FD" w:rsidRPr="001646D0" w:rsidRDefault="008359FD">
      <w:pPr>
        <w:pStyle w:val="FootnoteText"/>
        <w:rPr>
          <w:rFonts w:ascii="Poppins" w:hAnsi="Poppins" w:cs="Poppins"/>
          <w:sz w:val="14"/>
          <w:szCs w:val="14"/>
        </w:rPr>
      </w:pPr>
      <w:r w:rsidRPr="001646D0">
        <w:rPr>
          <w:rStyle w:val="FootnoteReference"/>
          <w:rFonts w:ascii="Poppins" w:hAnsi="Poppins" w:cs="Poppins"/>
          <w:sz w:val="14"/>
          <w:szCs w:val="14"/>
        </w:rPr>
        <w:footnoteRef/>
      </w:r>
      <w:r w:rsidRPr="001646D0">
        <w:rPr>
          <w:rFonts w:ascii="Poppins" w:hAnsi="Poppins" w:cs="Poppins"/>
          <w:sz w:val="14"/>
          <w:szCs w:val="14"/>
        </w:rPr>
        <w:t xml:space="preserve"> </w:t>
      </w:r>
      <w:hyperlink r:id="rId1" w:history="1">
        <w:r w:rsidR="002603A0" w:rsidRPr="001646D0">
          <w:rPr>
            <w:rStyle w:val="Hyperlink"/>
            <w:rFonts w:ascii="Poppins" w:hAnsi="Poppins" w:cs="Poppins"/>
            <w:sz w:val="14"/>
            <w:szCs w:val="14"/>
          </w:rPr>
          <w:t>Academic Employee Performance Review Policy</w:t>
        </w:r>
      </w:hyperlink>
      <w:r w:rsidR="002603A0" w:rsidRPr="001646D0">
        <w:rPr>
          <w:rFonts w:ascii="Poppins" w:hAnsi="Poppins" w:cs="Poppins"/>
          <w:sz w:val="14"/>
          <w:szCs w:val="14"/>
        </w:rPr>
        <w:t xml:space="preserve"> and </w:t>
      </w:r>
      <w:hyperlink r:id="rId2" w:history="1">
        <w:r w:rsidR="002603A0" w:rsidRPr="001646D0">
          <w:rPr>
            <w:rStyle w:val="Hyperlink"/>
            <w:rFonts w:ascii="Poppins" w:hAnsi="Poppins" w:cs="Poppins"/>
            <w:sz w:val="14"/>
            <w:szCs w:val="14"/>
          </w:rPr>
          <w:t>Operating Procedure</w:t>
        </w:r>
      </w:hyperlink>
    </w:p>
  </w:footnote>
  <w:footnote w:id="8">
    <w:p w14:paraId="79BFA17B" w14:textId="04689DB5" w:rsidR="003C2F12" w:rsidRDefault="003C2F12">
      <w:pPr>
        <w:pStyle w:val="FootnoteText"/>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0120687E"/>
    <w:multiLevelType w:val="hybridMultilevel"/>
    <w:tmpl w:val="D20004C6"/>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 w15:restartNumberingAfterBreak="0">
    <w:nsid w:val="08402E41"/>
    <w:multiLevelType w:val="hybridMultilevel"/>
    <w:tmpl w:val="62221CB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86131B7"/>
    <w:multiLevelType w:val="hybridMultilevel"/>
    <w:tmpl w:val="ED22E98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BA73B9B"/>
    <w:multiLevelType w:val="hybridMultilevel"/>
    <w:tmpl w:val="F90CEF2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C60676B"/>
    <w:multiLevelType w:val="hybridMultilevel"/>
    <w:tmpl w:val="7430B83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6EB7D5C"/>
    <w:multiLevelType w:val="hybridMultilevel"/>
    <w:tmpl w:val="E69EFC6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183853D2"/>
    <w:multiLevelType w:val="hybridMultilevel"/>
    <w:tmpl w:val="C686A5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1ABD7651"/>
    <w:multiLevelType w:val="hybridMultilevel"/>
    <w:tmpl w:val="8EA613FC"/>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8" w15:restartNumberingAfterBreak="0">
    <w:nsid w:val="1B025DAD"/>
    <w:multiLevelType w:val="hybridMultilevel"/>
    <w:tmpl w:val="1ACC818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1DFA36C9"/>
    <w:multiLevelType w:val="hybridMultilevel"/>
    <w:tmpl w:val="E1480D6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1DFF0399"/>
    <w:multiLevelType w:val="hybridMultilevel"/>
    <w:tmpl w:val="B90A641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25C119E1"/>
    <w:multiLevelType w:val="hybridMultilevel"/>
    <w:tmpl w:val="15EAEF0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25DF0BEA"/>
    <w:multiLevelType w:val="hybridMultilevel"/>
    <w:tmpl w:val="9C2CE750"/>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3" w15:restartNumberingAfterBreak="0">
    <w:nsid w:val="30340117"/>
    <w:multiLevelType w:val="hybridMultilevel"/>
    <w:tmpl w:val="0DF82B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374F0C56"/>
    <w:multiLevelType w:val="multilevel"/>
    <w:tmpl w:val="134833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38FD0603"/>
    <w:multiLevelType w:val="hybridMultilevel"/>
    <w:tmpl w:val="B012253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3D93764C"/>
    <w:multiLevelType w:val="hybridMultilevel"/>
    <w:tmpl w:val="1EC240F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3F87586F"/>
    <w:multiLevelType w:val="hybridMultilevel"/>
    <w:tmpl w:val="AC8AD13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3FA6034A"/>
    <w:multiLevelType w:val="hybridMultilevel"/>
    <w:tmpl w:val="9998D7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43497E1A"/>
    <w:multiLevelType w:val="hybridMultilevel"/>
    <w:tmpl w:val="0E98570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45B86318"/>
    <w:multiLevelType w:val="hybridMultilevel"/>
    <w:tmpl w:val="BE626E8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46BD0CA7"/>
    <w:multiLevelType w:val="hybridMultilevel"/>
    <w:tmpl w:val="396EC4E0"/>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2" w15:restartNumberingAfterBreak="0">
    <w:nsid w:val="47635C44"/>
    <w:multiLevelType w:val="hybridMultilevel"/>
    <w:tmpl w:val="C8CA996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496D1C45"/>
    <w:multiLevelType w:val="hybridMultilevel"/>
    <w:tmpl w:val="9094E7A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4D836699"/>
    <w:multiLevelType w:val="hybridMultilevel"/>
    <w:tmpl w:val="DF4E40EA"/>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5" w15:restartNumberingAfterBreak="0">
    <w:nsid w:val="4E0E2F6D"/>
    <w:multiLevelType w:val="hybridMultilevel"/>
    <w:tmpl w:val="5B068B6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4F495925"/>
    <w:multiLevelType w:val="hybridMultilevel"/>
    <w:tmpl w:val="3E6869A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51C421CC"/>
    <w:multiLevelType w:val="hybridMultilevel"/>
    <w:tmpl w:val="41584BC0"/>
    <w:lvl w:ilvl="0" w:tplc="44C214FA">
      <w:start w:val="1"/>
      <w:numFmt w:val="bullet"/>
      <w:pStyle w:val="ListParagraph"/>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8" w15:restartNumberingAfterBreak="0">
    <w:nsid w:val="563271F9"/>
    <w:multiLevelType w:val="hybridMultilevel"/>
    <w:tmpl w:val="43C07B0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56C8740F"/>
    <w:multiLevelType w:val="hybridMultilevel"/>
    <w:tmpl w:val="690A168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5A9B3E7F"/>
    <w:multiLevelType w:val="hybridMultilevel"/>
    <w:tmpl w:val="AAD895C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5ACF7C5A"/>
    <w:multiLevelType w:val="hybridMultilevel"/>
    <w:tmpl w:val="DE88989C"/>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2" w15:restartNumberingAfterBreak="0">
    <w:nsid w:val="5AE30902"/>
    <w:multiLevelType w:val="hybridMultilevel"/>
    <w:tmpl w:val="6130DA5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5C1550A5"/>
    <w:multiLevelType w:val="hybridMultilevel"/>
    <w:tmpl w:val="41D04F7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4" w15:restartNumberingAfterBreak="0">
    <w:nsid w:val="5D1A6824"/>
    <w:multiLevelType w:val="hybridMultilevel"/>
    <w:tmpl w:val="D66C9E2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5D2A57BF"/>
    <w:multiLevelType w:val="hybridMultilevel"/>
    <w:tmpl w:val="EB44453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5E6C1D45"/>
    <w:multiLevelType w:val="hybridMultilevel"/>
    <w:tmpl w:val="12B02C5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64D91AF9"/>
    <w:multiLevelType w:val="hybridMultilevel"/>
    <w:tmpl w:val="D49CDE0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65582265"/>
    <w:multiLevelType w:val="hybridMultilevel"/>
    <w:tmpl w:val="4752AC9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67A335C8"/>
    <w:multiLevelType w:val="hybridMultilevel"/>
    <w:tmpl w:val="7350592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6A1318CF"/>
    <w:multiLevelType w:val="hybridMultilevel"/>
    <w:tmpl w:val="C7D81B8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6E2A1F5B"/>
    <w:multiLevelType w:val="hybridMultilevel"/>
    <w:tmpl w:val="34E230F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6F740031"/>
    <w:multiLevelType w:val="hybridMultilevel"/>
    <w:tmpl w:val="0BCC087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6F793AC7"/>
    <w:multiLevelType w:val="hybridMultilevel"/>
    <w:tmpl w:val="4E2076A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70A24C3D"/>
    <w:multiLevelType w:val="hybridMultilevel"/>
    <w:tmpl w:val="2AD0DBB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71F7538C"/>
    <w:multiLevelType w:val="hybridMultilevel"/>
    <w:tmpl w:val="D2B2A7F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15:restartNumberingAfterBreak="0">
    <w:nsid w:val="72E75056"/>
    <w:multiLevelType w:val="hybridMultilevel"/>
    <w:tmpl w:val="86803CB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7" w15:restartNumberingAfterBreak="0">
    <w:nsid w:val="738F00C8"/>
    <w:multiLevelType w:val="hybridMultilevel"/>
    <w:tmpl w:val="71D8CE5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750D3E38"/>
    <w:multiLevelType w:val="hybridMultilevel"/>
    <w:tmpl w:val="618EE87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75976213"/>
    <w:multiLevelType w:val="hybridMultilevel"/>
    <w:tmpl w:val="8174E70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75FA46BC"/>
    <w:multiLevelType w:val="hybridMultilevel"/>
    <w:tmpl w:val="D046CCB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1" w15:restartNumberingAfterBreak="0">
    <w:nsid w:val="780934BC"/>
    <w:multiLevelType w:val="hybridMultilevel"/>
    <w:tmpl w:val="B62ADE1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2" w15:restartNumberingAfterBreak="0">
    <w:nsid w:val="7D144277"/>
    <w:multiLevelType w:val="hybridMultilevel"/>
    <w:tmpl w:val="061CB77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3" w15:restartNumberingAfterBreak="0">
    <w:nsid w:val="7DAE3D5B"/>
    <w:multiLevelType w:val="hybridMultilevel"/>
    <w:tmpl w:val="FF1EE670"/>
    <w:lvl w:ilvl="0" w:tplc="E54E9604">
      <w:start w:val="1"/>
      <w:numFmt w:val="bullet"/>
      <w:lvlText w:val="•"/>
      <w:lvlJc w:val="left"/>
      <w:pPr>
        <w:tabs>
          <w:tab w:val="num" w:pos="720"/>
        </w:tabs>
        <w:ind w:left="720" w:hanging="360"/>
      </w:pPr>
      <w:rPr>
        <w:rFonts w:ascii="Poppins" w:hAnsi="Poppins" w:hint="default"/>
      </w:rPr>
    </w:lvl>
    <w:lvl w:ilvl="1" w:tplc="863ACFA2" w:tentative="1">
      <w:start w:val="1"/>
      <w:numFmt w:val="bullet"/>
      <w:lvlText w:val="•"/>
      <w:lvlJc w:val="left"/>
      <w:pPr>
        <w:tabs>
          <w:tab w:val="num" w:pos="1440"/>
        </w:tabs>
        <w:ind w:left="1440" w:hanging="360"/>
      </w:pPr>
      <w:rPr>
        <w:rFonts w:ascii="Poppins" w:hAnsi="Poppins" w:hint="default"/>
      </w:rPr>
    </w:lvl>
    <w:lvl w:ilvl="2" w:tplc="1D7A395E" w:tentative="1">
      <w:start w:val="1"/>
      <w:numFmt w:val="bullet"/>
      <w:lvlText w:val="•"/>
      <w:lvlJc w:val="left"/>
      <w:pPr>
        <w:tabs>
          <w:tab w:val="num" w:pos="2160"/>
        </w:tabs>
        <w:ind w:left="2160" w:hanging="360"/>
      </w:pPr>
      <w:rPr>
        <w:rFonts w:ascii="Poppins" w:hAnsi="Poppins" w:hint="default"/>
      </w:rPr>
    </w:lvl>
    <w:lvl w:ilvl="3" w:tplc="4ECE8DDA" w:tentative="1">
      <w:start w:val="1"/>
      <w:numFmt w:val="bullet"/>
      <w:lvlText w:val="•"/>
      <w:lvlJc w:val="left"/>
      <w:pPr>
        <w:tabs>
          <w:tab w:val="num" w:pos="2880"/>
        </w:tabs>
        <w:ind w:left="2880" w:hanging="360"/>
      </w:pPr>
      <w:rPr>
        <w:rFonts w:ascii="Poppins" w:hAnsi="Poppins" w:hint="default"/>
      </w:rPr>
    </w:lvl>
    <w:lvl w:ilvl="4" w:tplc="5D2E447C" w:tentative="1">
      <w:start w:val="1"/>
      <w:numFmt w:val="bullet"/>
      <w:lvlText w:val="•"/>
      <w:lvlJc w:val="left"/>
      <w:pPr>
        <w:tabs>
          <w:tab w:val="num" w:pos="3600"/>
        </w:tabs>
        <w:ind w:left="3600" w:hanging="360"/>
      </w:pPr>
      <w:rPr>
        <w:rFonts w:ascii="Poppins" w:hAnsi="Poppins" w:hint="default"/>
      </w:rPr>
    </w:lvl>
    <w:lvl w:ilvl="5" w:tplc="C76E41C8" w:tentative="1">
      <w:start w:val="1"/>
      <w:numFmt w:val="bullet"/>
      <w:lvlText w:val="•"/>
      <w:lvlJc w:val="left"/>
      <w:pPr>
        <w:tabs>
          <w:tab w:val="num" w:pos="4320"/>
        </w:tabs>
        <w:ind w:left="4320" w:hanging="360"/>
      </w:pPr>
      <w:rPr>
        <w:rFonts w:ascii="Poppins" w:hAnsi="Poppins" w:hint="default"/>
      </w:rPr>
    </w:lvl>
    <w:lvl w:ilvl="6" w:tplc="FE409962" w:tentative="1">
      <w:start w:val="1"/>
      <w:numFmt w:val="bullet"/>
      <w:lvlText w:val="•"/>
      <w:lvlJc w:val="left"/>
      <w:pPr>
        <w:tabs>
          <w:tab w:val="num" w:pos="5040"/>
        </w:tabs>
        <w:ind w:left="5040" w:hanging="360"/>
      </w:pPr>
      <w:rPr>
        <w:rFonts w:ascii="Poppins" w:hAnsi="Poppins" w:hint="default"/>
      </w:rPr>
    </w:lvl>
    <w:lvl w:ilvl="7" w:tplc="B378881C" w:tentative="1">
      <w:start w:val="1"/>
      <w:numFmt w:val="bullet"/>
      <w:lvlText w:val="•"/>
      <w:lvlJc w:val="left"/>
      <w:pPr>
        <w:tabs>
          <w:tab w:val="num" w:pos="5760"/>
        </w:tabs>
        <w:ind w:left="5760" w:hanging="360"/>
      </w:pPr>
      <w:rPr>
        <w:rFonts w:ascii="Poppins" w:hAnsi="Poppins" w:hint="default"/>
      </w:rPr>
    </w:lvl>
    <w:lvl w:ilvl="8" w:tplc="09623ADE" w:tentative="1">
      <w:start w:val="1"/>
      <w:numFmt w:val="bullet"/>
      <w:lvlText w:val="•"/>
      <w:lvlJc w:val="left"/>
      <w:pPr>
        <w:tabs>
          <w:tab w:val="num" w:pos="6480"/>
        </w:tabs>
        <w:ind w:left="6480" w:hanging="360"/>
      </w:pPr>
      <w:rPr>
        <w:rFonts w:ascii="Poppins" w:hAnsi="Poppins" w:hint="default"/>
      </w:rPr>
    </w:lvl>
  </w:abstractNum>
  <w:abstractNum w:abstractNumId="54" w15:restartNumberingAfterBreak="0">
    <w:nsid w:val="7E51419D"/>
    <w:multiLevelType w:val="hybridMultilevel"/>
    <w:tmpl w:val="A9F817A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5" w15:restartNumberingAfterBreak="0">
    <w:nsid w:val="7FFB2617"/>
    <w:multiLevelType w:val="hybridMultilevel"/>
    <w:tmpl w:val="E0D298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33970212">
    <w:abstractNumId w:val="7"/>
  </w:num>
  <w:num w:numId="2" w16cid:durableId="828668480">
    <w:abstractNumId w:val="21"/>
  </w:num>
  <w:num w:numId="3" w16cid:durableId="475879805">
    <w:abstractNumId w:val="24"/>
  </w:num>
  <w:num w:numId="4" w16cid:durableId="1595891707">
    <w:abstractNumId w:val="14"/>
  </w:num>
  <w:num w:numId="5" w16cid:durableId="1057627203">
    <w:abstractNumId w:val="31"/>
  </w:num>
  <w:num w:numId="6" w16cid:durableId="789592291">
    <w:abstractNumId w:val="12"/>
  </w:num>
  <w:num w:numId="7" w16cid:durableId="15888868">
    <w:abstractNumId w:val="0"/>
  </w:num>
  <w:num w:numId="8" w16cid:durableId="1374308215">
    <w:abstractNumId w:val="33"/>
  </w:num>
  <w:num w:numId="9" w16cid:durableId="206839985">
    <w:abstractNumId w:val="27"/>
  </w:num>
  <w:num w:numId="10" w16cid:durableId="1944412037">
    <w:abstractNumId w:val="16"/>
  </w:num>
  <w:num w:numId="11" w16cid:durableId="1915510112">
    <w:abstractNumId w:val="38"/>
  </w:num>
  <w:num w:numId="12" w16cid:durableId="1152480709">
    <w:abstractNumId w:val="26"/>
  </w:num>
  <w:num w:numId="13" w16cid:durableId="1152716193">
    <w:abstractNumId w:val="54"/>
  </w:num>
  <w:num w:numId="14" w16cid:durableId="1423140996">
    <w:abstractNumId w:val="30"/>
  </w:num>
  <w:num w:numId="15" w16cid:durableId="932082552">
    <w:abstractNumId w:val="8"/>
  </w:num>
  <w:num w:numId="16" w16cid:durableId="1616863575">
    <w:abstractNumId w:val="2"/>
  </w:num>
  <w:num w:numId="17" w16cid:durableId="1425227128">
    <w:abstractNumId w:val="42"/>
  </w:num>
  <w:num w:numId="18" w16cid:durableId="486478127">
    <w:abstractNumId w:val="50"/>
  </w:num>
  <w:num w:numId="19" w16cid:durableId="1136801924">
    <w:abstractNumId w:val="35"/>
  </w:num>
  <w:num w:numId="20" w16cid:durableId="1776440457">
    <w:abstractNumId w:val="22"/>
  </w:num>
  <w:num w:numId="21" w16cid:durableId="1533495718">
    <w:abstractNumId w:val="11"/>
  </w:num>
  <w:num w:numId="22" w16cid:durableId="1801531260">
    <w:abstractNumId w:val="47"/>
  </w:num>
  <w:num w:numId="23" w16cid:durableId="1633825564">
    <w:abstractNumId w:val="51"/>
  </w:num>
  <w:num w:numId="24" w16cid:durableId="1513103477">
    <w:abstractNumId w:val="39"/>
  </w:num>
  <w:num w:numId="25" w16cid:durableId="1940867132">
    <w:abstractNumId w:val="45"/>
  </w:num>
  <w:num w:numId="26" w16cid:durableId="1264651019">
    <w:abstractNumId w:val="10"/>
  </w:num>
  <w:num w:numId="27" w16cid:durableId="245697573">
    <w:abstractNumId w:val="5"/>
  </w:num>
  <w:num w:numId="28" w16cid:durableId="718936047">
    <w:abstractNumId w:val="41"/>
  </w:num>
  <w:num w:numId="29" w16cid:durableId="2107577644">
    <w:abstractNumId w:val="55"/>
  </w:num>
  <w:num w:numId="30" w16cid:durableId="287321596">
    <w:abstractNumId w:val="32"/>
  </w:num>
  <w:num w:numId="31" w16cid:durableId="243494280">
    <w:abstractNumId w:val="18"/>
  </w:num>
  <w:num w:numId="32" w16cid:durableId="1390616446">
    <w:abstractNumId w:val="40"/>
  </w:num>
  <w:num w:numId="33" w16cid:durableId="1549995017">
    <w:abstractNumId w:val="36"/>
  </w:num>
  <w:num w:numId="34" w16cid:durableId="2109346375">
    <w:abstractNumId w:val="46"/>
  </w:num>
  <w:num w:numId="35" w16cid:durableId="1342467261">
    <w:abstractNumId w:val="34"/>
  </w:num>
  <w:num w:numId="36" w16cid:durableId="1729185199">
    <w:abstractNumId w:val="52"/>
  </w:num>
  <w:num w:numId="37" w16cid:durableId="141654450">
    <w:abstractNumId w:val="49"/>
  </w:num>
  <w:num w:numId="38" w16cid:durableId="1840579160">
    <w:abstractNumId w:val="6"/>
  </w:num>
  <w:num w:numId="39" w16cid:durableId="1700158459">
    <w:abstractNumId w:val="37"/>
  </w:num>
  <w:num w:numId="40" w16cid:durableId="201669670">
    <w:abstractNumId w:val="23"/>
  </w:num>
  <w:num w:numId="41" w16cid:durableId="628972066">
    <w:abstractNumId w:val="4"/>
  </w:num>
  <w:num w:numId="42" w16cid:durableId="145707808">
    <w:abstractNumId w:val="19"/>
  </w:num>
  <w:num w:numId="43" w16cid:durableId="1761221400">
    <w:abstractNumId w:val="13"/>
  </w:num>
  <w:num w:numId="44" w16cid:durableId="576550639">
    <w:abstractNumId w:val="1"/>
  </w:num>
  <w:num w:numId="45" w16cid:durableId="718013074">
    <w:abstractNumId w:val="28"/>
  </w:num>
  <w:num w:numId="46" w16cid:durableId="409035928">
    <w:abstractNumId w:val="44"/>
  </w:num>
  <w:num w:numId="47" w16cid:durableId="1488668104">
    <w:abstractNumId w:val="29"/>
  </w:num>
  <w:num w:numId="48" w16cid:durableId="392123322">
    <w:abstractNumId w:val="17"/>
  </w:num>
  <w:num w:numId="49" w16cid:durableId="1406805973">
    <w:abstractNumId w:val="25"/>
  </w:num>
  <w:num w:numId="50" w16cid:durableId="363409278">
    <w:abstractNumId w:val="15"/>
  </w:num>
  <w:num w:numId="51" w16cid:durableId="1604070423">
    <w:abstractNumId w:val="9"/>
  </w:num>
  <w:num w:numId="52" w16cid:durableId="677543707">
    <w:abstractNumId w:val="3"/>
  </w:num>
  <w:num w:numId="53" w16cid:durableId="107891299">
    <w:abstractNumId w:val="48"/>
  </w:num>
  <w:num w:numId="54" w16cid:durableId="1351183843">
    <w:abstractNumId w:val="43"/>
  </w:num>
  <w:num w:numId="55" w16cid:durableId="1054701110">
    <w:abstractNumId w:val="20"/>
  </w:num>
  <w:num w:numId="56" w16cid:durableId="1807118107">
    <w:abstractNumId w:val="53"/>
  </w:num>
  <w:numIdMacAtCleanup w:val="55"/>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15:person w15:author="MEL YOUNG">
    <w15:presenceInfo w15:providerId="AD" w15:userId="S::mel.young@cambriancollege.ca::534a4dc5-69a4-475d-a2ba-b56382a0209a"/>
  </w15:person>
</w15:people>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26"/>
  <w:gutterAtTop/>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607B9"/>
    <w:rsid w:val="00001ECE"/>
    <w:rsid w:val="00002002"/>
    <w:rsid w:val="00002461"/>
    <w:rsid w:val="00002BD0"/>
    <w:rsid w:val="0000535A"/>
    <w:rsid w:val="00005AD6"/>
    <w:rsid w:val="000065BB"/>
    <w:rsid w:val="00013B90"/>
    <w:rsid w:val="00015AE4"/>
    <w:rsid w:val="000206CB"/>
    <w:rsid w:val="00020F20"/>
    <w:rsid w:val="00021155"/>
    <w:rsid w:val="00027492"/>
    <w:rsid w:val="00030B74"/>
    <w:rsid w:val="0003281F"/>
    <w:rsid w:val="00032FA1"/>
    <w:rsid w:val="00033164"/>
    <w:rsid w:val="00034649"/>
    <w:rsid w:val="00034C82"/>
    <w:rsid w:val="0003544F"/>
    <w:rsid w:val="00035B5A"/>
    <w:rsid w:val="00035CC6"/>
    <w:rsid w:val="0003723F"/>
    <w:rsid w:val="00037DD0"/>
    <w:rsid w:val="00041E40"/>
    <w:rsid w:val="000520A0"/>
    <w:rsid w:val="00055B73"/>
    <w:rsid w:val="0006061B"/>
    <w:rsid w:val="0006084C"/>
    <w:rsid w:val="00062632"/>
    <w:rsid w:val="000626EA"/>
    <w:rsid w:val="0006294E"/>
    <w:rsid w:val="000655E5"/>
    <w:rsid w:val="0006588C"/>
    <w:rsid w:val="00067071"/>
    <w:rsid w:val="00074C5F"/>
    <w:rsid w:val="0007531C"/>
    <w:rsid w:val="000766BA"/>
    <w:rsid w:val="00081A4E"/>
    <w:rsid w:val="00082AF7"/>
    <w:rsid w:val="00082F44"/>
    <w:rsid w:val="00086563"/>
    <w:rsid w:val="000877B4"/>
    <w:rsid w:val="00091A91"/>
    <w:rsid w:val="000925EE"/>
    <w:rsid w:val="00095904"/>
    <w:rsid w:val="000A1A80"/>
    <w:rsid w:val="000A2872"/>
    <w:rsid w:val="000A2C71"/>
    <w:rsid w:val="000A3D92"/>
    <w:rsid w:val="000A576A"/>
    <w:rsid w:val="000A5CB3"/>
    <w:rsid w:val="000A78D8"/>
    <w:rsid w:val="000B333F"/>
    <w:rsid w:val="000B346B"/>
    <w:rsid w:val="000B3673"/>
    <w:rsid w:val="000B4861"/>
    <w:rsid w:val="000B48D4"/>
    <w:rsid w:val="000C0663"/>
    <w:rsid w:val="000C168D"/>
    <w:rsid w:val="000C1CA5"/>
    <w:rsid w:val="000C295D"/>
    <w:rsid w:val="000C30F5"/>
    <w:rsid w:val="000D1F39"/>
    <w:rsid w:val="000D214C"/>
    <w:rsid w:val="000D21F5"/>
    <w:rsid w:val="000D3B6F"/>
    <w:rsid w:val="000D462E"/>
    <w:rsid w:val="000D5CC4"/>
    <w:rsid w:val="000D6D51"/>
    <w:rsid w:val="000E0753"/>
    <w:rsid w:val="000E2854"/>
    <w:rsid w:val="000E63EA"/>
    <w:rsid w:val="000E6685"/>
    <w:rsid w:val="000E6812"/>
    <w:rsid w:val="000F59A8"/>
    <w:rsid w:val="000F61A3"/>
    <w:rsid w:val="000F669A"/>
    <w:rsid w:val="000F7441"/>
    <w:rsid w:val="000F7D07"/>
    <w:rsid w:val="00100682"/>
    <w:rsid w:val="00100D5A"/>
    <w:rsid w:val="001025E1"/>
    <w:rsid w:val="00104FDD"/>
    <w:rsid w:val="001056C3"/>
    <w:rsid w:val="0010755F"/>
    <w:rsid w:val="00107AD1"/>
    <w:rsid w:val="00110E76"/>
    <w:rsid w:val="001111D9"/>
    <w:rsid w:val="00120DA9"/>
    <w:rsid w:val="001210E7"/>
    <w:rsid w:val="00121964"/>
    <w:rsid w:val="00123FC6"/>
    <w:rsid w:val="00126074"/>
    <w:rsid w:val="0012707D"/>
    <w:rsid w:val="00127E56"/>
    <w:rsid w:val="00130D3E"/>
    <w:rsid w:val="001336FE"/>
    <w:rsid w:val="001341AF"/>
    <w:rsid w:val="00141979"/>
    <w:rsid w:val="001424C9"/>
    <w:rsid w:val="00146684"/>
    <w:rsid w:val="00146AA4"/>
    <w:rsid w:val="001477C7"/>
    <w:rsid w:val="0015035A"/>
    <w:rsid w:val="00150BFB"/>
    <w:rsid w:val="00153645"/>
    <w:rsid w:val="001605EE"/>
    <w:rsid w:val="00164431"/>
    <w:rsid w:val="001646D0"/>
    <w:rsid w:val="0016502D"/>
    <w:rsid w:val="001650E1"/>
    <w:rsid w:val="001658C3"/>
    <w:rsid w:val="00167AE4"/>
    <w:rsid w:val="001706B5"/>
    <w:rsid w:val="00170F5F"/>
    <w:rsid w:val="00171A18"/>
    <w:rsid w:val="001727C2"/>
    <w:rsid w:val="001736E0"/>
    <w:rsid w:val="00173B50"/>
    <w:rsid w:val="00175185"/>
    <w:rsid w:val="00177189"/>
    <w:rsid w:val="00180810"/>
    <w:rsid w:val="00181C16"/>
    <w:rsid w:val="0018437D"/>
    <w:rsid w:val="00185F9C"/>
    <w:rsid w:val="00186569"/>
    <w:rsid w:val="00187AF3"/>
    <w:rsid w:val="00191CEB"/>
    <w:rsid w:val="00192071"/>
    <w:rsid w:val="00196D3A"/>
    <w:rsid w:val="001A0339"/>
    <w:rsid w:val="001A1E3C"/>
    <w:rsid w:val="001A2655"/>
    <w:rsid w:val="001A456A"/>
    <w:rsid w:val="001A4745"/>
    <w:rsid w:val="001A51B5"/>
    <w:rsid w:val="001A5D0C"/>
    <w:rsid w:val="001B03AD"/>
    <w:rsid w:val="001B1A8E"/>
    <w:rsid w:val="001B1F64"/>
    <w:rsid w:val="001B59A3"/>
    <w:rsid w:val="001B5F76"/>
    <w:rsid w:val="001C0583"/>
    <w:rsid w:val="001C0974"/>
    <w:rsid w:val="001C24B6"/>
    <w:rsid w:val="001C2740"/>
    <w:rsid w:val="001C4927"/>
    <w:rsid w:val="001C665C"/>
    <w:rsid w:val="001D0529"/>
    <w:rsid w:val="001D243E"/>
    <w:rsid w:val="001D3EF2"/>
    <w:rsid w:val="001D5405"/>
    <w:rsid w:val="001E03E1"/>
    <w:rsid w:val="001E15DC"/>
    <w:rsid w:val="001E1B87"/>
    <w:rsid w:val="001E7183"/>
    <w:rsid w:val="001F3456"/>
    <w:rsid w:val="001F5D97"/>
    <w:rsid w:val="001F718D"/>
    <w:rsid w:val="00200C58"/>
    <w:rsid w:val="00201DDE"/>
    <w:rsid w:val="00204C4C"/>
    <w:rsid w:val="00205936"/>
    <w:rsid w:val="00205E48"/>
    <w:rsid w:val="00206130"/>
    <w:rsid w:val="002105B9"/>
    <w:rsid w:val="002151CE"/>
    <w:rsid w:val="0021528C"/>
    <w:rsid w:val="0021599D"/>
    <w:rsid w:val="00216D7D"/>
    <w:rsid w:val="0021711B"/>
    <w:rsid w:val="002244A8"/>
    <w:rsid w:val="00227DD2"/>
    <w:rsid w:val="002331BF"/>
    <w:rsid w:val="00233A4C"/>
    <w:rsid w:val="00236337"/>
    <w:rsid w:val="00237C0A"/>
    <w:rsid w:val="0024090D"/>
    <w:rsid w:val="00240D7D"/>
    <w:rsid w:val="00242A60"/>
    <w:rsid w:val="00243EF7"/>
    <w:rsid w:val="002507FC"/>
    <w:rsid w:val="00250D8F"/>
    <w:rsid w:val="00250E92"/>
    <w:rsid w:val="00251A94"/>
    <w:rsid w:val="00251D4C"/>
    <w:rsid w:val="00251D83"/>
    <w:rsid w:val="0025407D"/>
    <w:rsid w:val="0025471E"/>
    <w:rsid w:val="00254D01"/>
    <w:rsid w:val="00256ACB"/>
    <w:rsid w:val="002571BC"/>
    <w:rsid w:val="00257668"/>
    <w:rsid w:val="002603A0"/>
    <w:rsid w:val="00263899"/>
    <w:rsid w:val="00267C3A"/>
    <w:rsid w:val="00270F30"/>
    <w:rsid w:val="00271B58"/>
    <w:rsid w:val="00271CC0"/>
    <w:rsid w:val="0027704E"/>
    <w:rsid w:val="002809C7"/>
    <w:rsid w:val="00280CAD"/>
    <w:rsid w:val="0028180B"/>
    <w:rsid w:val="00284E24"/>
    <w:rsid w:val="002872A4"/>
    <w:rsid w:val="00287D9F"/>
    <w:rsid w:val="002909C3"/>
    <w:rsid w:val="002948E1"/>
    <w:rsid w:val="0029567D"/>
    <w:rsid w:val="002970CD"/>
    <w:rsid w:val="002A014B"/>
    <w:rsid w:val="002A1CF9"/>
    <w:rsid w:val="002A3824"/>
    <w:rsid w:val="002A3998"/>
    <w:rsid w:val="002A5411"/>
    <w:rsid w:val="002A5E6C"/>
    <w:rsid w:val="002A6783"/>
    <w:rsid w:val="002B09CA"/>
    <w:rsid w:val="002B165C"/>
    <w:rsid w:val="002B196A"/>
    <w:rsid w:val="002B1BCD"/>
    <w:rsid w:val="002B25EF"/>
    <w:rsid w:val="002B407F"/>
    <w:rsid w:val="002C2FC9"/>
    <w:rsid w:val="002C44A0"/>
    <w:rsid w:val="002C7C56"/>
    <w:rsid w:val="002D0520"/>
    <w:rsid w:val="002D0750"/>
    <w:rsid w:val="002D6EF2"/>
    <w:rsid w:val="002E3B16"/>
    <w:rsid w:val="002E6000"/>
    <w:rsid w:val="002E7ECD"/>
    <w:rsid w:val="002E7F0D"/>
    <w:rsid w:val="002F1D14"/>
    <w:rsid w:val="002F3F9F"/>
    <w:rsid w:val="002F4374"/>
    <w:rsid w:val="002F5403"/>
    <w:rsid w:val="002F5D66"/>
    <w:rsid w:val="002F619E"/>
    <w:rsid w:val="002F770A"/>
    <w:rsid w:val="003052B8"/>
    <w:rsid w:val="00306E14"/>
    <w:rsid w:val="00310068"/>
    <w:rsid w:val="003128E3"/>
    <w:rsid w:val="00313BFA"/>
    <w:rsid w:val="00314A71"/>
    <w:rsid w:val="0032297D"/>
    <w:rsid w:val="00322C98"/>
    <w:rsid w:val="00323396"/>
    <w:rsid w:val="0032423F"/>
    <w:rsid w:val="0032492A"/>
    <w:rsid w:val="0032571D"/>
    <w:rsid w:val="00326B91"/>
    <w:rsid w:val="00327253"/>
    <w:rsid w:val="0032776B"/>
    <w:rsid w:val="00327C58"/>
    <w:rsid w:val="00327FE3"/>
    <w:rsid w:val="0033136C"/>
    <w:rsid w:val="0033197C"/>
    <w:rsid w:val="00332A3D"/>
    <w:rsid w:val="00332B3C"/>
    <w:rsid w:val="00333542"/>
    <w:rsid w:val="00334718"/>
    <w:rsid w:val="0034090A"/>
    <w:rsid w:val="003434A2"/>
    <w:rsid w:val="003436C9"/>
    <w:rsid w:val="00345AB3"/>
    <w:rsid w:val="0034772F"/>
    <w:rsid w:val="00350E58"/>
    <w:rsid w:val="00353D78"/>
    <w:rsid w:val="00354D81"/>
    <w:rsid w:val="0035587F"/>
    <w:rsid w:val="003619A8"/>
    <w:rsid w:val="00363A4B"/>
    <w:rsid w:val="003660E2"/>
    <w:rsid w:val="00366D0D"/>
    <w:rsid w:val="00367A54"/>
    <w:rsid w:val="00367C02"/>
    <w:rsid w:val="0037171A"/>
    <w:rsid w:val="003717F2"/>
    <w:rsid w:val="00371A10"/>
    <w:rsid w:val="00371E37"/>
    <w:rsid w:val="00373203"/>
    <w:rsid w:val="0037335E"/>
    <w:rsid w:val="003734F0"/>
    <w:rsid w:val="00373614"/>
    <w:rsid w:val="003741D3"/>
    <w:rsid w:val="00374685"/>
    <w:rsid w:val="00376710"/>
    <w:rsid w:val="003769E3"/>
    <w:rsid w:val="0037738D"/>
    <w:rsid w:val="00377DA8"/>
    <w:rsid w:val="003800D6"/>
    <w:rsid w:val="00380F72"/>
    <w:rsid w:val="003814FA"/>
    <w:rsid w:val="00382C2A"/>
    <w:rsid w:val="003844F6"/>
    <w:rsid w:val="00384D5F"/>
    <w:rsid w:val="00385387"/>
    <w:rsid w:val="003861C1"/>
    <w:rsid w:val="003868BD"/>
    <w:rsid w:val="00386E3D"/>
    <w:rsid w:val="003915FA"/>
    <w:rsid w:val="00391E7C"/>
    <w:rsid w:val="0039418F"/>
    <w:rsid w:val="003943B4"/>
    <w:rsid w:val="00394510"/>
    <w:rsid w:val="00395A24"/>
    <w:rsid w:val="00395B5F"/>
    <w:rsid w:val="00397B52"/>
    <w:rsid w:val="00397D51"/>
    <w:rsid w:val="003A0C6B"/>
    <w:rsid w:val="003A1291"/>
    <w:rsid w:val="003A44B8"/>
    <w:rsid w:val="003A46D6"/>
    <w:rsid w:val="003A54C2"/>
    <w:rsid w:val="003B09D2"/>
    <w:rsid w:val="003B1BD6"/>
    <w:rsid w:val="003B3ECC"/>
    <w:rsid w:val="003C06BD"/>
    <w:rsid w:val="003C2F12"/>
    <w:rsid w:val="003C5FA5"/>
    <w:rsid w:val="003C64B6"/>
    <w:rsid w:val="003C6861"/>
    <w:rsid w:val="003C728A"/>
    <w:rsid w:val="003D3AFF"/>
    <w:rsid w:val="003D506C"/>
    <w:rsid w:val="003D53A6"/>
    <w:rsid w:val="003D6803"/>
    <w:rsid w:val="003E3F36"/>
    <w:rsid w:val="003E4E50"/>
    <w:rsid w:val="003E4E75"/>
    <w:rsid w:val="003E5451"/>
    <w:rsid w:val="003E5AC0"/>
    <w:rsid w:val="003F002B"/>
    <w:rsid w:val="003F015C"/>
    <w:rsid w:val="003F6477"/>
    <w:rsid w:val="003F787C"/>
    <w:rsid w:val="00401EC8"/>
    <w:rsid w:val="00402158"/>
    <w:rsid w:val="00403BA4"/>
    <w:rsid w:val="00404F6B"/>
    <w:rsid w:val="004059FB"/>
    <w:rsid w:val="00411E4B"/>
    <w:rsid w:val="00412AB7"/>
    <w:rsid w:val="00416D1F"/>
    <w:rsid w:val="00416F5C"/>
    <w:rsid w:val="004208F0"/>
    <w:rsid w:val="00420EDA"/>
    <w:rsid w:val="00421A9C"/>
    <w:rsid w:val="00422F63"/>
    <w:rsid w:val="00431636"/>
    <w:rsid w:val="004323C9"/>
    <w:rsid w:val="0043340E"/>
    <w:rsid w:val="0043710B"/>
    <w:rsid w:val="0044014C"/>
    <w:rsid w:val="00440E5D"/>
    <w:rsid w:val="00441FEE"/>
    <w:rsid w:val="00442712"/>
    <w:rsid w:val="004429E2"/>
    <w:rsid w:val="004429FB"/>
    <w:rsid w:val="004478B2"/>
    <w:rsid w:val="00450273"/>
    <w:rsid w:val="00451134"/>
    <w:rsid w:val="00453D2C"/>
    <w:rsid w:val="00454B92"/>
    <w:rsid w:val="004575E1"/>
    <w:rsid w:val="00462FB7"/>
    <w:rsid w:val="0046442B"/>
    <w:rsid w:val="004671EB"/>
    <w:rsid w:val="00467F81"/>
    <w:rsid w:val="00472BF3"/>
    <w:rsid w:val="00475105"/>
    <w:rsid w:val="00475E17"/>
    <w:rsid w:val="00476449"/>
    <w:rsid w:val="00476BDC"/>
    <w:rsid w:val="0048011A"/>
    <w:rsid w:val="00486F3F"/>
    <w:rsid w:val="0049148C"/>
    <w:rsid w:val="004936D6"/>
    <w:rsid w:val="004955B9"/>
    <w:rsid w:val="00495825"/>
    <w:rsid w:val="00497483"/>
    <w:rsid w:val="004A1B0D"/>
    <w:rsid w:val="004A4A22"/>
    <w:rsid w:val="004A6CC8"/>
    <w:rsid w:val="004A6F69"/>
    <w:rsid w:val="004B12D4"/>
    <w:rsid w:val="004B17D2"/>
    <w:rsid w:val="004B19AF"/>
    <w:rsid w:val="004B238D"/>
    <w:rsid w:val="004B528A"/>
    <w:rsid w:val="004B7779"/>
    <w:rsid w:val="004C2C8E"/>
    <w:rsid w:val="004C5EB2"/>
    <w:rsid w:val="004C6E76"/>
    <w:rsid w:val="004C7DB4"/>
    <w:rsid w:val="004D1289"/>
    <w:rsid w:val="004D44BF"/>
    <w:rsid w:val="004D67D3"/>
    <w:rsid w:val="004D76C8"/>
    <w:rsid w:val="004F7651"/>
    <w:rsid w:val="005010D6"/>
    <w:rsid w:val="00502941"/>
    <w:rsid w:val="00505A34"/>
    <w:rsid w:val="0050635E"/>
    <w:rsid w:val="00506F17"/>
    <w:rsid w:val="0051681D"/>
    <w:rsid w:val="00517707"/>
    <w:rsid w:val="00520AFB"/>
    <w:rsid w:val="00524046"/>
    <w:rsid w:val="005247C3"/>
    <w:rsid w:val="00526693"/>
    <w:rsid w:val="00531999"/>
    <w:rsid w:val="00536687"/>
    <w:rsid w:val="005376A6"/>
    <w:rsid w:val="00543DB0"/>
    <w:rsid w:val="00544F20"/>
    <w:rsid w:val="005454B3"/>
    <w:rsid w:val="00546308"/>
    <w:rsid w:val="00547887"/>
    <w:rsid w:val="00552246"/>
    <w:rsid w:val="0055372E"/>
    <w:rsid w:val="0055419F"/>
    <w:rsid w:val="005556A3"/>
    <w:rsid w:val="00556AFB"/>
    <w:rsid w:val="00556B13"/>
    <w:rsid w:val="0055719E"/>
    <w:rsid w:val="0055750F"/>
    <w:rsid w:val="00560297"/>
    <w:rsid w:val="00560B97"/>
    <w:rsid w:val="005634EA"/>
    <w:rsid w:val="00565E53"/>
    <w:rsid w:val="00566311"/>
    <w:rsid w:val="00571286"/>
    <w:rsid w:val="00572701"/>
    <w:rsid w:val="00573EA1"/>
    <w:rsid w:val="0057597E"/>
    <w:rsid w:val="00577467"/>
    <w:rsid w:val="00580577"/>
    <w:rsid w:val="005829CE"/>
    <w:rsid w:val="00585BCD"/>
    <w:rsid w:val="005868A9"/>
    <w:rsid w:val="00587F35"/>
    <w:rsid w:val="00592C10"/>
    <w:rsid w:val="00592C7A"/>
    <w:rsid w:val="005935AF"/>
    <w:rsid w:val="005951EF"/>
    <w:rsid w:val="00595F0D"/>
    <w:rsid w:val="005A0117"/>
    <w:rsid w:val="005A0EBD"/>
    <w:rsid w:val="005A0ED0"/>
    <w:rsid w:val="005A1398"/>
    <w:rsid w:val="005A48F2"/>
    <w:rsid w:val="005A7CA5"/>
    <w:rsid w:val="005B3C07"/>
    <w:rsid w:val="005B3FF4"/>
    <w:rsid w:val="005B491C"/>
    <w:rsid w:val="005B5E37"/>
    <w:rsid w:val="005C039E"/>
    <w:rsid w:val="005C044F"/>
    <w:rsid w:val="005C2199"/>
    <w:rsid w:val="005C3732"/>
    <w:rsid w:val="005C7984"/>
    <w:rsid w:val="005C7F66"/>
    <w:rsid w:val="005D0D63"/>
    <w:rsid w:val="005D365D"/>
    <w:rsid w:val="005D366B"/>
    <w:rsid w:val="005D46FA"/>
    <w:rsid w:val="005E2E5C"/>
    <w:rsid w:val="005E4E48"/>
    <w:rsid w:val="005E6BE4"/>
    <w:rsid w:val="005F28DB"/>
    <w:rsid w:val="005F5C88"/>
    <w:rsid w:val="00600CDF"/>
    <w:rsid w:val="00602D6F"/>
    <w:rsid w:val="00603748"/>
    <w:rsid w:val="00611F8A"/>
    <w:rsid w:val="006206BA"/>
    <w:rsid w:val="0062352B"/>
    <w:rsid w:val="00637C1F"/>
    <w:rsid w:val="00641CEC"/>
    <w:rsid w:val="00642227"/>
    <w:rsid w:val="0064377D"/>
    <w:rsid w:val="00643963"/>
    <w:rsid w:val="00644284"/>
    <w:rsid w:val="00651F22"/>
    <w:rsid w:val="00656892"/>
    <w:rsid w:val="00661EC0"/>
    <w:rsid w:val="006645EF"/>
    <w:rsid w:val="0066702E"/>
    <w:rsid w:val="00667C45"/>
    <w:rsid w:val="00670126"/>
    <w:rsid w:val="00670787"/>
    <w:rsid w:val="00670856"/>
    <w:rsid w:val="00671913"/>
    <w:rsid w:val="006730AD"/>
    <w:rsid w:val="0067570D"/>
    <w:rsid w:val="00680429"/>
    <w:rsid w:val="006806BC"/>
    <w:rsid w:val="0068134A"/>
    <w:rsid w:val="00683A23"/>
    <w:rsid w:val="00687FB9"/>
    <w:rsid w:val="0069026A"/>
    <w:rsid w:val="00691B58"/>
    <w:rsid w:val="006929C3"/>
    <w:rsid w:val="0069308A"/>
    <w:rsid w:val="006964E8"/>
    <w:rsid w:val="006A5F76"/>
    <w:rsid w:val="006B07DC"/>
    <w:rsid w:val="006B16D1"/>
    <w:rsid w:val="006B43C1"/>
    <w:rsid w:val="006B44A1"/>
    <w:rsid w:val="006B4BDA"/>
    <w:rsid w:val="006B4E3C"/>
    <w:rsid w:val="006B5BA4"/>
    <w:rsid w:val="006B5FB5"/>
    <w:rsid w:val="006B661B"/>
    <w:rsid w:val="006B7216"/>
    <w:rsid w:val="006C2DD7"/>
    <w:rsid w:val="006C6E29"/>
    <w:rsid w:val="006C73AB"/>
    <w:rsid w:val="006D00BC"/>
    <w:rsid w:val="006D108A"/>
    <w:rsid w:val="006D43CE"/>
    <w:rsid w:val="006D6D59"/>
    <w:rsid w:val="006E003B"/>
    <w:rsid w:val="006E1C35"/>
    <w:rsid w:val="006E31CC"/>
    <w:rsid w:val="006F38B7"/>
    <w:rsid w:val="007010C2"/>
    <w:rsid w:val="007026F7"/>
    <w:rsid w:val="007029FE"/>
    <w:rsid w:val="00704991"/>
    <w:rsid w:val="00706278"/>
    <w:rsid w:val="00707555"/>
    <w:rsid w:val="00707B5C"/>
    <w:rsid w:val="007101B1"/>
    <w:rsid w:val="007108AD"/>
    <w:rsid w:val="0071660B"/>
    <w:rsid w:val="0072162A"/>
    <w:rsid w:val="00723041"/>
    <w:rsid w:val="00735F4F"/>
    <w:rsid w:val="00737B83"/>
    <w:rsid w:val="0074398F"/>
    <w:rsid w:val="00744168"/>
    <w:rsid w:val="00744E4F"/>
    <w:rsid w:val="00752110"/>
    <w:rsid w:val="007532F7"/>
    <w:rsid w:val="00753470"/>
    <w:rsid w:val="00753AF2"/>
    <w:rsid w:val="00756CCB"/>
    <w:rsid w:val="00757065"/>
    <w:rsid w:val="0075755A"/>
    <w:rsid w:val="007608D4"/>
    <w:rsid w:val="00760E33"/>
    <w:rsid w:val="00767331"/>
    <w:rsid w:val="00776E93"/>
    <w:rsid w:val="00777747"/>
    <w:rsid w:val="00780B97"/>
    <w:rsid w:val="00780F08"/>
    <w:rsid w:val="0078111D"/>
    <w:rsid w:val="00781AD7"/>
    <w:rsid w:val="007820A6"/>
    <w:rsid w:val="007826C1"/>
    <w:rsid w:val="00783A14"/>
    <w:rsid w:val="0078692B"/>
    <w:rsid w:val="00787301"/>
    <w:rsid w:val="00787C52"/>
    <w:rsid w:val="00790BC8"/>
    <w:rsid w:val="007930A0"/>
    <w:rsid w:val="00793A8C"/>
    <w:rsid w:val="007954BB"/>
    <w:rsid w:val="007A02B6"/>
    <w:rsid w:val="007A0579"/>
    <w:rsid w:val="007A0B8F"/>
    <w:rsid w:val="007A448D"/>
    <w:rsid w:val="007A6ACD"/>
    <w:rsid w:val="007A71CD"/>
    <w:rsid w:val="007B0C81"/>
    <w:rsid w:val="007B1CDB"/>
    <w:rsid w:val="007B44FA"/>
    <w:rsid w:val="007B4B4B"/>
    <w:rsid w:val="007C0A4A"/>
    <w:rsid w:val="007C3CB3"/>
    <w:rsid w:val="007C49F8"/>
    <w:rsid w:val="007C58B1"/>
    <w:rsid w:val="007C7A36"/>
    <w:rsid w:val="007D10FE"/>
    <w:rsid w:val="007D18E8"/>
    <w:rsid w:val="007D1E34"/>
    <w:rsid w:val="007D1F21"/>
    <w:rsid w:val="007D24C4"/>
    <w:rsid w:val="007D30F1"/>
    <w:rsid w:val="007D3AD9"/>
    <w:rsid w:val="007D4A2A"/>
    <w:rsid w:val="007D5807"/>
    <w:rsid w:val="007E09B8"/>
    <w:rsid w:val="007E0C19"/>
    <w:rsid w:val="007E39A0"/>
    <w:rsid w:val="007E57F2"/>
    <w:rsid w:val="007E612C"/>
    <w:rsid w:val="007F05A9"/>
    <w:rsid w:val="007F0B9E"/>
    <w:rsid w:val="007F37B2"/>
    <w:rsid w:val="007F4F4D"/>
    <w:rsid w:val="007F4F61"/>
    <w:rsid w:val="007F524A"/>
    <w:rsid w:val="007F5A42"/>
    <w:rsid w:val="007F5FF1"/>
    <w:rsid w:val="00801378"/>
    <w:rsid w:val="00801A5E"/>
    <w:rsid w:val="00802E6E"/>
    <w:rsid w:val="00804376"/>
    <w:rsid w:val="0080468B"/>
    <w:rsid w:val="00812AF8"/>
    <w:rsid w:val="00813794"/>
    <w:rsid w:val="00814172"/>
    <w:rsid w:val="00821C42"/>
    <w:rsid w:val="00822230"/>
    <w:rsid w:val="008222F0"/>
    <w:rsid w:val="00824B53"/>
    <w:rsid w:val="00825DA8"/>
    <w:rsid w:val="00826A8C"/>
    <w:rsid w:val="00827150"/>
    <w:rsid w:val="008306D3"/>
    <w:rsid w:val="00833D51"/>
    <w:rsid w:val="0083432B"/>
    <w:rsid w:val="008343DE"/>
    <w:rsid w:val="008359FD"/>
    <w:rsid w:val="00837671"/>
    <w:rsid w:val="008434C2"/>
    <w:rsid w:val="00844DCA"/>
    <w:rsid w:val="00850548"/>
    <w:rsid w:val="00850854"/>
    <w:rsid w:val="00852C91"/>
    <w:rsid w:val="00853AA1"/>
    <w:rsid w:val="008578AA"/>
    <w:rsid w:val="008602C4"/>
    <w:rsid w:val="008606BE"/>
    <w:rsid w:val="008609ED"/>
    <w:rsid w:val="008613B5"/>
    <w:rsid w:val="0086208F"/>
    <w:rsid w:val="008648B4"/>
    <w:rsid w:val="00864ECC"/>
    <w:rsid w:val="00865FD9"/>
    <w:rsid w:val="00866709"/>
    <w:rsid w:val="00866DC6"/>
    <w:rsid w:val="0087029F"/>
    <w:rsid w:val="00874FE5"/>
    <w:rsid w:val="0087608A"/>
    <w:rsid w:val="00876906"/>
    <w:rsid w:val="00877587"/>
    <w:rsid w:val="008775C6"/>
    <w:rsid w:val="00877D24"/>
    <w:rsid w:val="00880203"/>
    <w:rsid w:val="00880D32"/>
    <w:rsid w:val="008812F6"/>
    <w:rsid w:val="00882402"/>
    <w:rsid w:val="0088695E"/>
    <w:rsid w:val="008876C1"/>
    <w:rsid w:val="00887F44"/>
    <w:rsid w:val="00892428"/>
    <w:rsid w:val="00893B70"/>
    <w:rsid w:val="0089601E"/>
    <w:rsid w:val="00896B93"/>
    <w:rsid w:val="008A1AE0"/>
    <w:rsid w:val="008A268D"/>
    <w:rsid w:val="008A36D4"/>
    <w:rsid w:val="008A3971"/>
    <w:rsid w:val="008A50BB"/>
    <w:rsid w:val="008B29A7"/>
    <w:rsid w:val="008B6F20"/>
    <w:rsid w:val="008B765C"/>
    <w:rsid w:val="008B79EB"/>
    <w:rsid w:val="008C0A06"/>
    <w:rsid w:val="008C0E6A"/>
    <w:rsid w:val="008C41DD"/>
    <w:rsid w:val="008C48B6"/>
    <w:rsid w:val="008C5112"/>
    <w:rsid w:val="008C5440"/>
    <w:rsid w:val="008C61A1"/>
    <w:rsid w:val="008C74D8"/>
    <w:rsid w:val="008D30B2"/>
    <w:rsid w:val="008D7958"/>
    <w:rsid w:val="008E1227"/>
    <w:rsid w:val="008E4190"/>
    <w:rsid w:val="008E4DE1"/>
    <w:rsid w:val="008E5355"/>
    <w:rsid w:val="008F2EFC"/>
    <w:rsid w:val="008F50BB"/>
    <w:rsid w:val="008F58F7"/>
    <w:rsid w:val="008F5BBB"/>
    <w:rsid w:val="00901DDE"/>
    <w:rsid w:val="00902BC2"/>
    <w:rsid w:val="00903116"/>
    <w:rsid w:val="009046BD"/>
    <w:rsid w:val="00904B08"/>
    <w:rsid w:val="00904E30"/>
    <w:rsid w:val="009057D5"/>
    <w:rsid w:val="009070CA"/>
    <w:rsid w:val="00907C88"/>
    <w:rsid w:val="00910640"/>
    <w:rsid w:val="00911999"/>
    <w:rsid w:val="009128E3"/>
    <w:rsid w:val="009147A5"/>
    <w:rsid w:val="00914DA3"/>
    <w:rsid w:val="0091547B"/>
    <w:rsid w:val="009154E6"/>
    <w:rsid w:val="009166FC"/>
    <w:rsid w:val="00916969"/>
    <w:rsid w:val="00916FB5"/>
    <w:rsid w:val="00925E98"/>
    <w:rsid w:val="00927A86"/>
    <w:rsid w:val="00935AB2"/>
    <w:rsid w:val="00936321"/>
    <w:rsid w:val="00940E16"/>
    <w:rsid w:val="009429AD"/>
    <w:rsid w:val="00943364"/>
    <w:rsid w:val="009448FF"/>
    <w:rsid w:val="00945423"/>
    <w:rsid w:val="0094607F"/>
    <w:rsid w:val="00946903"/>
    <w:rsid w:val="00950E47"/>
    <w:rsid w:val="00952293"/>
    <w:rsid w:val="00952D4E"/>
    <w:rsid w:val="00953044"/>
    <w:rsid w:val="00953761"/>
    <w:rsid w:val="00954ED9"/>
    <w:rsid w:val="009556D5"/>
    <w:rsid w:val="00956C02"/>
    <w:rsid w:val="009579DC"/>
    <w:rsid w:val="009579DE"/>
    <w:rsid w:val="00957DFB"/>
    <w:rsid w:val="009601F6"/>
    <w:rsid w:val="0096536B"/>
    <w:rsid w:val="00966F1C"/>
    <w:rsid w:val="00967B67"/>
    <w:rsid w:val="00971CB4"/>
    <w:rsid w:val="00974723"/>
    <w:rsid w:val="00977700"/>
    <w:rsid w:val="00977791"/>
    <w:rsid w:val="0098194A"/>
    <w:rsid w:val="00983CA2"/>
    <w:rsid w:val="00984852"/>
    <w:rsid w:val="00987982"/>
    <w:rsid w:val="0099698E"/>
    <w:rsid w:val="00997EB3"/>
    <w:rsid w:val="009A1C78"/>
    <w:rsid w:val="009A3BEC"/>
    <w:rsid w:val="009B1530"/>
    <w:rsid w:val="009B4EAA"/>
    <w:rsid w:val="009B51B9"/>
    <w:rsid w:val="009B5C79"/>
    <w:rsid w:val="009B7A0B"/>
    <w:rsid w:val="009C1D29"/>
    <w:rsid w:val="009C29CB"/>
    <w:rsid w:val="009C7209"/>
    <w:rsid w:val="009D06E5"/>
    <w:rsid w:val="009D245F"/>
    <w:rsid w:val="009D2D28"/>
    <w:rsid w:val="009D3F61"/>
    <w:rsid w:val="009D49C0"/>
    <w:rsid w:val="009E581E"/>
    <w:rsid w:val="009E5A5C"/>
    <w:rsid w:val="009E769D"/>
    <w:rsid w:val="009E7A55"/>
    <w:rsid w:val="009F0FD8"/>
    <w:rsid w:val="009F4051"/>
    <w:rsid w:val="009F5A14"/>
    <w:rsid w:val="009F6CA1"/>
    <w:rsid w:val="00A01FFF"/>
    <w:rsid w:val="00A10D22"/>
    <w:rsid w:val="00A11487"/>
    <w:rsid w:val="00A11608"/>
    <w:rsid w:val="00A11B1E"/>
    <w:rsid w:val="00A15CFE"/>
    <w:rsid w:val="00A17D11"/>
    <w:rsid w:val="00A2039D"/>
    <w:rsid w:val="00A247D8"/>
    <w:rsid w:val="00A30A96"/>
    <w:rsid w:val="00A30F1E"/>
    <w:rsid w:val="00A3153B"/>
    <w:rsid w:val="00A337BE"/>
    <w:rsid w:val="00A33F02"/>
    <w:rsid w:val="00A35C19"/>
    <w:rsid w:val="00A37AB4"/>
    <w:rsid w:val="00A43461"/>
    <w:rsid w:val="00A45523"/>
    <w:rsid w:val="00A52013"/>
    <w:rsid w:val="00A53226"/>
    <w:rsid w:val="00A53949"/>
    <w:rsid w:val="00A5739D"/>
    <w:rsid w:val="00A57859"/>
    <w:rsid w:val="00A61E4A"/>
    <w:rsid w:val="00A6393C"/>
    <w:rsid w:val="00A656F9"/>
    <w:rsid w:val="00A674A4"/>
    <w:rsid w:val="00A72201"/>
    <w:rsid w:val="00A73742"/>
    <w:rsid w:val="00A74FF4"/>
    <w:rsid w:val="00A751E6"/>
    <w:rsid w:val="00A76253"/>
    <w:rsid w:val="00A766D8"/>
    <w:rsid w:val="00A76A81"/>
    <w:rsid w:val="00A776BA"/>
    <w:rsid w:val="00A77FEB"/>
    <w:rsid w:val="00A80C53"/>
    <w:rsid w:val="00A81809"/>
    <w:rsid w:val="00A81E34"/>
    <w:rsid w:val="00A840EA"/>
    <w:rsid w:val="00A8439A"/>
    <w:rsid w:val="00A86586"/>
    <w:rsid w:val="00A90E35"/>
    <w:rsid w:val="00A91E5D"/>
    <w:rsid w:val="00A94814"/>
    <w:rsid w:val="00AA1132"/>
    <w:rsid w:val="00AA4C8D"/>
    <w:rsid w:val="00AB4D76"/>
    <w:rsid w:val="00AC3442"/>
    <w:rsid w:val="00AC3AF8"/>
    <w:rsid w:val="00AC584C"/>
    <w:rsid w:val="00AC6B96"/>
    <w:rsid w:val="00AC7EFC"/>
    <w:rsid w:val="00AD0B60"/>
    <w:rsid w:val="00AD56DA"/>
    <w:rsid w:val="00AD6857"/>
    <w:rsid w:val="00AF1272"/>
    <w:rsid w:val="00AF12A5"/>
    <w:rsid w:val="00AF1C0D"/>
    <w:rsid w:val="00AF34FC"/>
    <w:rsid w:val="00AF46B5"/>
    <w:rsid w:val="00AF5336"/>
    <w:rsid w:val="00AF5507"/>
    <w:rsid w:val="00AF6E67"/>
    <w:rsid w:val="00B046D5"/>
    <w:rsid w:val="00B0483A"/>
    <w:rsid w:val="00B07D9E"/>
    <w:rsid w:val="00B1171E"/>
    <w:rsid w:val="00B11AEF"/>
    <w:rsid w:val="00B12167"/>
    <w:rsid w:val="00B13BF3"/>
    <w:rsid w:val="00B1450C"/>
    <w:rsid w:val="00B174E6"/>
    <w:rsid w:val="00B22585"/>
    <w:rsid w:val="00B246D2"/>
    <w:rsid w:val="00B247AD"/>
    <w:rsid w:val="00B24998"/>
    <w:rsid w:val="00B305FE"/>
    <w:rsid w:val="00B32999"/>
    <w:rsid w:val="00B33F97"/>
    <w:rsid w:val="00B3444B"/>
    <w:rsid w:val="00B347A4"/>
    <w:rsid w:val="00B3486B"/>
    <w:rsid w:val="00B40A40"/>
    <w:rsid w:val="00B41F2F"/>
    <w:rsid w:val="00B5429A"/>
    <w:rsid w:val="00B54522"/>
    <w:rsid w:val="00B57E94"/>
    <w:rsid w:val="00B62209"/>
    <w:rsid w:val="00B63886"/>
    <w:rsid w:val="00B63C78"/>
    <w:rsid w:val="00B63D93"/>
    <w:rsid w:val="00B678BB"/>
    <w:rsid w:val="00B67D57"/>
    <w:rsid w:val="00B73679"/>
    <w:rsid w:val="00B7550C"/>
    <w:rsid w:val="00B76DA4"/>
    <w:rsid w:val="00B8019C"/>
    <w:rsid w:val="00B85C75"/>
    <w:rsid w:val="00B9059A"/>
    <w:rsid w:val="00B907F2"/>
    <w:rsid w:val="00B91740"/>
    <w:rsid w:val="00B92581"/>
    <w:rsid w:val="00B93028"/>
    <w:rsid w:val="00B939CA"/>
    <w:rsid w:val="00BA0A6E"/>
    <w:rsid w:val="00BA165D"/>
    <w:rsid w:val="00BA4B48"/>
    <w:rsid w:val="00BB079D"/>
    <w:rsid w:val="00BB0BD9"/>
    <w:rsid w:val="00BB3F89"/>
    <w:rsid w:val="00BC1DA4"/>
    <w:rsid w:val="00BC49DD"/>
    <w:rsid w:val="00BC4B16"/>
    <w:rsid w:val="00BC55AB"/>
    <w:rsid w:val="00BC690E"/>
    <w:rsid w:val="00BD0319"/>
    <w:rsid w:val="00BD44F2"/>
    <w:rsid w:val="00BD4A35"/>
    <w:rsid w:val="00BD5FB9"/>
    <w:rsid w:val="00BE3B05"/>
    <w:rsid w:val="00BE58BB"/>
    <w:rsid w:val="00BE69AA"/>
    <w:rsid w:val="00BF1A82"/>
    <w:rsid w:val="00BF3600"/>
    <w:rsid w:val="00BF4656"/>
    <w:rsid w:val="00BF4738"/>
    <w:rsid w:val="00BF6707"/>
    <w:rsid w:val="00BF70E1"/>
    <w:rsid w:val="00C00761"/>
    <w:rsid w:val="00C009B5"/>
    <w:rsid w:val="00C02285"/>
    <w:rsid w:val="00C02B67"/>
    <w:rsid w:val="00C037B5"/>
    <w:rsid w:val="00C0403A"/>
    <w:rsid w:val="00C05209"/>
    <w:rsid w:val="00C1500E"/>
    <w:rsid w:val="00C20458"/>
    <w:rsid w:val="00C233AB"/>
    <w:rsid w:val="00C24505"/>
    <w:rsid w:val="00C248BC"/>
    <w:rsid w:val="00C24C51"/>
    <w:rsid w:val="00C25812"/>
    <w:rsid w:val="00C302E4"/>
    <w:rsid w:val="00C3296F"/>
    <w:rsid w:val="00C33A17"/>
    <w:rsid w:val="00C42847"/>
    <w:rsid w:val="00C42B7A"/>
    <w:rsid w:val="00C43190"/>
    <w:rsid w:val="00C464BC"/>
    <w:rsid w:val="00C46909"/>
    <w:rsid w:val="00C50FA6"/>
    <w:rsid w:val="00C561F6"/>
    <w:rsid w:val="00C5781A"/>
    <w:rsid w:val="00C61B6E"/>
    <w:rsid w:val="00C63A9C"/>
    <w:rsid w:val="00C648F7"/>
    <w:rsid w:val="00C6543C"/>
    <w:rsid w:val="00C70494"/>
    <w:rsid w:val="00C708E9"/>
    <w:rsid w:val="00C713DE"/>
    <w:rsid w:val="00C72E09"/>
    <w:rsid w:val="00C72FCC"/>
    <w:rsid w:val="00C75539"/>
    <w:rsid w:val="00C766B7"/>
    <w:rsid w:val="00C8091C"/>
    <w:rsid w:val="00C809E3"/>
    <w:rsid w:val="00C9014C"/>
    <w:rsid w:val="00C919E6"/>
    <w:rsid w:val="00C923F2"/>
    <w:rsid w:val="00C92763"/>
    <w:rsid w:val="00C932D2"/>
    <w:rsid w:val="00C94D7A"/>
    <w:rsid w:val="00C9686C"/>
    <w:rsid w:val="00CA04CB"/>
    <w:rsid w:val="00CA2CDF"/>
    <w:rsid w:val="00CA455A"/>
    <w:rsid w:val="00CA4938"/>
    <w:rsid w:val="00CA5AD4"/>
    <w:rsid w:val="00CA6286"/>
    <w:rsid w:val="00CB33EC"/>
    <w:rsid w:val="00CB38FE"/>
    <w:rsid w:val="00CB5E81"/>
    <w:rsid w:val="00CC3EC0"/>
    <w:rsid w:val="00CC4D2D"/>
    <w:rsid w:val="00CC5E65"/>
    <w:rsid w:val="00CD023E"/>
    <w:rsid w:val="00CD4A1D"/>
    <w:rsid w:val="00CD5BD5"/>
    <w:rsid w:val="00CE1C0C"/>
    <w:rsid w:val="00CE1F7D"/>
    <w:rsid w:val="00CE4E86"/>
    <w:rsid w:val="00CE549D"/>
    <w:rsid w:val="00CE7849"/>
    <w:rsid w:val="00CE78F2"/>
    <w:rsid w:val="00CF0573"/>
    <w:rsid w:val="00CF0AC9"/>
    <w:rsid w:val="00CF4B75"/>
    <w:rsid w:val="00CF54F8"/>
    <w:rsid w:val="00CF60D0"/>
    <w:rsid w:val="00CF6613"/>
    <w:rsid w:val="00CF6EAD"/>
    <w:rsid w:val="00D0088C"/>
    <w:rsid w:val="00D015C4"/>
    <w:rsid w:val="00D05E1A"/>
    <w:rsid w:val="00D072A4"/>
    <w:rsid w:val="00D161E3"/>
    <w:rsid w:val="00D20F0E"/>
    <w:rsid w:val="00D24367"/>
    <w:rsid w:val="00D253B8"/>
    <w:rsid w:val="00D263D5"/>
    <w:rsid w:val="00D26756"/>
    <w:rsid w:val="00D26A69"/>
    <w:rsid w:val="00D33369"/>
    <w:rsid w:val="00D37601"/>
    <w:rsid w:val="00D42B9B"/>
    <w:rsid w:val="00D44B25"/>
    <w:rsid w:val="00D45FCF"/>
    <w:rsid w:val="00D46A65"/>
    <w:rsid w:val="00D47F0E"/>
    <w:rsid w:val="00D52203"/>
    <w:rsid w:val="00D523D7"/>
    <w:rsid w:val="00D558EE"/>
    <w:rsid w:val="00D56F5C"/>
    <w:rsid w:val="00D61183"/>
    <w:rsid w:val="00D6162A"/>
    <w:rsid w:val="00D61E3A"/>
    <w:rsid w:val="00D62537"/>
    <w:rsid w:val="00D65311"/>
    <w:rsid w:val="00D662C8"/>
    <w:rsid w:val="00D67984"/>
    <w:rsid w:val="00D70017"/>
    <w:rsid w:val="00D71FCB"/>
    <w:rsid w:val="00D723E3"/>
    <w:rsid w:val="00D72BF0"/>
    <w:rsid w:val="00D745E2"/>
    <w:rsid w:val="00D7462F"/>
    <w:rsid w:val="00D747E3"/>
    <w:rsid w:val="00D773FF"/>
    <w:rsid w:val="00D7767C"/>
    <w:rsid w:val="00D77928"/>
    <w:rsid w:val="00D818B0"/>
    <w:rsid w:val="00D8461E"/>
    <w:rsid w:val="00D85139"/>
    <w:rsid w:val="00D853B3"/>
    <w:rsid w:val="00D86C47"/>
    <w:rsid w:val="00D87273"/>
    <w:rsid w:val="00D90C0D"/>
    <w:rsid w:val="00D91A1A"/>
    <w:rsid w:val="00D93567"/>
    <w:rsid w:val="00D946FD"/>
    <w:rsid w:val="00DA06D2"/>
    <w:rsid w:val="00DA192C"/>
    <w:rsid w:val="00DA41F5"/>
    <w:rsid w:val="00DA4543"/>
    <w:rsid w:val="00DA617A"/>
    <w:rsid w:val="00DA6C92"/>
    <w:rsid w:val="00DB1892"/>
    <w:rsid w:val="00DB23EA"/>
    <w:rsid w:val="00DB693F"/>
    <w:rsid w:val="00DC3FB7"/>
    <w:rsid w:val="00DC6BAB"/>
    <w:rsid w:val="00DD27DC"/>
    <w:rsid w:val="00DD3773"/>
    <w:rsid w:val="00DD403E"/>
    <w:rsid w:val="00DD57DC"/>
    <w:rsid w:val="00DD68E7"/>
    <w:rsid w:val="00DE0C0F"/>
    <w:rsid w:val="00DE1201"/>
    <w:rsid w:val="00DE37A8"/>
    <w:rsid w:val="00DF1141"/>
    <w:rsid w:val="00DF338B"/>
    <w:rsid w:val="00DF3D3C"/>
    <w:rsid w:val="00E00E06"/>
    <w:rsid w:val="00E0152F"/>
    <w:rsid w:val="00E0182F"/>
    <w:rsid w:val="00E01925"/>
    <w:rsid w:val="00E01D52"/>
    <w:rsid w:val="00E02565"/>
    <w:rsid w:val="00E072FC"/>
    <w:rsid w:val="00E127A9"/>
    <w:rsid w:val="00E24168"/>
    <w:rsid w:val="00E248C1"/>
    <w:rsid w:val="00E251CB"/>
    <w:rsid w:val="00E253D2"/>
    <w:rsid w:val="00E328CD"/>
    <w:rsid w:val="00E32DC9"/>
    <w:rsid w:val="00E32FF0"/>
    <w:rsid w:val="00E335F0"/>
    <w:rsid w:val="00E337AE"/>
    <w:rsid w:val="00E337BD"/>
    <w:rsid w:val="00E33D68"/>
    <w:rsid w:val="00E36DD3"/>
    <w:rsid w:val="00E379A1"/>
    <w:rsid w:val="00E412E4"/>
    <w:rsid w:val="00E41553"/>
    <w:rsid w:val="00E43B52"/>
    <w:rsid w:val="00E44364"/>
    <w:rsid w:val="00E5096D"/>
    <w:rsid w:val="00E514AA"/>
    <w:rsid w:val="00E515A0"/>
    <w:rsid w:val="00E52549"/>
    <w:rsid w:val="00E53D39"/>
    <w:rsid w:val="00E54ACA"/>
    <w:rsid w:val="00E54B1F"/>
    <w:rsid w:val="00E560AF"/>
    <w:rsid w:val="00E56BA3"/>
    <w:rsid w:val="00E63A7E"/>
    <w:rsid w:val="00E8017D"/>
    <w:rsid w:val="00E833BB"/>
    <w:rsid w:val="00E85618"/>
    <w:rsid w:val="00E872F5"/>
    <w:rsid w:val="00E90D9C"/>
    <w:rsid w:val="00E9332B"/>
    <w:rsid w:val="00E941A3"/>
    <w:rsid w:val="00EA2EED"/>
    <w:rsid w:val="00EA55A7"/>
    <w:rsid w:val="00EA5A16"/>
    <w:rsid w:val="00EA72E3"/>
    <w:rsid w:val="00EB01BD"/>
    <w:rsid w:val="00EB184A"/>
    <w:rsid w:val="00EB1B53"/>
    <w:rsid w:val="00EB56AC"/>
    <w:rsid w:val="00EB6E54"/>
    <w:rsid w:val="00EB77AA"/>
    <w:rsid w:val="00EB7942"/>
    <w:rsid w:val="00EC08D7"/>
    <w:rsid w:val="00EC0970"/>
    <w:rsid w:val="00EC177C"/>
    <w:rsid w:val="00EC1DD1"/>
    <w:rsid w:val="00EC2FAD"/>
    <w:rsid w:val="00EC423E"/>
    <w:rsid w:val="00EC4C32"/>
    <w:rsid w:val="00ED0B01"/>
    <w:rsid w:val="00ED30E1"/>
    <w:rsid w:val="00ED5B4E"/>
    <w:rsid w:val="00ED6D6D"/>
    <w:rsid w:val="00EE3366"/>
    <w:rsid w:val="00EF1D7C"/>
    <w:rsid w:val="00EF23EA"/>
    <w:rsid w:val="00EF4C05"/>
    <w:rsid w:val="00EF60D1"/>
    <w:rsid w:val="00EF614C"/>
    <w:rsid w:val="00EF6318"/>
    <w:rsid w:val="00EF6ACE"/>
    <w:rsid w:val="00EF7579"/>
    <w:rsid w:val="00F019D0"/>
    <w:rsid w:val="00F04761"/>
    <w:rsid w:val="00F04F6D"/>
    <w:rsid w:val="00F05081"/>
    <w:rsid w:val="00F05B38"/>
    <w:rsid w:val="00F072C5"/>
    <w:rsid w:val="00F119E4"/>
    <w:rsid w:val="00F13190"/>
    <w:rsid w:val="00F13254"/>
    <w:rsid w:val="00F13DC2"/>
    <w:rsid w:val="00F14854"/>
    <w:rsid w:val="00F1609E"/>
    <w:rsid w:val="00F179BB"/>
    <w:rsid w:val="00F20990"/>
    <w:rsid w:val="00F22600"/>
    <w:rsid w:val="00F23005"/>
    <w:rsid w:val="00F240EF"/>
    <w:rsid w:val="00F249EF"/>
    <w:rsid w:val="00F350F0"/>
    <w:rsid w:val="00F36A22"/>
    <w:rsid w:val="00F36EB1"/>
    <w:rsid w:val="00F378B7"/>
    <w:rsid w:val="00F37F1D"/>
    <w:rsid w:val="00F407AF"/>
    <w:rsid w:val="00F4278F"/>
    <w:rsid w:val="00F44C8A"/>
    <w:rsid w:val="00F52659"/>
    <w:rsid w:val="00F536BB"/>
    <w:rsid w:val="00F53F55"/>
    <w:rsid w:val="00F55C17"/>
    <w:rsid w:val="00F57210"/>
    <w:rsid w:val="00F5795E"/>
    <w:rsid w:val="00F607B9"/>
    <w:rsid w:val="00F62513"/>
    <w:rsid w:val="00F63197"/>
    <w:rsid w:val="00F71B4A"/>
    <w:rsid w:val="00F7243D"/>
    <w:rsid w:val="00F75140"/>
    <w:rsid w:val="00F76E44"/>
    <w:rsid w:val="00F811DE"/>
    <w:rsid w:val="00F83733"/>
    <w:rsid w:val="00F83816"/>
    <w:rsid w:val="00F8498E"/>
    <w:rsid w:val="00F900B4"/>
    <w:rsid w:val="00FA26C2"/>
    <w:rsid w:val="00FB168F"/>
    <w:rsid w:val="00FB3E5F"/>
    <w:rsid w:val="00FB4088"/>
    <w:rsid w:val="00FB4842"/>
    <w:rsid w:val="00FB694E"/>
    <w:rsid w:val="00FC0C09"/>
    <w:rsid w:val="00FC1518"/>
    <w:rsid w:val="00FC202C"/>
    <w:rsid w:val="00FC3A1B"/>
    <w:rsid w:val="00FC4D58"/>
    <w:rsid w:val="00FC6E0F"/>
    <w:rsid w:val="00FD0018"/>
    <w:rsid w:val="00FD0101"/>
    <w:rsid w:val="00FD220D"/>
    <w:rsid w:val="00FD2953"/>
    <w:rsid w:val="00FD30A4"/>
    <w:rsid w:val="00FD3F0A"/>
    <w:rsid w:val="00FD5B0C"/>
    <w:rsid w:val="00FD61A4"/>
    <w:rsid w:val="00FD6606"/>
    <w:rsid w:val="00FE0007"/>
    <w:rsid w:val="00FE3E4C"/>
    <w:rsid w:val="00FE4218"/>
    <w:rsid w:val="00FE62C2"/>
    <w:rsid w:val="00FF1772"/>
    <w:rsid w:val="00FF3D7D"/>
    <w:rsid w:val="0370BDCD"/>
    <w:rsid w:val="1F231AB0"/>
    <w:rsid w:val="218E1425"/>
    <w:rsid w:val="338B0AA8"/>
    <w:rsid w:val="35CC1F50"/>
    <w:rsid w:val="45220E59"/>
  </w:rsids>
  <m:mathPr>
    <m:mathFont m:val="Cambria Math"/>
    <m:brkBin m:val="before"/>
    <m:brkBinSub m:val="--"/>
    <m:smallFrac m:val="0"/>
    <m:dispDef/>
    <m:lMargin m:val="0"/>
    <m:rMargin m:val="0"/>
    <m:defJc m:val="centerGroup"/>
    <m:wrapIndent m:val="1440"/>
    <m:intLim m:val="subSup"/>
    <m:naryLim m:val="undOvr"/>
  </m:mathPr>
  <w:themeFontLang w:val="en-C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07BB83F"/>
  <w15:chartTrackingRefBased/>
  <w15:docId w15:val="{2FB625CF-9382-4F5F-8639-7CDADC0BFD1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HAnsi" w:hAnsiTheme="minorHAnsi" w:cstheme="minorBidi"/>
        <w:kern w:val="2"/>
        <w:sz w:val="24"/>
        <w:szCs w:val="24"/>
        <w:lang w:val="en-CA" w:eastAsia="en-US" w:bidi="ar-SA"/>
        <w14:ligatures w14:val="standardContextual"/>
      </w:rPr>
    </w:rPrDefault>
    <w:pPrDefault/>
  </w:docDefaults>
  <w:latentStyles w:defLockedState="0" w:defUIPriority="99" w:defSemiHidden="0" w:defUnhideWhenUsed="0" w:defQFormat="0" w:count="376">
    <w:lsdException w:name="Normal" w:uiPriority="0"/>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tyle>
  <w:style w:type="paragraph" w:styleId="Heading1">
    <w:name w:val="heading 1"/>
    <w:basedOn w:val="Normal"/>
    <w:next w:val="Normal"/>
    <w:link w:val="Heading1Char"/>
    <w:uiPriority w:val="9"/>
    <w:qFormat/>
    <w:rsid w:val="00E43B52"/>
    <w:pPr>
      <w:suppressAutoHyphens/>
      <w:autoSpaceDE w:val="0"/>
      <w:autoSpaceDN w:val="0"/>
      <w:adjustRightInd w:val="0"/>
      <w:spacing w:before="120" w:after="120" w:line="288" w:lineRule="auto"/>
      <w:textAlignment w:val="center"/>
      <w:outlineLvl w:val="0"/>
    </w:pPr>
    <w:rPr>
      <w:rFonts w:ascii="Poppins SemiBold" w:hAnsi="Poppins SemiBold" w:cs="Poppins SemiBold"/>
      <w:b/>
      <w:bCs/>
      <w:color w:val="000000" w:themeColor="text1"/>
      <w:spacing w:val="10"/>
      <w:kern w:val="0"/>
      <w:sz w:val="32"/>
      <w:szCs w:val="32"/>
      <w:lang w:val="en-US"/>
    </w:rPr>
  </w:style>
  <w:style w:type="paragraph" w:styleId="Heading2">
    <w:name w:val="heading 2"/>
    <w:basedOn w:val="Normal"/>
    <w:next w:val="Normal"/>
    <w:link w:val="Heading2Char"/>
    <w:uiPriority w:val="9"/>
    <w:unhideWhenUsed/>
    <w:qFormat/>
    <w:rsid w:val="00001ECE"/>
    <w:pPr>
      <w:keepNext/>
      <w:keepLines/>
      <w:spacing w:before="240" w:after="240"/>
      <w:outlineLvl w:val="1"/>
    </w:pPr>
    <w:rPr>
      <w:rFonts w:ascii="Poppins" w:eastAsiaTheme="majorEastAsia" w:hAnsi="Poppins" w:cstheme="majorBidi"/>
      <w:b/>
      <w:color w:val="000000" w:themeColor="text1"/>
      <w:szCs w:val="26"/>
    </w:rPr>
  </w:style>
  <w:style w:type="paragraph" w:styleId="Heading3">
    <w:name w:val="heading 3"/>
    <w:basedOn w:val="Normal"/>
    <w:next w:val="Normal"/>
    <w:link w:val="Heading3Char"/>
    <w:uiPriority w:val="9"/>
    <w:unhideWhenUsed/>
    <w:qFormat/>
    <w:rsid w:val="00001ECE"/>
    <w:pPr>
      <w:keepNext/>
      <w:keepLines/>
      <w:spacing w:before="240" w:after="240" w:line="300" w:lineRule="auto"/>
      <w:outlineLvl w:val="2"/>
    </w:pPr>
    <w:rPr>
      <w:rFonts w:ascii="Arial" w:eastAsiaTheme="majorEastAsia" w:hAnsi="Arial" w:cs="Arial"/>
      <w:b/>
      <w:bCs/>
      <w:color w:val="000000" w:themeColor="text1"/>
    </w:rPr>
  </w:style>
  <w:style w:type="paragraph" w:styleId="Heading4">
    <w:name w:val="heading 4"/>
    <w:basedOn w:val="Normal"/>
    <w:next w:val="Normal"/>
    <w:link w:val="Heading4Char"/>
    <w:uiPriority w:val="9"/>
    <w:unhideWhenUsed/>
    <w:qFormat/>
    <w:rsid w:val="003A54C2"/>
    <w:pPr>
      <w:keepNext/>
      <w:keepLines/>
      <w:shd w:val="clear" w:color="auto" w:fill="591F30"/>
      <w:spacing w:before="40"/>
      <w:outlineLvl w:val="3"/>
    </w:pPr>
    <w:rPr>
      <w:rFonts w:ascii="Poppins" w:eastAsiaTheme="majorEastAsia" w:hAnsi="Poppins" w:cs="Poppins"/>
      <w:b/>
      <w:bCs/>
      <w:i/>
      <w:iCs/>
      <w:color w:val="FFFFFF" w:themeColor="background1"/>
      <w:sz w:val="22"/>
      <w:szCs w:val="22"/>
    </w:rPr>
  </w:style>
  <w:style w:type="paragraph" w:styleId="Heading5">
    <w:name w:val="heading 5"/>
    <w:basedOn w:val="Normal"/>
    <w:next w:val="Normal"/>
    <w:link w:val="Heading5Char"/>
    <w:uiPriority w:val="9"/>
    <w:unhideWhenUsed/>
    <w:qFormat/>
    <w:rsid w:val="003A54C2"/>
    <w:pPr>
      <w:keepNext/>
      <w:keepLines/>
      <w:spacing w:before="40"/>
      <w:outlineLvl w:val="4"/>
    </w:pPr>
    <w:rPr>
      <w:rFonts w:ascii="Poppins" w:eastAsiaTheme="majorEastAsia" w:hAnsi="Poppins" w:cstheme="majorBidi"/>
      <w:color w:val="591F3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F607B9"/>
    <w:pPr>
      <w:tabs>
        <w:tab w:val="center" w:pos="4680"/>
        <w:tab w:val="right" w:pos="9360"/>
      </w:tabs>
    </w:pPr>
  </w:style>
  <w:style w:type="character" w:customStyle="1" w:styleId="HeaderChar">
    <w:name w:val="Header Char"/>
    <w:basedOn w:val="DefaultParagraphFont"/>
    <w:link w:val="Header"/>
    <w:uiPriority w:val="99"/>
    <w:rsid w:val="00F607B9"/>
  </w:style>
  <w:style w:type="paragraph" w:styleId="Footer">
    <w:name w:val="footer"/>
    <w:basedOn w:val="Normal"/>
    <w:link w:val="FooterChar"/>
    <w:uiPriority w:val="99"/>
    <w:unhideWhenUsed/>
    <w:rsid w:val="00F607B9"/>
    <w:pPr>
      <w:tabs>
        <w:tab w:val="center" w:pos="4680"/>
        <w:tab w:val="right" w:pos="9360"/>
      </w:tabs>
    </w:pPr>
  </w:style>
  <w:style w:type="character" w:customStyle="1" w:styleId="FooterChar">
    <w:name w:val="Footer Char"/>
    <w:basedOn w:val="DefaultParagraphFont"/>
    <w:link w:val="Footer"/>
    <w:uiPriority w:val="99"/>
    <w:rsid w:val="00F607B9"/>
  </w:style>
  <w:style w:type="paragraph" w:customStyle="1" w:styleId="BasicParagraph">
    <w:name w:val="[Basic Paragraph]"/>
    <w:basedOn w:val="Normal"/>
    <w:uiPriority w:val="99"/>
    <w:rsid w:val="00F607B9"/>
    <w:pPr>
      <w:autoSpaceDE w:val="0"/>
      <w:autoSpaceDN w:val="0"/>
      <w:adjustRightInd w:val="0"/>
      <w:spacing w:line="288" w:lineRule="auto"/>
      <w:textAlignment w:val="center"/>
    </w:pPr>
    <w:rPr>
      <w:rFonts w:ascii="MinionPro-Regular" w:hAnsi="MinionPro-Regular" w:cs="MinionPro-Regular"/>
      <w:color w:val="000000"/>
      <w:kern w:val="0"/>
      <w:lang w:val="en-US"/>
    </w:rPr>
  </w:style>
  <w:style w:type="paragraph" w:styleId="NoSpacing">
    <w:name w:val="No Spacing"/>
    <w:link w:val="NoSpacingChar"/>
    <w:uiPriority w:val="1"/>
    <w:rsid w:val="00A73742"/>
    <w:rPr>
      <w:rFonts w:eastAsiaTheme="minorEastAsia"/>
      <w:kern w:val="0"/>
      <w:sz w:val="22"/>
      <w:szCs w:val="22"/>
      <w:lang w:val="en-US" w:eastAsia="zh-CN"/>
      <w14:ligatures w14:val="none"/>
    </w:rPr>
  </w:style>
  <w:style w:type="character" w:customStyle="1" w:styleId="NoSpacingChar">
    <w:name w:val="No Spacing Char"/>
    <w:basedOn w:val="DefaultParagraphFont"/>
    <w:link w:val="NoSpacing"/>
    <w:uiPriority w:val="1"/>
    <w:rsid w:val="00A73742"/>
    <w:rPr>
      <w:rFonts w:eastAsiaTheme="minorEastAsia"/>
      <w:kern w:val="0"/>
      <w:sz w:val="22"/>
      <w:szCs w:val="22"/>
      <w:lang w:val="en-US" w:eastAsia="zh-CN"/>
      <w14:ligatures w14:val="none"/>
    </w:rPr>
  </w:style>
  <w:style w:type="character" w:customStyle="1" w:styleId="Heading1Char">
    <w:name w:val="Heading 1 Char"/>
    <w:basedOn w:val="DefaultParagraphFont"/>
    <w:link w:val="Heading1"/>
    <w:uiPriority w:val="9"/>
    <w:rsid w:val="00E43B52"/>
    <w:rPr>
      <w:rFonts w:ascii="Poppins SemiBold" w:hAnsi="Poppins SemiBold" w:cs="Poppins SemiBold"/>
      <w:b/>
      <w:bCs/>
      <w:color w:val="000000" w:themeColor="text1"/>
      <w:spacing w:val="10"/>
      <w:kern w:val="0"/>
      <w:sz w:val="32"/>
      <w:szCs w:val="32"/>
      <w:lang w:val="en-US"/>
    </w:rPr>
  </w:style>
  <w:style w:type="paragraph" w:styleId="Subtitle">
    <w:name w:val="Subtitle"/>
    <w:basedOn w:val="Normal"/>
    <w:next w:val="Normal"/>
    <w:link w:val="SubtitleChar"/>
    <w:uiPriority w:val="11"/>
    <w:qFormat/>
    <w:rsid w:val="001B5F76"/>
    <w:rPr>
      <w:rFonts w:ascii="Poppins SemiBold" w:hAnsi="Poppins SemiBold" w:cs="Poppins SemiBold"/>
      <w:b/>
      <w:bCs/>
      <w:lang w:val="en-US"/>
    </w:rPr>
  </w:style>
  <w:style w:type="character" w:customStyle="1" w:styleId="SubtitleChar">
    <w:name w:val="Subtitle Char"/>
    <w:basedOn w:val="DefaultParagraphFont"/>
    <w:link w:val="Subtitle"/>
    <w:uiPriority w:val="11"/>
    <w:rsid w:val="001B5F76"/>
    <w:rPr>
      <w:rFonts w:ascii="Poppins SemiBold" w:hAnsi="Poppins SemiBold" w:cs="Poppins SemiBold"/>
      <w:b/>
      <w:bCs/>
      <w:lang w:val="en-US"/>
    </w:rPr>
  </w:style>
  <w:style w:type="paragraph" w:styleId="ListParagraph">
    <w:name w:val="List Paragraph"/>
    <w:aliases w:val="Call out"/>
    <w:basedOn w:val="Normal"/>
    <w:uiPriority w:val="34"/>
    <w:qFormat/>
    <w:rsid w:val="00CF6613"/>
    <w:pPr>
      <w:numPr>
        <w:numId w:val="9"/>
      </w:numPr>
    </w:pPr>
    <w:rPr>
      <w:rFonts w:ascii="Arial" w:hAnsi="Arial" w:cs="Poppins Medium"/>
      <w:iCs/>
      <w:lang w:val="en-US"/>
    </w:rPr>
  </w:style>
  <w:style w:type="paragraph" w:customStyle="1" w:styleId="Text">
    <w:name w:val="Text"/>
    <w:basedOn w:val="Normal"/>
    <w:uiPriority w:val="99"/>
    <w:qFormat/>
    <w:rsid w:val="001B5F76"/>
    <w:rPr>
      <w:rFonts w:ascii="Arial" w:hAnsi="Arial" w:cs="Arial"/>
    </w:rPr>
  </w:style>
  <w:style w:type="character" w:styleId="SubtleReference">
    <w:name w:val="Subtle Reference"/>
    <w:basedOn w:val="DefaultParagraphFont"/>
    <w:uiPriority w:val="31"/>
    <w:rsid w:val="001B5F76"/>
    <w:rPr>
      <w:smallCaps/>
      <w:color w:val="5A5A5A" w:themeColor="text1" w:themeTint="A5"/>
    </w:rPr>
  </w:style>
  <w:style w:type="paragraph" w:styleId="TOCHeading">
    <w:name w:val="TOC Heading"/>
    <w:basedOn w:val="Heading1"/>
    <w:next w:val="Normal"/>
    <w:uiPriority w:val="39"/>
    <w:unhideWhenUsed/>
    <w:qFormat/>
    <w:rsid w:val="004575E1"/>
    <w:pPr>
      <w:keepNext/>
      <w:keepLines/>
      <w:suppressAutoHyphens w:val="0"/>
      <w:autoSpaceDE/>
      <w:autoSpaceDN/>
      <w:adjustRightInd/>
      <w:spacing w:before="240" w:line="259" w:lineRule="auto"/>
      <w:textAlignment w:val="auto"/>
      <w:outlineLvl w:val="9"/>
    </w:pPr>
  </w:style>
  <w:style w:type="paragraph" w:styleId="TOC1">
    <w:name w:val="toc 1"/>
    <w:basedOn w:val="Normal"/>
    <w:next w:val="Normal"/>
    <w:autoRedefine/>
    <w:uiPriority w:val="39"/>
    <w:unhideWhenUsed/>
    <w:rsid w:val="002F770A"/>
    <w:pPr>
      <w:tabs>
        <w:tab w:val="right" w:leader="dot" w:pos="9962"/>
      </w:tabs>
      <w:spacing w:after="100"/>
    </w:pPr>
    <w:rPr>
      <w:rFonts w:ascii="Poppins" w:hAnsi="Poppins" w:cs="Poppins"/>
      <w:b/>
      <w:bCs/>
      <w:noProof/>
    </w:rPr>
  </w:style>
  <w:style w:type="character" w:styleId="Hyperlink">
    <w:name w:val="Hyperlink"/>
    <w:basedOn w:val="DefaultParagraphFont"/>
    <w:uiPriority w:val="99"/>
    <w:unhideWhenUsed/>
    <w:rsid w:val="004575E1"/>
    <w:rPr>
      <w:color w:val="0563C1" w:themeColor="hyperlink"/>
      <w:u w:val="single"/>
    </w:rPr>
  </w:style>
  <w:style w:type="character" w:styleId="UnresolvedMention">
    <w:name w:val="Unresolved Mention"/>
    <w:basedOn w:val="DefaultParagraphFont"/>
    <w:uiPriority w:val="99"/>
    <w:semiHidden/>
    <w:unhideWhenUsed/>
    <w:rsid w:val="004575E1"/>
    <w:rPr>
      <w:color w:val="605E5C"/>
      <w:shd w:val="clear" w:color="auto" w:fill="E1DFDD"/>
    </w:rPr>
  </w:style>
  <w:style w:type="character" w:customStyle="1" w:styleId="Heading3Char">
    <w:name w:val="Heading 3 Char"/>
    <w:basedOn w:val="DefaultParagraphFont"/>
    <w:link w:val="Heading3"/>
    <w:uiPriority w:val="9"/>
    <w:rsid w:val="00001ECE"/>
    <w:rPr>
      <w:rFonts w:ascii="Arial" w:eastAsiaTheme="majorEastAsia" w:hAnsi="Arial" w:cs="Arial"/>
      <w:b/>
      <w:bCs/>
      <w:color w:val="000000" w:themeColor="text1"/>
    </w:rPr>
  </w:style>
  <w:style w:type="table" w:styleId="TableGrid">
    <w:name w:val="Table Grid"/>
    <w:basedOn w:val="TableNormal"/>
    <w:uiPriority w:val="39"/>
    <w:rsid w:val="00AA1132"/>
    <w:rPr>
      <w:rFonts w:ascii="Arial" w:eastAsia="Arial" w:hAnsi="Arial" w:cs="Arial"/>
      <w:kern w:val="0"/>
      <w:sz w:val="22"/>
      <w:szCs w:val="22"/>
      <w:lang w:val="en"/>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semiHidden/>
    <w:unhideWhenUsed/>
    <w:rsid w:val="00033164"/>
    <w:rPr>
      <w:color w:val="954F72" w:themeColor="followedHyperlink"/>
      <w:u w:val="single"/>
    </w:rPr>
  </w:style>
  <w:style w:type="character" w:customStyle="1" w:styleId="Heading2Char">
    <w:name w:val="Heading 2 Char"/>
    <w:basedOn w:val="DefaultParagraphFont"/>
    <w:link w:val="Heading2"/>
    <w:uiPriority w:val="9"/>
    <w:rsid w:val="00001ECE"/>
    <w:rPr>
      <w:rFonts w:ascii="Poppins" w:eastAsiaTheme="majorEastAsia" w:hAnsi="Poppins" w:cstheme="majorBidi"/>
      <w:b/>
      <w:color w:val="000000" w:themeColor="text1"/>
      <w:szCs w:val="26"/>
    </w:rPr>
  </w:style>
  <w:style w:type="paragraph" w:styleId="BodyText">
    <w:name w:val="Body Text"/>
    <w:basedOn w:val="Text"/>
    <w:link w:val="BodyTextChar"/>
    <w:uiPriority w:val="1"/>
    <w:qFormat/>
    <w:rsid w:val="00B174E6"/>
    <w:pPr>
      <w:spacing w:before="240" w:after="240"/>
    </w:pPr>
    <w:rPr>
      <w:rFonts w:ascii="Poppins" w:hAnsi="Poppins"/>
      <w:sz w:val="22"/>
    </w:rPr>
  </w:style>
  <w:style w:type="character" w:customStyle="1" w:styleId="BodyTextChar">
    <w:name w:val="Body Text Char"/>
    <w:basedOn w:val="DefaultParagraphFont"/>
    <w:link w:val="BodyText"/>
    <w:uiPriority w:val="1"/>
    <w:rsid w:val="00B174E6"/>
    <w:rPr>
      <w:rFonts w:ascii="Poppins" w:hAnsi="Poppins" w:cs="Arial"/>
      <w:sz w:val="22"/>
    </w:rPr>
  </w:style>
  <w:style w:type="paragraph" w:styleId="TOC3">
    <w:name w:val="toc 3"/>
    <w:basedOn w:val="Normal"/>
    <w:next w:val="Normal"/>
    <w:autoRedefine/>
    <w:uiPriority w:val="39"/>
    <w:unhideWhenUsed/>
    <w:rsid w:val="00327253"/>
    <w:pPr>
      <w:spacing w:after="100"/>
      <w:ind w:left="480"/>
    </w:pPr>
  </w:style>
  <w:style w:type="paragraph" w:styleId="TOC2">
    <w:name w:val="toc 2"/>
    <w:basedOn w:val="Normal"/>
    <w:next w:val="Normal"/>
    <w:autoRedefine/>
    <w:uiPriority w:val="39"/>
    <w:unhideWhenUsed/>
    <w:rsid w:val="00345AB3"/>
    <w:pPr>
      <w:tabs>
        <w:tab w:val="right" w:leader="dot" w:pos="9962"/>
      </w:tabs>
      <w:spacing w:after="100"/>
      <w:ind w:left="240"/>
    </w:pPr>
    <w:rPr>
      <w:rFonts w:ascii="Poppins" w:hAnsi="Poppins" w:cs="Poppins"/>
      <w:noProof/>
    </w:rPr>
  </w:style>
  <w:style w:type="character" w:customStyle="1" w:styleId="Heading4Char">
    <w:name w:val="Heading 4 Char"/>
    <w:basedOn w:val="DefaultParagraphFont"/>
    <w:link w:val="Heading4"/>
    <w:uiPriority w:val="9"/>
    <w:rsid w:val="003A54C2"/>
    <w:rPr>
      <w:rFonts w:ascii="Poppins" w:eastAsiaTheme="majorEastAsia" w:hAnsi="Poppins" w:cs="Poppins"/>
      <w:b/>
      <w:bCs/>
      <w:i/>
      <w:iCs/>
      <w:color w:val="FFFFFF" w:themeColor="background1"/>
      <w:sz w:val="22"/>
      <w:szCs w:val="22"/>
      <w:shd w:val="clear" w:color="auto" w:fill="591F30"/>
    </w:rPr>
  </w:style>
  <w:style w:type="paragraph" w:styleId="Revision">
    <w:name w:val="Revision"/>
    <w:hidden/>
    <w:uiPriority w:val="99"/>
    <w:semiHidden/>
    <w:rsid w:val="00787301"/>
  </w:style>
  <w:style w:type="character" w:styleId="CommentReference">
    <w:name w:val="annotation reference"/>
    <w:basedOn w:val="DefaultParagraphFont"/>
    <w:uiPriority w:val="99"/>
    <w:semiHidden/>
    <w:unhideWhenUsed/>
    <w:rsid w:val="00661EC0"/>
    <w:rPr>
      <w:sz w:val="16"/>
      <w:szCs w:val="16"/>
    </w:rPr>
  </w:style>
  <w:style w:type="paragraph" w:styleId="CommentText">
    <w:name w:val="annotation text"/>
    <w:basedOn w:val="Normal"/>
    <w:link w:val="CommentTextChar"/>
    <w:uiPriority w:val="99"/>
    <w:unhideWhenUsed/>
    <w:rsid w:val="00661EC0"/>
    <w:rPr>
      <w:sz w:val="20"/>
      <w:szCs w:val="20"/>
    </w:rPr>
  </w:style>
  <w:style w:type="character" w:customStyle="1" w:styleId="CommentTextChar">
    <w:name w:val="Comment Text Char"/>
    <w:basedOn w:val="DefaultParagraphFont"/>
    <w:link w:val="CommentText"/>
    <w:uiPriority w:val="99"/>
    <w:rsid w:val="00661EC0"/>
    <w:rPr>
      <w:sz w:val="20"/>
      <w:szCs w:val="20"/>
    </w:rPr>
  </w:style>
  <w:style w:type="paragraph" w:styleId="CommentSubject">
    <w:name w:val="annotation subject"/>
    <w:basedOn w:val="CommentText"/>
    <w:next w:val="CommentText"/>
    <w:link w:val="CommentSubjectChar"/>
    <w:uiPriority w:val="99"/>
    <w:semiHidden/>
    <w:unhideWhenUsed/>
    <w:rsid w:val="00661EC0"/>
    <w:rPr>
      <w:b/>
      <w:bCs/>
    </w:rPr>
  </w:style>
  <w:style w:type="character" w:customStyle="1" w:styleId="CommentSubjectChar">
    <w:name w:val="Comment Subject Char"/>
    <w:basedOn w:val="CommentTextChar"/>
    <w:link w:val="CommentSubject"/>
    <w:uiPriority w:val="99"/>
    <w:semiHidden/>
    <w:rsid w:val="00661EC0"/>
    <w:rPr>
      <w:b/>
      <w:bCs/>
      <w:sz w:val="20"/>
      <w:szCs w:val="20"/>
    </w:rPr>
  </w:style>
  <w:style w:type="paragraph" w:styleId="Caption">
    <w:name w:val="caption"/>
    <w:basedOn w:val="Normal"/>
    <w:next w:val="Normal"/>
    <w:uiPriority w:val="35"/>
    <w:unhideWhenUsed/>
    <w:qFormat/>
    <w:rsid w:val="00DC6BAB"/>
    <w:pPr>
      <w:spacing w:after="200"/>
    </w:pPr>
    <w:rPr>
      <w:i/>
      <w:iCs/>
      <w:color w:val="44546A" w:themeColor="text2"/>
      <w:sz w:val="18"/>
      <w:szCs w:val="18"/>
    </w:rPr>
  </w:style>
  <w:style w:type="paragraph" w:styleId="FootnoteText">
    <w:name w:val="footnote text"/>
    <w:basedOn w:val="Normal"/>
    <w:link w:val="FootnoteTextChar"/>
    <w:uiPriority w:val="99"/>
    <w:semiHidden/>
    <w:unhideWhenUsed/>
    <w:rsid w:val="002B09CA"/>
    <w:rPr>
      <w:sz w:val="20"/>
      <w:szCs w:val="20"/>
    </w:rPr>
  </w:style>
  <w:style w:type="character" w:customStyle="1" w:styleId="FootnoteTextChar">
    <w:name w:val="Footnote Text Char"/>
    <w:basedOn w:val="DefaultParagraphFont"/>
    <w:link w:val="FootnoteText"/>
    <w:uiPriority w:val="99"/>
    <w:semiHidden/>
    <w:rsid w:val="002B09CA"/>
    <w:rPr>
      <w:sz w:val="20"/>
      <w:szCs w:val="20"/>
    </w:rPr>
  </w:style>
  <w:style w:type="character" w:styleId="FootnoteReference">
    <w:name w:val="footnote reference"/>
    <w:basedOn w:val="DefaultParagraphFont"/>
    <w:uiPriority w:val="99"/>
    <w:semiHidden/>
    <w:unhideWhenUsed/>
    <w:rsid w:val="002B09CA"/>
    <w:rPr>
      <w:vertAlign w:val="superscript"/>
    </w:rPr>
  </w:style>
  <w:style w:type="paragraph" w:customStyle="1" w:styleId="isselectedend">
    <w:name w:val="isselectedend"/>
    <w:basedOn w:val="Normal"/>
    <w:rsid w:val="00495825"/>
    <w:pPr>
      <w:spacing w:before="100" w:beforeAutospacing="1" w:after="100" w:afterAutospacing="1"/>
    </w:pPr>
    <w:rPr>
      <w:rFonts w:ascii="Times New Roman" w:eastAsia="Times New Roman" w:hAnsi="Times New Roman" w:cs="Times New Roman"/>
      <w:kern w:val="0"/>
      <w:lang w:eastAsia="en-CA"/>
      <w14:ligatures w14:val="none"/>
    </w:rPr>
  </w:style>
  <w:style w:type="paragraph" w:styleId="NormalWeb">
    <w:name w:val="Normal (Web)"/>
    <w:basedOn w:val="Normal"/>
    <w:uiPriority w:val="99"/>
    <w:semiHidden/>
    <w:unhideWhenUsed/>
    <w:rsid w:val="00495825"/>
    <w:pPr>
      <w:spacing w:before="100" w:beforeAutospacing="1" w:after="100" w:afterAutospacing="1"/>
    </w:pPr>
    <w:rPr>
      <w:rFonts w:ascii="Times New Roman" w:eastAsia="Times New Roman" w:hAnsi="Times New Roman" w:cs="Times New Roman"/>
      <w:kern w:val="0"/>
      <w:lang w:eastAsia="en-CA"/>
      <w14:ligatures w14:val="none"/>
    </w:rPr>
  </w:style>
  <w:style w:type="character" w:customStyle="1" w:styleId="Heading5Char">
    <w:name w:val="Heading 5 Char"/>
    <w:basedOn w:val="DefaultParagraphFont"/>
    <w:link w:val="Heading5"/>
    <w:uiPriority w:val="9"/>
    <w:rsid w:val="003A54C2"/>
    <w:rPr>
      <w:rFonts w:ascii="Poppins" w:eastAsiaTheme="majorEastAsia" w:hAnsi="Poppins" w:cstheme="majorBidi"/>
      <w:color w:val="591F30"/>
    </w:rPr>
  </w:style>
  <w:style w:type="paragraph" w:styleId="TOC4">
    <w:name w:val="toc 4"/>
    <w:basedOn w:val="Normal"/>
    <w:next w:val="Normal"/>
    <w:autoRedefine/>
    <w:uiPriority w:val="39"/>
    <w:unhideWhenUsed/>
    <w:rsid w:val="00141979"/>
    <w:pPr>
      <w:spacing w:after="100" w:line="278" w:lineRule="auto"/>
      <w:ind w:left="720"/>
    </w:pPr>
    <w:rPr>
      <w:rFonts w:eastAsiaTheme="minorEastAsia"/>
      <w:lang w:eastAsia="en-CA"/>
    </w:rPr>
  </w:style>
  <w:style w:type="paragraph" w:styleId="TOC5">
    <w:name w:val="toc 5"/>
    <w:basedOn w:val="Normal"/>
    <w:next w:val="Normal"/>
    <w:autoRedefine/>
    <w:uiPriority w:val="39"/>
    <w:unhideWhenUsed/>
    <w:rsid w:val="00141979"/>
    <w:pPr>
      <w:spacing w:after="100" w:line="278" w:lineRule="auto"/>
      <w:ind w:left="960"/>
    </w:pPr>
    <w:rPr>
      <w:rFonts w:eastAsiaTheme="minorEastAsia"/>
      <w:lang w:eastAsia="en-CA"/>
    </w:rPr>
  </w:style>
  <w:style w:type="paragraph" w:styleId="TOC6">
    <w:name w:val="toc 6"/>
    <w:basedOn w:val="Normal"/>
    <w:next w:val="Normal"/>
    <w:autoRedefine/>
    <w:uiPriority w:val="39"/>
    <w:unhideWhenUsed/>
    <w:rsid w:val="00141979"/>
    <w:pPr>
      <w:spacing w:after="100" w:line="278" w:lineRule="auto"/>
      <w:ind w:left="1200"/>
    </w:pPr>
    <w:rPr>
      <w:rFonts w:eastAsiaTheme="minorEastAsia"/>
      <w:lang w:eastAsia="en-CA"/>
    </w:rPr>
  </w:style>
  <w:style w:type="paragraph" w:styleId="TOC7">
    <w:name w:val="toc 7"/>
    <w:basedOn w:val="Normal"/>
    <w:next w:val="Normal"/>
    <w:autoRedefine/>
    <w:uiPriority w:val="39"/>
    <w:unhideWhenUsed/>
    <w:rsid w:val="00141979"/>
    <w:pPr>
      <w:spacing w:after="100" w:line="278" w:lineRule="auto"/>
      <w:ind w:left="1440"/>
    </w:pPr>
    <w:rPr>
      <w:rFonts w:eastAsiaTheme="minorEastAsia"/>
      <w:lang w:eastAsia="en-CA"/>
    </w:rPr>
  </w:style>
  <w:style w:type="paragraph" w:styleId="TOC8">
    <w:name w:val="toc 8"/>
    <w:basedOn w:val="Normal"/>
    <w:next w:val="Normal"/>
    <w:autoRedefine/>
    <w:uiPriority w:val="39"/>
    <w:unhideWhenUsed/>
    <w:rsid w:val="00141979"/>
    <w:pPr>
      <w:spacing w:after="100" w:line="278" w:lineRule="auto"/>
      <w:ind w:left="1680"/>
    </w:pPr>
    <w:rPr>
      <w:rFonts w:eastAsiaTheme="minorEastAsia"/>
      <w:lang w:eastAsia="en-CA"/>
    </w:rPr>
  </w:style>
  <w:style w:type="paragraph" w:styleId="TOC9">
    <w:name w:val="toc 9"/>
    <w:basedOn w:val="Normal"/>
    <w:next w:val="Normal"/>
    <w:autoRedefine/>
    <w:uiPriority w:val="39"/>
    <w:unhideWhenUsed/>
    <w:rsid w:val="00141979"/>
    <w:pPr>
      <w:spacing w:after="100" w:line="278" w:lineRule="auto"/>
      <w:ind w:left="1920"/>
    </w:pPr>
    <w:rPr>
      <w:rFonts w:eastAsiaTheme="minorEastAsia"/>
      <w:lang w:eastAsia="en-CA"/>
    </w:rPr>
  </w:style>
  <w:style w:type="paragraph" w:styleId="Quote">
    <w:name w:val="Quote"/>
    <w:basedOn w:val="Normal"/>
    <w:next w:val="Normal"/>
    <w:link w:val="QuoteChar"/>
    <w:uiPriority w:val="29"/>
    <w:qFormat/>
    <w:rsid w:val="000E0753"/>
    <w:pPr>
      <w:shd w:val="clear" w:color="auto" w:fill="591F30"/>
      <w:spacing w:before="200" w:after="160"/>
      <w:ind w:left="864" w:right="864"/>
      <w:jc w:val="center"/>
    </w:pPr>
    <w:rPr>
      <w:i/>
      <w:iCs/>
      <w:color w:val="FFFFFF" w:themeColor="background1"/>
      <w:sz w:val="32"/>
      <w:szCs w:val="32"/>
    </w:rPr>
  </w:style>
  <w:style w:type="character" w:customStyle="1" w:styleId="QuoteChar">
    <w:name w:val="Quote Char"/>
    <w:basedOn w:val="DefaultParagraphFont"/>
    <w:link w:val="Quote"/>
    <w:uiPriority w:val="29"/>
    <w:rsid w:val="000E0753"/>
    <w:rPr>
      <w:i/>
      <w:iCs/>
      <w:color w:val="FFFFFF" w:themeColor="background1"/>
      <w:sz w:val="32"/>
      <w:szCs w:val="32"/>
      <w:shd w:val="clear" w:color="auto" w:fill="591F30"/>
    </w:rPr>
  </w:style>
  <w:style w:type="paragraph" w:customStyle="1" w:styleId="BodyBold">
    <w:name w:val="Body Bold"/>
    <w:basedOn w:val="BodyText"/>
    <w:rsid w:val="008613B5"/>
    <w:rPr>
      <w:b/>
      <w:bCs/>
      <w:i/>
      <w:iCs/>
    </w:rPr>
  </w:style>
  <w:style w:type="paragraph" w:customStyle="1" w:styleId="BodyWhite">
    <w:name w:val="Body White"/>
    <w:basedOn w:val="Normal"/>
    <w:rsid w:val="0034090A"/>
    <w:pPr>
      <w:spacing w:before="240" w:after="240" w:line="300" w:lineRule="auto"/>
    </w:pPr>
    <w:rPr>
      <w:rFonts w:ascii="Poppins" w:hAnsi="Poppins"/>
      <w:color w:val="FFFFFF" w:themeColor="background1"/>
      <w:sz w:val="20"/>
      <w:szCs w:val="26"/>
    </w:rPr>
  </w:style>
  <w:style w:type="paragraph" w:customStyle="1" w:styleId="Style1">
    <w:name w:val="Style1"/>
    <w:basedOn w:val="TOC1"/>
    <w:rsid w:val="002F770A"/>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1005404655">
      <w:bodyDiv w:val="1"/>
      <w:marLeft w:val="0"/>
      <w:marRight w:val="0"/>
      <w:marTop w:val="0"/>
      <w:marBottom w:val="0"/>
      <w:divBdr>
        <w:top w:val="none" w:sz="0" w:space="0" w:color="auto"/>
        <w:left w:val="none" w:sz="0" w:space="0" w:color="auto"/>
        <w:bottom w:val="none" w:sz="0" w:space="0" w:color="auto"/>
        <w:right w:val="none" w:sz="0" w:space="0" w:color="auto"/>
      </w:divBdr>
    </w:div>
    <w:div w:id="1646859803">
      <w:bodyDiv w:val="1"/>
      <w:marLeft w:val="0"/>
      <w:marRight w:val="0"/>
      <w:marTop w:val="0"/>
      <w:marBottom w:val="0"/>
      <w:divBdr>
        <w:top w:val="none" w:sz="0" w:space="0" w:color="auto"/>
        <w:left w:val="none" w:sz="0" w:space="0" w:color="auto"/>
        <w:bottom w:val="none" w:sz="0" w:space="0" w:color="auto"/>
        <w:right w:val="none" w:sz="0" w:space="0" w:color="auto"/>
      </w:divBdr>
    </w:div>
    <w:div w:id="210202375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17" Type="http://schemas.openxmlformats.org/officeDocument/2006/relationships/diagramLayout" Target="diagrams/layout16.xml"/><Relationship Id="rId299" Type="http://schemas.openxmlformats.org/officeDocument/2006/relationships/diagramColors" Target="diagrams/colors46.xml"/><Relationship Id="rId21" Type="http://schemas.microsoft.com/office/2018/08/relationships/commentsExtensible" Target="commentsExtensible.xml"/><Relationship Id="rId63" Type="http://schemas.openxmlformats.org/officeDocument/2006/relationships/diagramQuickStyle" Target="diagrams/quickStyle7.xml"/><Relationship Id="rId159" Type="http://schemas.openxmlformats.org/officeDocument/2006/relationships/diagramLayout" Target="diagrams/layout22.xml"/><Relationship Id="rId324" Type="http://schemas.openxmlformats.org/officeDocument/2006/relationships/diagramData" Target="diagrams/data51.xml"/><Relationship Id="rId366" Type="http://schemas.openxmlformats.org/officeDocument/2006/relationships/diagramData" Target="diagrams/data57.xml"/><Relationship Id="rId170" Type="http://schemas.openxmlformats.org/officeDocument/2006/relationships/diagramData" Target="diagrams/data24.xml"/><Relationship Id="rId226" Type="http://schemas.microsoft.com/office/2007/relationships/diagramDrawing" Target="diagrams/drawing34.xml"/><Relationship Id="rId268" Type="http://schemas.openxmlformats.org/officeDocument/2006/relationships/diagramData" Target="diagrams/data41.xml"/><Relationship Id="rId32" Type="http://schemas.openxmlformats.org/officeDocument/2006/relationships/diagramQuickStyle" Target="diagrams/quickStyle2.xml"/><Relationship Id="rId74" Type="http://schemas.openxmlformats.org/officeDocument/2006/relationships/diagramLayout" Target="diagrams/layout9.xml"/><Relationship Id="rId128" Type="http://schemas.openxmlformats.org/officeDocument/2006/relationships/diagramData" Target="diagrams/data18.xml"/><Relationship Id="rId335" Type="http://schemas.microsoft.com/office/2007/relationships/diagramDrawing" Target="diagrams/drawing52.xml"/><Relationship Id="rId377" Type="http://schemas.openxmlformats.org/officeDocument/2006/relationships/image" Target="media/image40.svg"/><Relationship Id="rId5" Type="http://schemas.openxmlformats.org/officeDocument/2006/relationships/numbering" Target="numbering.xml"/><Relationship Id="rId181" Type="http://schemas.openxmlformats.org/officeDocument/2006/relationships/diagramLayout" Target="diagrams/layout26.xml"/><Relationship Id="rId237" Type="http://schemas.openxmlformats.org/officeDocument/2006/relationships/hyperlink" Target="https://cambriancollege.ca/supports-services/academic-integrity-office-aio" TargetMode="External"/><Relationship Id="rId402" Type="http://schemas.microsoft.com/office/2007/relationships/diagramDrawing" Target="diagrams/drawing63.xml"/><Relationship Id="rId279" Type="http://schemas.microsoft.com/office/2007/relationships/diagramDrawing" Target="diagrams/drawing42.xml"/><Relationship Id="rId43" Type="http://schemas.openxmlformats.org/officeDocument/2006/relationships/image" Target="media/image9.jpeg"/><Relationship Id="rId139" Type="http://schemas.openxmlformats.org/officeDocument/2006/relationships/diagramLayout" Target="diagrams/layout19.xml"/><Relationship Id="rId290" Type="http://schemas.openxmlformats.org/officeDocument/2006/relationships/hyperlink" Target="mailto:teaching@cambriancollege.ca" TargetMode="External"/><Relationship Id="rId304" Type="http://schemas.openxmlformats.org/officeDocument/2006/relationships/diagramColors" Target="diagrams/colors47.xml"/><Relationship Id="rId346" Type="http://schemas.openxmlformats.org/officeDocument/2006/relationships/diagramQuickStyle" Target="diagrams/quickStyle54.xml"/><Relationship Id="rId388" Type="http://schemas.openxmlformats.org/officeDocument/2006/relationships/diagramData" Target="diagrams/data61.xml"/><Relationship Id="rId85" Type="http://schemas.openxmlformats.org/officeDocument/2006/relationships/diagramQuickStyle" Target="diagrams/quickStyle11.xml"/><Relationship Id="rId150" Type="http://schemas.microsoft.com/office/2007/relationships/diagramDrawing" Target="diagrams/drawing20.xml"/><Relationship Id="rId192" Type="http://schemas.openxmlformats.org/officeDocument/2006/relationships/diagramLayout" Target="diagrams/layout28.xml"/><Relationship Id="rId206" Type="http://schemas.microsoft.com/office/2007/relationships/diagramDrawing" Target="diagrams/drawing30.xml"/><Relationship Id="rId248" Type="http://schemas.openxmlformats.org/officeDocument/2006/relationships/diagramLayout" Target="diagrams/layout37.xml"/><Relationship Id="rId12" Type="http://schemas.openxmlformats.org/officeDocument/2006/relationships/image" Target="media/image2.jpeg"/><Relationship Id="rId108" Type="http://schemas.microsoft.com/office/2007/relationships/diagramDrawing" Target="diagrams/drawing14.xml"/><Relationship Id="rId315" Type="http://schemas.openxmlformats.org/officeDocument/2006/relationships/diagramLayout" Target="diagrams/layout49.xml"/><Relationship Id="rId357" Type="http://schemas.openxmlformats.org/officeDocument/2006/relationships/diagramLayout" Target="diagrams/layout56.xml"/><Relationship Id="rId54" Type="http://schemas.openxmlformats.org/officeDocument/2006/relationships/diagramData" Target="diagrams/data6.xml"/><Relationship Id="rId96" Type="http://schemas.openxmlformats.org/officeDocument/2006/relationships/diagramLayout" Target="diagrams/layout13.xml"/><Relationship Id="rId161" Type="http://schemas.openxmlformats.org/officeDocument/2006/relationships/diagramColors" Target="diagrams/colors22.xml"/><Relationship Id="rId217" Type="http://schemas.openxmlformats.org/officeDocument/2006/relationships/diagramData" Target="diagrams/data33.xml"/><Relationship Id="rId399" Type="http://schemas.openxmlformats.org/officeDocument/2006/relationships/diagramLayout" Target="diagrams/layout63.xml"/><Relationship Id="rId259" Type="http://schemas.openxmlformats.org/officeDocument/2006/relationships/diagramLayout" Target="diagrams/layout39.xml"/><Relationship Id="rId23" Type="http://schemas.openxmlformats.org/officeDocument/2006/relationships/image" Target="media/image6.png"/><Relationship Id="rId119" Type="http://schemas.openxmlformats.org/officeDocument/2006/relationships/diagramColors" Target="diagrams/colors16.xml"/><Relationship Id="rId270" Type="http://schemas.openxmlformats.org/officeDocument/2006/relationships/diagramQuickStyle" Target="diagrams/quickStyle41.xml"/><Relationship Id="rId326" Type="http://schemas.openxmlformats.org/officeDocument/2006/relationships/diagramQuickStyle" Target="diagrams/quickStyle51.xml"/><Relationship Id="rId65" Type="http://schemas.microsoft.com/office/2007/relationships/diagramDrawing" Target="diagrams/drawing7.xml"/><Relationship Id="rId130" Type="http://schemas.openxmlformats.org/officeDocument/2006/relationships/diagramQuickStyle" Target="diagrams/quickStyle18.xml"/><Relationship Id="rId368" Type="http://schemas.openxmlformats.org/officeDocument/2006/relationships/diagramQuickStyle" Target="diagrams/quickStyle57.xml"/><Relationship Id="rId172" Type="http://schemas.openxmlformats.org/officeDocument/2006/relationships/diagramQuickStyle" Target="diagrams/quickStyle24.xml"/><Relationship Id="rId228" Type="http://schemas.openxmlformats.org/officeDocument/2006/relationships/hyperlink" Target="https://cambriancollege.ca/supports-services/learning-centre" TargetMode="External"/><Relationship Id="rId281" Type="http://schemas.openxmlformats.org/officeDocument/2006/relationships/diagramLayout" Target="diagrams/layout43.xml"/><Relationship Id="rId337" Type="http://schemas.openxmlformats.org/officeDocument/2006/relationships/diagramData" Target="diagrams/data53.xml"/><Relationship Id="rId34" Type="http://schemas.microsoft.com/office/2007/relationships/diagramDrawing" Target="diagrams/drawing2.xml"/><Relationship Id="rId76" Type="http://schemas.openxmlformats.org/officeDocument/2006/relationships/diagramColors" Target="diagrams/colors9.xml"/><Relationship Id="rId141" Type="http://schemas.openxmlformats.org/officeDocument/2006/relationships/diagramColors" Target="diagrams/colors19.xml"/><Relationship Id="rId379" Type="http://schemas.openxmlformats.org/officeDocument/2006/relationships/diagramLayout" Target="diagrams/layout59.xml"/><Relationship Id="rId7" Type="http://schemas.openxmlformats.org/officeDocument/2006/relationships/settings" Target="settings.xml"/><Relationship Id="rId183" Type="http://schemas.openxmlformats.org/officeDocument/2006/relationships/diagramColors" Target="diagrams/colors26.xml"/><Relationship Id="rId239" Type="http://schemas.openxmlformats.org/officeDocument/2006/relationships/image" Target="media/image26.svg"/><Relationship Id="rId390" Type="http://schemas.openxmlformats.org/officeDocument/2006/relationships/diagramQuickStyle" Target="diagrams/quickStyle61.xml"/><Relationship Id="rId404" Type="http://schemas.microsoft.com/office/2011/relationships/people" Target="people.xml"/><Relationship Id="rId250" Type="http://schemas.openxmlformats.org/officeDocument/2006/relationships/diagramColors" Target="diagrams/colors37.xml"/><Relationship Id="rId292" Type="http://schemas.openxmlformats.org/officeDocument/2006/relationships/diagramLayout" Target="diagrams/layout45.xml"/><Relationship Id="rId306" Type="http://schemas.openxmlformats.org/officeDocument/2006/relationships/footer" Target="footer1.xml"/><Relationship Id="rId45" Type="http://schemas.openxmlformats.org/officeDocument/2006/relationships/diagramLayout" Target="diagrams/layout4.xml"/><Relationship Id="rId87" Type="http://schemas.microsoft.com/office/2007/relationships/diagramDrawing" Target="diagrams/drawing11.xml"/><Relationship Id="rId110" Type="http://schemas.openxmlformats.org/officeDocument/2006/relationships/hyperlink" Target="https://teaching.cambriancollege.ca/" TargetMode="External"/><Relationship Id="rId348" Type="http://schemas.microsoft.com/office/2007/relationships/diagramDrawing" Target="diagrams/drawing54.xml"/><Relationship Id="rId152" Type="http://schemas.openxmlformats.org/officeDocument/2006/relationships/diagramLayout" Target="diagrams/layout21.xml"/><Relationship Id="rId194" Type="http://schemas.openxmlformats.org/officeDocument/2006/relationships/diagramColors" Target="diagrams/colors28.xml"/><Relationship Id="rId208" Type="http://schemas.openxmlformats.org/officeDocument/2006/relationships/diagramLayout" Target="diagrams/layout31.xml"/><Relationship Id="rId261" Type="http://schemas.openxmlformats.org/officeDocument/2006/relationships/diagramColors" Target="diagrams/colors39.xml"/><Relationship Id="rId14" Type="http://schemas.openxmlformats.org/officeDocument/2006/relationships/hyperlink" Target="https://cambriancollege.ca/supports-services/wabnode-centre-for-indigenous-services" TargetMode="External"/><Relationship Id="rId56" Type="http://schemas.openxmlformats.org/officeDocument/2006/relationships/diagramQuickStyle" Target="diagrams/quickStyle6.xml"/><Relationship Id="rId317" Type="http://schemas.openxmlformats.org/officeDocument/2006/relationships/diagramColors" Target="diagrams/colors49.xml"/><Relationship Id="rId359" Type="http://schemas.openxmlformats.org/officeDocument/2006/relationships/diagramColors" Target="diagrams/colors56.xml"/><Relationship Id="rId98" Type="http://schemas.openxmlformats.org/officeDocument/2006/relationships/diagramColors" Target="diagrams/colors13.xml"/><Relationship Id="rId121" Type="http://schemas.openxmlformats.org/officeDocument/2006/relationships/diagramData" Target="diagrams/data17.xml"/><Relationship Id="rId163" Type="http://schemas.openxmlformats.org/officeDocument/2006/relationships/diagramData" Target="diagrams/data23.xml"/><Relationship Id="rId219" Type="http://schemas.openxmlformats.org/officeDocument/2006/relationships/diagramQuickStyle" Target="diagrams/quickStyle33.xml"/><Relationship Id="rId370" Type="http://schemas.microsoft.com/office/2007/relationships/diagramDrawing" Target="diagrams/drawing57.xml"/><Relationship Id="rId230" Type="http://schemas.openxmlformats.org/officeDocument/2006/relationships/diagramData" Target="diagrams/data35.xml"/><Relationship Id="rId25" Type="http://schemas.openxmlformats.org/officeDocument/2006/relationships/diagramLayout" Target="diagrams/layout1.xml"/><Relationship Id="rId67" Type="http://schemas.openxmlformats.org/officeDocument/2006/relationships/diagramLayout" Target="diagrams/layout8.xml"/><Relationship Id="rId272" Type="http://schemas.microsoft.com/office/2007/relationships/diagramDrawing" Target="diagrams/drawing41.xml"/><Relationship Id="rId328" Type="http://schemas.microsoft.com/office/2007/relationships/diagramDrawing" Target="diagrams/drawing51.xml"/><Relationship Id="rId132" Type="http://schemas.microsoft.com/office/2007/relationships/diagramDrawing" Target="diagrams/drawing18.xml"/><Relationship Id="rId174" Type="http://schemas.microsoft.com/office/2007/relationships/diagramDrawing" Target="diagrams/drawing24.xml"/><Relationship Id="rId381" Type="http://schemas.openxmlformats.org/officeDocument/2006/relationships/diagramColors" Target="diagrams/colors59.xml"/><Relationship Id="rId241" Type="http://schemas.openxmlformats.org/officeDocument/2006/relationships/image" Target="media/image28.svg"/><Relationship Id="rId36" Type="http://schemas.openxmlformats.org/officeDocument/2006/relationships/diagramData" Target="diagrams/data3.xml"/><Relationship Id="rId283" Type="http://schemas.openxmlformats.org/officeDocument/2006/relationships/diagramColors" Target="diagrams/colors43.xml"/><Relationship Id="rId339" Type="http://schemas.openxmlformats.org/officeDocument/2006/relationships/diagramQuickStyle" Target="diagrams/quickStyle53.xml"/><Relationship Id="rId78" Type="http://schemas.openxmlformats.org/officeDocument/2006/relationships/diagramData" Target="diagrams/data10.xml"/><Relationship Id="rId101" Type="http://schemas.openxmlformats.org/officeDocument/2006/relationships/hyperlink" Target="https://teaching.cambriancollege.ca/contact-us/" TargetMode="External"/><Relationship Id="rId143" Type="http://schemas.openxmlformats.org/officeDocument/2006/relationships/image" Target="media/image18.png"/><Relationship Id="rId185" Type="http://schemas.openxmlformats.org/officeDocument/2006/relationships/diagramData" Target="diagrams/data27.xml"/><Relationship Id="rId350" Type="http://schemas.openxmlformats.org/officeDocument/2006/relationships/diagramLayout" Target="diagrams/layout55.xml"/><Relationship Id="rId9" Type="http://schemas.openxmlformats.org/officeDocument/2006/relationships/footnotes" Target="footnotes.xml"/><Relationship Id="rId210" Type="http://schemas.openxmlformats.org/officeDocument/2006/relationships/diagramColors" Target="diagrams/colors31.xml"/><Relationship Id="rId392" Type="http://schemas.microsoft.com/office/2007/relationships/diagramDrawing" Target="diagrams/drawing61.xml"/><Relationship Id="rId252" Type="http://schemas.openxmlformats.org/officeDocument/2006/relationships/hyperlink" Target="https://cambriancollege.ca/supports-services" TargetMode="External"/><Relationship Id="rId294" Type="http://schemas.openxmlformats.org/officeDocument/2006/relationships/diagramColors" Target="diagrams/colors45.xml"/><Relationship Id="rId308" Type="http://schemas.openxmlformats.org/officeDocument/2006/relationships/diagramLayout" Target="diagrams/layout48.xml"/><Relationship Id="rId47" Type="http://schemas.openxmlformats.org/officeDocument/2006/relationships/diagramColors" Target="diagrams/colors4.xml"/><Relationship Id="rId89" Type="http://schemas.openxmlformats.org/officeDocument/2006/relationships/hyperlink" Target="mailto:teaching@cambriancollege.ca" TargetMode="External"/><Relationship Id="rId112" Type="http://schemas.openxmlformats.org/officeDocument/2006/relationships/diagramLayout" Target="diagrams/layout15.xml"/><Relationship Id="rId154" Type="http://schemas.openxmlformats.org/officeDocument/2006/relationships/diagramColors" Target="diagrams/colors21.xml"/><Relationship Id="rId361" Type="http://schemas.openxmlformats.org/officeDocument/2006/relationships/hyperlink" Target="https://teaching.cambriancollege.ca/communities-of-practice/" TargetMode="External"/><Relationship Id="rId196" Type="http://schemas.openxmlformats.org/officeDocument/2006/relationships/diagramData" Target="diagrams/data29.xml"/><Relationship Id="rId16" Type="http://schemas.openxmlformats.org/officeDocument/2006/relationships/image" Target="media/image3.jpeg"/><Relationship Id="rId221" Type="http://schemas.microsoft.com/office/2007/relationships/diagramDrawing" Target="diagrams/drawing33.xml"/><Relationship Id="rId263" Type="http://schemas.openxmlformats.org/officeDocument/2006/relationships/diagramData" Target="diagrams/data40.xml"/><Relationship Id="rId319" Type="http://schemas.openxmlformats.org/officeDocument/2006/relationships/diagramData" Target="diagrams/data50.xml"/><Relationship Id="rId58" Type="http://schemas.microsoft.com/office/2007/relationships/diagramDrawing" Target="diagrams/drawing6.xml"/><Relationship Id="rId123" Type="http://schemas.openxmlformats.org/officeDocument/2006/relationships/diagramQuickStyle" Target="diagrams/quickStyle17.xml"/><Relationship Id="rId330" Type="http://schemas.openxmlformats.org/officeDocument/2006/relationships/image" Target="media/image32.svg"/><Relationship Id="rId165" Type="http://schemas.openxmlformats.org/officeDocument/2006/relationships/diagramQuickStyle" Target="diagrams/quickStyle23.xml"/><Relationship Id="rId372" Type="http://schemas.openxmlformats.org/officeDocument/2006/relationships/diagramLayout" Target="diagrams/layout58.xml"/><Relationship Id="rId211" Type="http://schemas.microsoft.com/office/2007/relationships/diagramDrawing" Target="diagrams/drawing31.xml"/><Relationship Id="rId232" Type="http://schemas.openxmlformats.org/officeDocument/2006/relationships/diagramQuickStyle" Target="diagrams/quickStyle35.xml"/><Relationship Id="rId253" Type="http://schemas.openxmlformats.org/officeDocument/2006/relationships/diagramData" Target="diagrams/data38.xml"/><Relationship Id="rId274" Type="http://schemas.openxmlformats.org/officeDocument/2006/relationships/hyperlink" Target="https://teaching.cambriancollege.ca/plan/anatomy-of-a-course-outline/" TargetMode="External"/><Relationship Id="rId295" Type="http://schemas.microsoft.com/office/2007/relationships/diagramDrawing" Target="diagrams/drawing45.xml"/><Relationship Id="rId309" Type="http://schemas.openxmlformats.org/officeDocument/2006/relationships/diagramQuickStyle" Target="diagrams/quickStyle48.xml"/><Relationship Id="rId27" Type="http://schemas.openxmlformats.org/officeDocument/2006/relationships/diagramColors" Target="diagrams/colors1.xml"/><Relationship Id="rId48" Type="http://schemas.microsoft.com/office/2007/relationships/diagramDrawing" Target="diagrams/drawing4.xml"/><Relationship Id="rId69" Type="http://schemas.openxmlformats.org/officeDocument/2006/relationships/diagramColors" Target="diagrams/colors8.xml"/><Relationship Id="rId113" Type="http://schemas.openxmlformats.org/officeDocument/2006/relationships/diagramQuickStyle" Target="diagrams/quickStyle15.xml"/><Relationship Id="rId134" Type="http://schemas.openxmlformats.org/officeDocument/2006/relationships/image" Target="media/image17.png"/><Relationship Id="rId320" Type="http://schemas.openxmlformats.org/officeDocument/2006/relationships/diagramLayout" Target="diagrams/layout50.xml"/><Relationship Id="rId80" Type="http://schemas.openxmlformats.org/officeDocument/2006/relationships/diagramQuickStyle" Target="diagrams/quickStyle10.xml"/><Relationship Id="rId155" Type="http://schemas.microsoft.com/office/2007/relationships/diagramDrawing" Target="diagrams/drawing21.xml"/><Relationship Id="rId176" Type="http://schemas.openxmlformats.org/officeDocument/2006/relationships/diagramLayout" Target="diagrams/layout25.xml"/><Relationship Id="rId197" Type="http://schemas.openxmlformats.org/officeDocument/2006/relationships/diagramLayout" Target="diagrams/layout29.xml"/><Relationship Id="rId341" Type="http://schemas.microsoft.com/office/2007/relationships/diagramDrawing" Target="diagrams/drawing53.xml"/><Relationship Id="rId362" Type="http://schemas.openxmlformats.org/officeDocument/2006/relationships/hyperlink" Target="https://teaching.cambriancollege.ca/instructional-skills-workshop-isw/" TargetMode="External"/><Relationship Id="rId383" Type="http://schemas.openxmlformats.org/officeDocument/2006/relationships/diagramData" Target="diagrams/data60.xml"/><Relationship Id="rId201" Type="http://schemas.openxmlformats.org/officeDocument/2006/relationships/image" Target="media/image24.jpeg"/><Relationship Id="rId222" Type="http://schemas.openxmlformats.org/officeDocument/2006/relationships/diagramData" Target="diagrams/data34.xml"/><Relationship Id="rId243" Type="http://schemas.openxmlformats.org/officeDocument/2006/relationships/diagramLayout" Target="diagrams/layout36.xml"/><Relationship Id="rId264" Type="http://schemas.openxmlformats.org/officeDocument/2006/relationships/diagramLayout" Target="diagrams/layout40.xml"/><Relationship Id="rId285" Type="http://schemas.openxmlformats.org/officeDocument/2006/relationships/diagramData" Target="diagrams/data44.xml"/><Relationship Id="rId17" Type="http://schemas.openxmlformats.org/officeDocument/2006/relationships/image" Target="media/image4.png"/><Relationship Id="rId38" Type="http://schemas.openxmlformats.org/officeDocument/2006/relationships/diagramQuickStyle" Target="diagrams/quickStyle3.xml"/><Relationship Id="rId59" Type="http://schemas.openxmlformats.org/officeDocument/2006/relationships/image" Target="media/image10.png"/><Relationship Id="rId103" Type="http://schemas.openxmlformats.org/officeDocument/2006/relationships/image" Target="media/image15.svg"/><Relationship Id="rId124" Type="http://schemas.openxmlformats.org/officeDocument/2006/relationships/diagramColors" Target="diagrams/colors17.xml"/><Relationship Id="rId310" Type="http://schemas.openxmlformats.org/officeDocument/2006/relationships/diagramColors" Target="diagrams/colors48.xml"/><Relationship Id="rId70" Type="http://schemas.microsoft.com/office/2007/relationships/diagramDrawing" Target="diagrams/drawing8.xml"/><Relationship Id="rId91" Type="http://schemas.openxmlformats.org/officeDocument/2006/relationships/diagramLayout" Target="diagrams/layout12.xml"/><Relationship Id="rId145" Type="http://schemas.openxmlformats.org/officeDocument/2006/relationships/hyperlink" Target="mailto:HumanResources@cambriancollege.ca" TargetMode="External"/><Relationship Id="rId166" Type="http://schemas.openxmlformats.org/officeDocument/2006/relationships/diagramColors" Target="diagrams/colors23.xml"/><Relationship Id="rId187" Type="http://schemas.openxmlformats.org/officeDocument/2006/relationships/diagramQuickStyle" Target="diagrams/quickStyle27.xml"/><Relationship Id="rId331" Type="http://schemas.openxmlformats.org/officeDocument/2006/relationships/diagramData" Target="diagrams/data52.xml"/><Relationship Id="rId352" Type="http://schemas.openxmlformats.org/officeDocument/2006/relationships/diagramColors" Target="diagrams/colors55.xml"/><Relationship Id="rId373" Type="http://schemas.openxmlformats.org/officeDocument/2006/relationships/diagramQuickStyle" Target="diagrams/quickStyle58.xml"/><Relationship Id="rId394" Type="http://schemas.openxmlformats.org/officeDocument/2006/relationships/diagramLayout" Target="diagrams/layout62.xml"/><Relationship Id="rId1" Type="http://schemas.openxmlformats.org/officeDocument/2006/relationships/customXml" Target="../customXml/item1.xml"/><Relationship Id="rId212" Type="http://schemas.openxmlformats.org/officeDocument/2006/relationships/diagramData" Target="diagrams/data32.xml"/><Relationship Id="rId233" Type="http://schemas.openxmlformats.org/officeDocument/2006/relationships/diagramColors" Target="diagrams/colors35.xml"/><Relationship Id="rId254" Type="http://schemas.openxmlformats.org/officeDocument/2006/relationships/diagramLayout" Target="diagrams/layout38.xml"/><Relationship Id="rId28" Type="http://schemas.microsoft.com/office/2007/relationships/diagramDrawing" Target="diagrams/drawing1.xml"/><Relationship Id="rId49" Type="http://schemas.openxmlformats.org/officeDocument/2006/relationships/diagramData" Target="diagrams/data5.xml"/><Relationship Id="rId114" Type="http://schemas.openxmlformats.org/officeDocument/2006/relationships/diagramColors" Target="diagrams/colors15.xml"/><Relationship Id="rId275" Type="http://schemas.openxmlformats.org/officeDocument/2006/relationships/diagramData" Target="diagrams/data42.xml"/><Relationship Id="rId296" Type="http://schemas.openxmlformats.org/officeDocument/2006/relationships/diagramData" Target="diagrams/data46.xml"/><Relationship Id="rId300" Type="http://schemas.microsoft.com/office/2007/relationships/diagramDrawing" Target="diagrams/drawing46.xml"/><Relationship Id="rId60" Type="http://schemas.openxmlformats.org/officeDocument/2006/relationships/image" Target="media/image11.svg"/><Relationship Id="rId81" Type="http://schemas.openxmlformats.org/officeDocument/2006/relationships/diagramColors" Target="diagrams/colors10.xml"/><Relationship Id="rId135" Type="http://schemas.openxmlformats.org/officeDocument/2006/relationships/hyperlink" Target="https://teaching.cambriancollege.ca/student-accommodations/" TargetMode="External"/><Relationship Id="rId156" Type="http://schemas.openxmlformats.org/officeDocument/2006/relationships/image" Target="media/image20.png"/><Relationship Id="rId177" Type="http://schemas.openxmlformats.org/officeDocument/2006/relationships/diagramQuickStyle" Target="diagrams/quickStyle25.xml"/><Relationship Id="rId198" Type="http://schemas.openxmlformats.org/officeDocument/2006/relationships/diagramQuickStyle" Target="diagrams/quickStyle29.xml"/><Relationship Id="rId321" Type="http://schemas.openxmlformats.org/officeDocument/2006/relationships/diagramQuickStyle" Target="diagrams/quickStyle50.xml"/><Relationship Id="rId342" Type="http://schemas.openxmlformats.org/officeDocument/2006/relationships/image" Target="media/image33.png"/><Relationship Id="rId363" Type="http://schemas.openxmlformats.org/officeDocument/2006/relationships/hyperlink" Target="https://research.cambriancollege.ca/" TargetMode="External"/><Relationship Id="rId384" Type="http://schemas.openxmlformats.org/officeDocument/2006/relationships/diagramLayout" Target="diagrams/layout60.xml"/><Relationship Id="rId202" Type="http://schemas.openxmlformats.org/officeDocument/2006/relationships/diagramData" Target="diagrams/data30.xml"/><Relationship Id="rId223" Type="http://schemas.openxmlformats.org/officeDocument/2006/relationships/diagramLayout" Target="diagrams/layout34.xml"/><Relationship Id="rId244" Type="http://schemas.openxmlformats.org/officeDocument/2006/relationships/diagramQuickStyle" Target="diagrams/quickStyle36.xml"/><Relationship Id="rId18" Type="http://schemas.openxmlformats.org/officeDocument/2006/relationships/comments" Target="comments.xml"/><Relationship Id="rId39" Type="http://schemas.openxmlformats.org/officeDocument/2006/relationships/diagramColors" Target="diagrams/colors3.xml"/><Relationship Id="rId265" Type="http://schemas.openxmlformats.org/officeDocument/2006/relationships/diagramQuickStyle" Target="diagrams/quickStyle40.xml"/><Relationship Id="rId286" Type="http://schemas.openxmlformats.org/officeDocument/2006/relationships/diagramLayout" Target="diagrams/layout44.xml"/><Relationship Id="rId50" Type="http://schemas.openxmlformats.org/officeDocument/2006/relationships/diagramLayout" Target="diagrams/layout5.xml"/><Relationship Id="rId104" Type="http://schemas.openxmlformats.org/officeDocument/2006/relationships/diagramData" Target="diagrams/data14.xml"/><Relationship Id="rId125" Type="http://schemas.microsoft.com/office/2007/relationships/diagramDrawing" Target="diagrams/drawing17.xml"/><Relationship Id="rId146" Type="http://schemas.openxmlformats.org/officeDocument/2006/relationships/diagramData" Target="diagrams/data20.xml"/><Relationship Id="rId167" Type="http://schemas.microsoft.com/office/2007/relationships/diagramDrawing" Target="diagrams/drawing23.xml"/><Relationship Id="rId188" Type="http://schemas.openxmlformats.org/officeDocument/2006/relationships/diagramColors" Target="diagrams/colors27.xml"/><Relationship Id="rId311" Type="http://schemas.microsoft.com/office/2007/relationships/diagramDrawing" Target="diagrams/drawing48.xml"/><Relationship Id="rId332" Type="http://schemas.openxmlformats.org/officeDocument/2006/relationships/diagramLayout" Target="diagrams/layout52.xml"/><Relationship Id="rId353" Type="http://schemas.microsoft.com/office/2007/relationships/diagramDrawing" Target="diagrams/drawing55.xml"/><Relationship Id="rId374" Type="http://schemas.openxmlformats.org/officeDocument/2006/relationships/diagramColors" Target="diagrams/colors58.xml"/><Relationship Id="rId395" Type="http://schemas.openxmlformats.org/officeDocument/2006/relationships/diagramQuickStyle" Target="diagrams/quickStyle62.xml"/><Relationship Id="rId71" Type="http://schemas.openxmlformats.org/officeDocument/2006/relationships/image" Target="media/image12.png"/><Relationship Id="rId92" Type="http://schemas.openxmlformats.org/officeDocument/2006/relationships/diagramQuickStyle" Target="diagrams/quickStyle12.xml"/><Relationship Id="rId213" Type="http://schemas.openxmlformats.org/officeDocument/2006/relationships/diagramLayout" Target="diagrams/layout32.xml"/><Relationship Id="rId234" Type="http://schemas.microsoft.com/office/2007/relationships/diagramDrawing" Target="diagrams/drawing35.xml"/><Relationship Id="rId2" Type="http://schemas.openxmlformats.org/officeDocument/2006/relationships/customXml" Target="../customXml/item2.xml"/><Relationship Id="rId29" Type="http://schemas.openxmlformats.org/officeDocument/2006/relationships/image" Target="media/image7.jpeg"/><Relationship Id="rId255" Type="http://schemas.openxmlformats.org/officeDocument/2006/relationships/diagramQuickStyle" Target="diagrams/quickStyle38.xml"/><Relationship Id="rId276" Type="http://schemas.openxmlformats.org/officeDocument/2006/relationships/diagramLayout" Target="diagrams/layout42.xml"/><Relationship Id="rId297" Type="http://schemas.openxmlformats.org/officeDocument/2006/relationships/diagramLayout" Target="diagrams/layout46.xml"/><Relationship Id="rId40" Type="http://schemas.microsoft.com/office/2007/relationships/diagramDrawing" Target="diagrams/drawing3.xml"/><Relationship Id="rId115" Type="http://schemas.microsoft.com/office/2007/relationships/diagramDrawing" Target="diagrams/drawing15.xml"/><Relationship Id="rId136" Type="http://schemas.openxmlformats.org/officeDocument/2006/relationships/hyperlink" Target="https://cambriancollege.ca/supports-services/accessibility-services" TargetMode="External"/><Relationship Id="rId157" Type="http://schemas.openxmlformats.org/officeDocument/2006/relationships/image" Target="media/image21.svg"/><Relationship Id="rId178" Type="http://schemas.openxmlformats.org/officeDocument/2006/relationships/diagramColors" Target="diagrams/colors25.xml"/><Relationship Id="rId301" Type="http://schemas.openxmlformats.org/officeDocument/2006/relationships/diagramData" Target="diagrams/data47.xml"/><Relationship Id="rId322" Type="http://schemas.openxmlformats.org/officeDocument/2006/relationships/diagramColors" Target="diagrams/colors50.xml"/><Relationship Id="rId343" Type="http://schemas.openxmlformats.org/officeDocument/2006/relationships/image" Target="media/image34.svg"/><Relationship Id="rId364" Type="http://schemas.openxmlformats.org/officeDocument/2006/relationships/image" Target="media/image37.png"/><Relationship Id="rId61" Type="http://schemas.openxmlformats.org/officeDocument/2006/relationships/diagramData" Target="diagrams/data7.xml"/><Relationship Id="rId82" Type="http://schemas.microsoft.com/office/2007/relationships/diagramDrawing" Target="diagrams/drawing10.xml"/><Relationship Id="rId199" Type="http://schemas.openxmlformats.org/officeDocument/2006/relationships/diagramColors" Target="diagrams/colors29.xml"/><Relationship Id="rId203" Type="http://schemas.openxmlformats.org/officeDocument/2006/relationships/diagramLayout" Target="diagrams/layout30.xml"/><Relationship Id="rId385" Type="http://schemas.openxmlformats.org/officeDocument/2006/relationships/diagramQuickStyle" Target="diagrams/quickStyle60.xml"/><Relationship Id="rId19" Type="http://schemas.microsoft.com/office/2011/relationships/commentsExtended" Target="commentsExtended.xml"/><Relationship Id="rId224" Type="http://schemas.openxmlformats.org/officeDocument/2006/relationships/diagramQuickStyle" Target="diagrams/quickStyle34.xml"/><Relationship Id="rId245" Type="http://schemas.openxmlformats.org/officeDocument/2006/relationships/diagramColors" Target="diagrams/colors36.xml"/><Relationship Id="rId266" Type="http://schemas.openxmlformats.org/officeDocument/2006/relationships/diagramColors" Target="diagrams/colors40.xml"/><Relationship Id="rId287" Type="http://schemas.openxmlformats.org/officeDocument/2006/relationships/diagramQuickStyle" Target="diagrams/quickStyle44.xml"/><Relationship Id="rId30" Type="http://schemas.openxmlformats.org/officeDocument/2006/relationships/diagramData" Target="diagrams/data2.xml"/><Relationship Id="rId105" Type="http://schemas.openxmlformats.org/officeDocument/2006/relationships/diagramLayout" Target="diagrams/layout14.xml"/><Relationship Id="rId126" Type="http://schemas.openxmlformats.org/officeDocument/2006/relationships/hyperlink" Target="https://teaching.cambriancollege.ca/moodle/" TargetMode="External"/><Relationship Id="rId147" Type="http://schemas.openxmlformats.org/officeDocument/2006/relationships/diagramLayout" Target="diagrams/layout20.xml"/><Relationship Id="rId168" Type="http://schemas.openxmlformats.org/officeDocument/2006/relationships/image" Target="media/image22.png"/><Relationship Id="rId312" Type="http://schemas.openxmlformats.org/officeDocument/2006/relationships/image" Target="media/image29.png"/><Relationship Id="rId333" Type="http://schemas.openxmlformats.org/officeDocument/2006/relationships/diagramQuickStyle" Target="diagrams/quickStyle52.xml"/><Relationship Id="rId354" Type="http://schemas.openxmlformats.org/officeDocument/2006/relationships/image" Target="media/image35.png"/><Relationship Id="rId51" Type="http://schemas.openxmlformats.org/officeDocument/2006/relationships/diagramQuickStyle" Target="diagrams/quickStyle5.xml"/><Relationship Id="rId72" Type="http://schemas.openxmlformats.org/officeDocument/2006/relationships/image" Target="media/image13.svg"/><Relationship Id="rId93" Type="http://schemas.openxmlformats.org/officeDocument/2006/relationships/diagramColors" Target="diagrams/colors12.xml"/><Relationship Id="rId189" Type="http://schemas.microsoft.com/office/2007/relationships/diagramDrawing" Target="diagrams/drawing27.xml"/><Relationship Id="rId375" Type="http://schemas.microsoft.com/office/2007/relationships/diagramDrawing" Target="diagrams/drawing58.xml"/><Relationship Id="rId396" Type="http://schemas.openxmlformats.org/officeDocument/2006/relationships/diagramColors" Target="diagrams/colors62.xml"/><Relationship Id="rId3" Type="http://schemas.openxmlformats.org/officeDocument/2006/relationships/customXml" Target="../customXml/item3.xml"/><Relationship Id="rId214" Type="http://schemas.openxmlformats.org/officeDocument/2006/relationships/diagramQuickStyle" Target="diagrams/quickStyle32.xml"/><Relationship Id="rId235" Type="http://schemas.openxmlformats.org/officeDocument/2006/relationships/hyperlink" Target="https://cambriancollege.ca/policies/academic-integrity-policy" TargetMode="External"/><Relationship Id="rId256" Type="http://schemas.openxmlformats.org/officeDocument/2006/relationships/diagramColors" Target="diagrams/colors38.xml"/><Relationship Id="rId277" Type="http://schemas.openxmlformats.org/officeDocument/2006/relationships/diagramQuickStyle" Target="diagrams/quickStyle42.xml"/><Relationship Id="rId298" Type="http://schemas.openxmlformats.org/officeDocument/2006/relationships/diagramQuickStyle" Target="diagrams/quickStyle46.xml"/><Relationship Id="rId400" Type="http://schemas.openxmlformats.org/officeDocument/2006/relationships/diagramQuickStyle" Target="diagrams/quickStyle63.xml"/><Relationship Id="rId116" Type="http://schemas.openxmlformats.org/officeDocument/2006/relationships/diagramData" Target="diagrams/data16.xml"/><Relationship Id="rId137" Type="http://schemas.openxmlformats.org/officeDocument/2006/relationships/hyperlink" Target="https://teaching.cambriancollege.ca/student-accommodations/" TargetMode="External"/><Relationship Id="rId158" Type="http://schemas.openxmlformats.org/officeDocument/2006/relationships/diagramData" Target="diagrams/data22.xml"/><Relationship Id="rId302" Type="http://schemas.openxmlformats.org/officeDocument/2006/relationships/diagramLayout" Target="diagrams/layout47.xml"/><Relationship Id="rId323" Type="http://schemas.microsoft.com/office/2007/relationships/diagramDrawing" Target="diagrams/drawing50.xml"/><Relationship Id="rId344" Type="http://schemas.openxmlformats.org/officeDocument/2006/relationships/diagramData" Target="diagrams/data54.xml"/><Relationship Id="rId20" Type="http://schemas.microsoft.com/office/2016/09/relationships/commentsIds" Target="commentsIds.xml"/><Relationship Id="rId41" Type="http://schemas.openxmlformats.org/officeDocument/2006/relationships/hyperlink" Target="http://mycambrian.cambriancollege.ca" TargetMode="External"/><Relationship Id="rId62" Type="http://schemas.openxmlformats.org/officeDocument/2006/relationships/diagramLayout" Target="diagrams/layout7.xml"/><Relationship Id="rId83" Type="http://schemas.openxmlformats.org/officeDocument/2006/relationships/diagramData" Target="diagrams/data11.xml"/><Relationship Id="rId179" Type="http://schemas.microsoft.com/office/2007/relationships/diagramDrawing" Target="diagrams/drawing25.xml"/><Relationship Id="rId365" Type="http://schemas.openxmlformats.org/officeDocument/2006/relationships/image" Target="media/image38.svg"/><Relationship Id="rId386" Type="http://schemas.openxmlformats.org/officeDocument/2006/relationships/diagramColors" Target="diagrams/colors60.xml"/><Relationship Id="rId190" Type="http://schemas.openxmlformats.org/officeDocument/2006/relationships/hyperlink" Target="https://teaching.cambriancollege.ca/" TargetMode="External"/><Relationship Id="rId204" Type="http://schemas.openxmlformats.org/officeDocument/2006/relationships/diagramQuickStyle" Target="diagrams/quickStyle30.xml"/><Relationship Id="rId225" Type="http://schemas.openxmlformats.org/officeDocument/2006/relationships/diagramColors" Target="diagrams/colors34.xml"/><Relationship Id="rId246" Type="http://schemas.microsoft.com/office/2007/relationships/diagramDrawing" Target="diagrams/drawing36.xml"/><Relationship Id="rId267" Type="http://schemas.microsoft.com/office/2007/relationships/diagramDrawing" Target="diagrams/drawing40.xml"/><Relationship Id="rId288" Type="http://schemas.openxmlformats.org/officeDocument/2006/relationships/diagramColors" Target="diagrams/colors44.xml"/><Relationship Id="rId106" Type="http://schemas.openxmlformats.org/officeDocument/2006/relationships/diagramQuickStyle" Target="diagrams/quickStyle14.xml"/><Relationship Id="rId127" Type="http://schemas.openxmlformats.org/officeDocument/2006/relationships/hyperlink" Target="https://cambriancollege.ca/supports-services/accessibility-services" TargetMode="External"/><Relationship Id="rId313" Type="http://schemas.openxmlformats.org/officeDocument/2006/relationships/image" Target="media/image30.svg"/><Relationship Id="rId10" Type="http://schemas.openxmlformats.org/officeDocument/2006/relationships/endnotes" Target="endnotes.xml"/><Relationship Id="rId31" Type="http://schemas.openxmlformats.org/officeDocument/2006/relationships/diagramLayout" Target="diagrams/layout2.xml"/><Relationship Id="rId52" Type="http://schemas.openxmlformats.org/officeDocument/2006/relationships/diagramColors" Target="diagrams/colors5.xml"/><Relationship Id="rId73" Type="http://schemas.openxmlformats.org/officeDocument/2006/relationships/diagramData" Target="diagrams/data9.xml"/><Relationship Id="rId94" Type="http://schemas.microsoft.com/office/2007/relationships/diagramDrawing" Target="diagrams/drawing12.xml"/><Relationship Id="rId148" Type="http://schemas.openxmlformats.org/officeDocument/2006/relationships/diagramQuickStyle" Target="diagrams/quickStyle20.xml"/><Relationship Id="rId169" Type="http://schemas.openxmlformats.org/officeDocument/2006/relationships/image" Target="media/image23.svg"/><Relationship Id="rId334" Type="http://schemas.openxmlformats.org/officeDocument/2006/relationships/diagramColors" Target="diagrams/colors52.xml"/><Relationship Id="rId355" Type="http://schemas.openxmlformats.org/officeDocument/2006/relationships/image" Target="media/image36.svg"/><Relationship Id="rId376" Type="http://schemas.openxmlformats.org/officeDocument/2006/relationships/image" Target="media/image39.png"/><Relationship Id="rId397" Type="http://schemas.microsoft.com/office/2007/relationships/diagramDrawing" Target="diagrams/drawing62.xml"/><Relationship Id="rId4" Type="http://schemas.openxmlformats.org/officeDocument/2006/relationships/customXml" Target="../customXml/item4.xml"/><Relationship Id="rId180" Type="http://schemas.openxmlformats.org/officeDocument/2006/relationships/diagramData" Target="diagrams/data26.xml"/><Relationship Id="rId215" Type="http://schemas.openxmlformats.org/officeDocument/2006/relationships/diagramColors" Target="diagrams/colors32.xml"/><Relationship Id="rId236" Type="http://schemas.openxmlformats.org/officeDocument/2006/relationships/hyperlink" Target="https://cambriancollege.ca/policies/academic-integrity-violation-procedure" TargetMode="External"/><Relationship Id="rId257" Type="http://schemas.microsoft.com/office/2007/relationships/diagramDrawing" Target="diagrams/drawing38.xml"/><Relationship Id="rId278" Type="http://schemas.openxmlformats.org/officeDocument/2006/relationships/diagramColors" Target="diagrams/colors42.xml"/><Relationship Id="rId401" Type="http://schemas.openxmlformats.org/officeDocument/2006/relationships/diagramColors" Target="diagrams/colors63.xml"/><Relationship Id="rId303" Type="http://schemas.openxmlformats.org/officeDocument/2006/relationships/diagramQuickStyle" Target="diagrams/quickStyle47.xml"/><Relationship Id="rId42" Type="http://schemas.openxmlformats.org/officeDocument/2006/relationships/hyperlink" Target="https://cambriancollege.ca/about-cambrian/strategic-plan" TargetMode="External"/><Relationship Id="rId84" Type="http://schemas.openxmlformats.org/officeDocument/2006/relationships/diagramLayout" Target="diagrams/layout11.xml"/><Relationship Id="rId138" Type="http://schemas.openxmlformats.org/officeDocument/2006/relationships/diagramData" Target="diagrams/data19.xml"/><Relationship Id="rId345" Type="http://schemas.openxmlformats.org/officeDocument/2006/relationships/diagramLayout" Target="diagrams/layout54.xml"/><Relationship Id="rId387" Type="http://schemas.microsoft.com/office/2007/relationships/diagramDrawing" Target="diagrams/drawing60.xml"/><Relationship Id="rId191" Type="http://schemas.openxmlformats.org/officeDocument/2006/relationships/diagramData" Target="diagrams/data28.xml"/><Relationship Id="rId205" Type="http://schemas.openxmlformats.org/officeDocument/2006/relationships/diagramColors" Target="diagrams/colors30.xml"/><Relationship Id="rId247" Type="http://schemas.openxmlformats.org/officeDocument/2006/relationships/diagramData" Target="diagrams/data37.xml"/><Relationship Id="rId107" Type="http://schemas.openxmlformats.org/officeDocument/2006/relationships/diagramColors" Target="diagrams/colors14.xml"/><Relationship Id="rId289" Type="http://schemas.microsoft.com/office/2007/relationships/diagramDrawing" Target="diagrams/drawing44.xml"/><Relationship Id="rId11" Type="http://schemas.openxmlformats.org/officeDocument/2006/relationships/image" Target="media/image1.jpeg"/><Relationship Id="rId53" Type="http://schemas.microsoft.com/office/2007/relationships/diagramDrawing" Target="diagrams/drawing5.xml"/><Relationship Id="rId149" Type="http://schemas.openxmlformats.org/officeDocument/2006/relationships/diagramColors" Target="diagrams/colors20.xml"/><Relationship Id="rId314" Type="http://schemas.openxmlformats.org/officeDocument/2006/relationships/diagramData" Target="diagrams/data49.xml"/><Relationship Id="rId356" Type="http://schemas.openxmlformats.org/officeDocument/2006/relationships/diagramData" Target="diagrams/data56.xml"/><Relationship Id="rId398" Type="http://schemas.openxmlformats.org/officeDocument/2006/relationships/diagramData" Target="diagrams/data63.xml"/><Relationship Id="rId95" Type="http://schemas.openxmlformats.org/officeDocument/2006/relationships/diagramData" Target="diagrams/data13.xml"/><Relationship Id="rId160" Type="http://schemas.openxmlformats.org/officeDocument/2006/relationships/diagramQuickStyle" Target="diagrams/quickStyle22.xml"/><Relationship Id="rId216" Type="http://schemas.microsoft.com/office/2007/relationships/diagramDrawing" Target="diagrams/drawing32.xml"/><Relationship Id="rId258" Type="http://schemas.openxmlformats.org/officeDocument/2006/relationships/diagramData" Target="diagrams/data39.xml"/><Relationship Id="rId22" Type="http://schemas.openxmlformats.org/officeDocument/2006/relationships/image" Target="media/image5.jpeg"/><Relationship Id="rId64" Type="http://schemas.openxmlformats.org/officeDocument/2006/relationships/diagramColors" Target="diagrams/colors7.xml"/><Relationship Id="rId118" Type="http://schemas.openxmlformats.org/officeDocument/2006/relationships/diagramQuickStyle" Target="diagrams/quickStyle16.xml"/><Relationship Id="rId325" Type="http://schemas.openxmlformats.org/officeDocument/2006/relationships/diagramLayout" Target="diagrams/layout51.xml"/><Relationship Id="rId367" Type="http://schemas.openxmlformats.org/officeDocument/2006/relationships/diagramLayout" Target="diagrams/layout57.xml"/><Relationship Id="rId171" Type="http://schemas.openxmlformats.org/officeDocument/2006/relationships/diagramLayout" Target="diagrams/layout24.xml"/><Relationship Id="rId227" Type="http://schemas.openxmlformats.org/officeDocument/2006/relationships/hyperlink" Target="https://cambriancollege.ca/supports-services/counselling-services" TargetMode="External"/><Relationship Id="rId269" Type="http://schemas.openxmlformats.org/officeDocument/2006/relationships/diagramLayout" Target="diagrams/layout41.xml"/><Relationship Id="rId33" Type="http://schemas.openxmlformats.org/officeDocument/2006/relationships/diagramColors" Target="diagrams/colors2.xml"/><Relationship Id="rId129" Type="http://schemas.openxmlformats.org/officeDocument/2006/relationships/diagramLayout" Target="diagrams/layout18.xml"/><Relationship Id="rId280" Type="http://schemas.openxmlformats.org/officeDocument/2006/relationships/diagramData" Target="diagrams/data43.xml"/><Relationship Id="rId336" Type="http://schemas.openxmlformats.org/officeDocument/2006/relationships/hyperlink" Target="https://teaching.cambriancollege.ca/" TargetMode="External"/><Relationship Id="rId75" Type="http://schemas.openxmlformats.org/officeDocument/2006/relationships/diagramQuickStyle" Target="diagrams/quickStyle9.xml"/><Relationship Id="rId140" Type="http://schemas.openxmlformats.org/officeDocument/2006/relationships/diagramQuickStyle" Target="diagrams/quickStyle19.xml"/><Relationship Id="rId182" Type="http://schemas.openxmlformats.org/officeDocument/2006/relationships/diagramQuickStyle" Target="diagrams/quickStyle26.xml"/><Relationship Id="rId378" Type="http://schemas.openxmlformats.org/officeDocument/2006/relationships/diagramData" Target="diagrams/data59.xml"/><Relationship Id="rId403" Type="http://schemas.openxmlformats.org/officeDocument/2006/relationships/fontTable" Target="fontTable.xml"/><Relationship Id="rId6" Type="http://schemas.openxmlformats.org/officeDocument/2006/relationships/styles" Target="styles.xml"/><Relationship Id="rId238" Type="http://schemas.openxmlformats.org/officeDocument/2006/relationships/image" Target="media/image25.png"/><Relationship Id="rId291" Type="http://schemas.openxmlformats.org/officeDocument/2006/relationships/diagramData" Target="diagrams/data45.xml"/><Relationship Id="rId305" Type="http://schemas.microsoft.com/office/2007/relationships/diagramDrawing" Target="diagrams/drawing47.xml"/><Relationship Id="rId347" Type="http://schemas.openxmlformats.org/officeDocument/2006/relationships/diagramColors" Target="diagrams/colors54.xml"/><Relationship Id="rId44" Type="http://schemas.openxmlformats.org/officeDocument/2006/relationships/diagramData" Target="diagrams/data4.xml"/><Relationship Id="rId86" Type="http://schemas.openxmlformats.org/officeDocument/2006/relationships/diagramColors" Target="diagrams/colors11.xml"/><Relationship Id="rId151" Type="http://schemas.openxmlformats.org/officeDocument/2006/relationships/diagramData" Target="diagrams/data21.xml"/><Relationship Id="rId389" Type="http://schemas.openxmlformats.org/officeDocument/2006/relationships/diagramLayout" Target="diagrams/layout61.xml"/><Relationship Id="rId193" Type="http://schemas.openxmlformats.org/officeDocument/2006/relationships/diagramQuickStyle" Target="diagrams/quickStyle28.xml"/><Relationship Id="rId207" Type="http://schemas.openxmlformats.org/officeDocument/2006/relationships/diagramData" Target="diagrams/data31.xml"/><Relationship Id="rId249" Type="http://schemas.openxmlformats.org/officeDocument/2006/relationships/diagramQuickStyle" Target="diagrams/quickStyle37.xml"/><Relationship Id="rId13" Type="http://schemas.openxmlformats.org/officeDocument/2006/relationships/hyperlink" Target="file:///C:\Users\MSYOUNG\Downloads\Land%20Acknowledgement" TargetMode="External"/><Relationship Id="rId109" Type="http://schemas.openxmlformats.org/officeDocument/2006/relationships/hyperlink" Target="https://teaching.cambriancollege.ca/plan/anatomy-of-a-course-outline/" TargetMode="External"/><Relationship Id="rId260" Type="http://schemas.openxmlformats.org/officeDocument/2006/relationships/diagramQuickStyle" Target="diagrams/quickStyle39.xml"/><Relationship Id="rId316" Type="http://schemas.openxmlformats.org/officeDocument/2006/relationships/diagramQuickStyle" Target="diagrams/quickStyle49.xml"/><Relationship Id="rId55" Type="http://schemas.openxmlformats.org/officeDocument/2006/relationships/diagramLayout" Target="diagrams/layout6.xml"/><Relationship Id="rId97" Type="http://schemas.openxmlformats.org/officeDocument/2006/relationships/diagramQuickStyle" Target="diagrams/quickStyle13.xml"/><Relationship Id="rId120" Type="http://schemas.microsoft.com/office/2007/relationships/diagramDrawing" Target="diagrams/drawing16.xml"/><Relationship Id="rId358" Type="http://schemas.openxmlformats.org/officeDocument/2006/relationships/diagramQuickStyle" Target="diagrams/quickStyle56.xml"/><Relationship Id="rId162" Type="http://schemas.microsoft.com/office/2007/relationships/diagramDrawing" Target="diagrams/drawing22.xml"/><Relationship Id="rId218" Type="http://schemas.openxmlformats.org/officeDocument/2006/relationships/diagramLayout" Target="diagrams/layout33.xml"/><Relationship Id="rId271" Type="http://schemas.openxmlformats.org/officeDocument/2006/relationships/diagramColors" Target="diagrams/colors41.xml"/><Relationship Id="rId24" Type="http://schemas.openxmlformats.org/officeDocument/2006/relationships/diagramData" Target="diagrams/data1.xml"/><Relationship Id="rId66" Type="http://schemas.openxmlformats.org/officeDocument/2006/relationships/diagramData" Target="diagrams/data8.xml"/><Relationship Id="rId131" Type="http://schemas.openxmlformats.org/officeDocument/2006/relationships/diagramColors" Target="diagrams/colors18.xml"/><Relationship Id="rId327" Type="http://schemas.openxmlformats.org/officeDocument/2006/relationships/diagramColors" Target="diagrams/colors51.xml"/><Relationship Id="rId369" Type="http://schemas.openxmlformats.org/officeDocument/2006/relationships/diagramColors" Target="diagrams/colors57.xml"/><Relationship Id="rId173" Type="http://schemas.openxmlformats.org/officeDocument/2006/relationships/diagramColors" Target="diagrams/colors24.xml"/><Relationship Id="rId229" Type="http://schemas.openxmlformats.org/officeDocument/2006/relationships/hyperlink" Target="https://cambriancollege.ca/supports-services/academic-success-centre" TargetMode="External"/><Relationship Id="rId380" Type="http://schemas.openxmlformats.org/officeDocument/2006/relationships/diagramQuickStyle" Target="diagrams/quickStyle59.xml"/><Relationship Id="rId240" Type="http://schemas.openxmlformats.org/officeDocument/2006/relationships/image" Target="media/image27.png"/><Relationship Id="rId35" Type="http://schemas.openxmlformats.org/officeDocument/2006/relationships/image" Target="media/image8.jpeg"/><Relationship Id="rId77" Type="http://schemas.microsoft.com/office/2007/relationships/diagramDrawing" Target="diagrams/drawing9.xml"/><Relationship Id="rId100" Type="http://schemas.openxmlformats.org/officeDocument/2006/relationships/hyperlink" Target="https://teaching.cambriancollege.ca/flex-classroom-resources/" TargetMode="External"/><Relationship Id="rId282" Type="http://schemas.openxmlformats.org/officeDocument/2006/relationships/diagramQuickStyle" Target="diagrams/quickStyle43.xml"/><Relationship Id="rId338" Type="http://schemas.openxmlformats.org/officeDocument/2006/relationships/diagramLayout" Target="diagrams/layout53.xml"/><Relationship Id="rId8" Type="http://schemas.openxmlformats.org/officeDocument/2006/relationships/webSettings" Target="webSettings.xml"/><Relationship Id="rId142" Type="http://schemas.microsoft.com/office/2007/relationships/diagramDrawing" Target="diagrams/drawing19.xml"/><Relationship Id="rId184" Type="http://schemas.microsoft.com/office/2007/relationships/diagramDrawing" Target="diagrams/drawing26.xml"/><Relationship Id="rId391" Type="http://schemas.openxmlformats.org/officeDocument/2006/relationships/diagramColors" Target="diagrams/colors61.xml"/><Relationship Id="rId405" Type="http://schemas.openxmlformats.org/officeDocument/2006/relationships/theme" Target="theme/theme1.xml"/><Relationship Id="rId251" Type="http://schemas.microsoft.com/office/2007/relationships/diagramDrawing" Target="diagrams/drawing37.xml"/><Relationship Id="rId46" Type="http://schemas.openxmlformats.org/officeDocument/2006/relationships/diagramQuickStyle" Target="diagrams/quickStyle4.xml"/><Relationship Id="rId293" Type="http://schemas.openxmlformats.org/officeDocument/2006/relationships/diagramQuickStyle" Target="diagrams/quickStyle45.xml"/><Relationship Id="rId307" Type="http://schemas.openxmlformats.org/officeDocument/2006/relationships/diagramData" Target="diagrams/data48.xml"/><Relationship Id="rId349" Type="http://schemas.openxmlformats.org/officeDocument/2006/relationships/diagramData" Target="diagrams/data55.xml"/><Relationship Id="rId88" Type="http://schemas.openxmlformats.org/officeDocument/2006/relationships/hyperlink" Target="https://cambriancollege.ca/supports-services/information-technology" TargetMode="External"/><Relationship Id="rId111" Type="http://schemas.openxmlformats.org/officeDocument/2006/relationships/diagramData" Target="diagrams/data15.xml"/><Relationship Id="rId153" Type="http://schemas.openxmlformats.org/officeDocument/2006/relationships/diagramQuickStyle" Target="diagrams/quickStyle21.xml"/><Relationship Id="rId195" Type="http://schemas.microsoft.com/office/2007/relationships/diagramDrawing" Target="diagrams/drawing28.xml"/><Relationship Id="rId209" Type="http://schemas.openxmlformats.org/officeDocument/2006/relationships/diagramQuickStyle" Target="diagrams/quickStyle31.xml"/><Relationship Id="rId360" Type="http://schemas.microsoft.com/office/2007/relationships/diagramDrawing" Target="diagrams/drawing56.xml"/><Relationship Id="rId220" Type="http://schemas.openxmlformats.org/officeDocument/2006/relationships/diagramColors" Target="diagrams/colors33.xml"/><Relationship Id="rId15" Type="http://schemas.openxmlformats.org/officeDocument/2006/relationships/hyperlink" Target="https://ecampusontario.pressbooks.pub/movementtowardsreconciliation/" TargetMode="External"/><Relationship Id="rId57" Type="http://schemas.openxmlformats.org/officeDocument/2006/relationships/diagramColors" Target="diagrams/colors6.xml"/><Relationship Id="rId262" Type="http://schemas.microsoft.com/office/2007/relationships/diagramDrawing" Target="diagrams/drawing39.xml"/><Relationship Id="rId318" Type="http://schemas.microsoft.com/office/2007/relationships/diagramDrawing" Target="diagrams/drawing49.xml"/><Relationship Id="rId99" Type="http://schemas.microsoft.com/office/2007/relationships/diagramDrawing" Target="diagrams/drawing13.xml"/><Relationship Id="rId122" Type="http://schemas.openxmlformats.org/officeDocument/2006/relationships/diagramLayout" Target="diagrams/layout17.xml"/><Relationship Id="rId164" Type="http://schemas.openxmlformats.org/officeDocument/2006/relationships/diagramLayout" Target="diagrams/layout23.xml"/><Relationship Id="rId371" Type="http://schemas.openxmlformats.org/officeDocument/2006/relationships/diagramData" Target="diagrams/data58.xml"/><Relationship Id="rId26" Type="http://schemas.openxmlformats.org/officeDocument/2006/relationships/diagramQuickStyle" Target="diagrams/quickStyle1.xml"/><Relationship Id="rId231" Type="http://schemas.openxmlformats.org/officeDocument/2006/relationships/diagramLayout" Target="diagrams/layout35.xml"/><Relationship Id="rId273" Type="http://schemas.openxmlformats.org/officeDocument/2006/relationships/hyperlink" Target="https://teaching.cambriancollege.ca/course-development/" TargetMode="External"/><Relationship Id="rId329" Type="http://schemas.openxmlformats.org/officeDocument/2006/relationships/image" Target="media/image31.png"/><Relationship Id="rId68" Type="http://schemas.openxmlformats.org/officeDocument/2006/relationships/diagramQuickStyle" Target="diagrams/quickStyle8.xml"/><Relationship Id="rId133" Type="http://schemas.openxmlformats.org/officeDocument/2006/relationships/image" Target="media/image16.png"/><Relationship Id="rId175" Type="http://schemas.openxmlformats.org/officeDocument/2006/relationships/diagramData" Target="diagrams/data25.xml"/><Relationship Id="rId340" Type="http://schemas.openxmlformats.org/officeDocument/2006/relationships/diagramColors" Target="diagrams/colors53.xml"/><Relationship Id="rId200" Type="http://schemas.microsoft.com/office/2007/relationships/diagramDrawing" Target="diagrams/drawing29.xml"/><Relationship Id="rId382" Type="http://schemas.microsoft.com/office/2007/relationships/diagramDrawing" Target="diagrams/drawing59.xml"/><Relationship Id="rId242" Type="http://schemas.openxmlformats.org/officeDocument/2006/relationships/diagramData" Target="diagrams/data36.xml"/><Relationship Id="rId284" Type="http://schemas.microsoft.com/office/2007/relationships/diagramDrawing" Target="diagrams/drawing43.xml"/><Relationship Id="rId37" Type="http://schemas.openxmlformats.org/officeDocument/2006/relationships/diagramLayout" Target="diagrams/layout3.xml"/><Relationship Id="rId79" Type="http://schemas.openxmlformats.org/officeDocument/2006/relationships/diagramLayout" Target="diagrams/layout10.xml"/><Relationship Id="rId102" Type="http://schemas.openxmlformats.org/officeDocument/2006/relationships/image" Target="media/image14.png"/><Relationship Id="rId144" Type="http://schemas.openxmlformats.org/officeDocument/2006/relationships/image" Target="media/image19.png"/><Relationship Id="rId90" Type="http://schemas.openxmlformats.org/officeDocument/2006/relationships/diagramData" Target="diagrams/data12.xml"/><Relationship Id="rId186" Type="http://schemas.openxmlformats.org/officeDocument/2006/relationships/diagramLayout" Target="diagrams/layout27.xml"/><Relationship Id="rId351" Type="http://schemas.openxmlformats.org/officeDocument/2006/relationships/diagramQuickStyle" Target="diagrams/quickStyle55.xml"/><Relationship Id="rId393" Type="http://schemas.openxmlformats.org/officeDocument/2006/relationships/diagramData" Target="diagrams/data62.xml"/></Relationships>
</file>

<file path=word/_rels/footnotes.xml.rels><?xml version="1.0" encoding="UTF-8" standalone="yes"?>
<Relationships xmlns="http://schemas.openxmlformats.org/package/2006/relationships"><Relationship Id="rId2" Type="http://schemas.openxmlformats.org/officeDocument/2006/relationships/hyperlink" Target="https://media.cambriancollege.ca/uploads/2025/01/03124925/Academic-Employees-Performance-Review-Operating-Procedure-2020.pdf" TargetMode="External"/><Relationship Id="rId1" Type="http://schemas.openxmlformats.org/officeDocument/2006/relationships/hyperlink" Target="https://cambriancollege.ca/policies/academic-employee-performance-review-policy" TargetMode="External"/></Relationships>
</file>

<file path=word/diagrams/colors1.xml><?xml version="1.0" encoding="utf-8"?>
<dgm:colorsDef xmlns:dgm="http://schemas.openxmlformats.org/drawingml/2006/diagram" xmlns:a="http://schemas.openxmlformats.org/drawingml/2006/main" uniqueId="urn:microsoft.com/office/officeart/2005/8/colors/accent4_1#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7.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8.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9.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0.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1.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2.xml><?xml version="1.0" encoding="utf-8"?>
<dgm:colorsDef xmlns:dgm="http://schemas.openxmlformats.org/drawingml/2006/diagram" xmlns:a="http://schemas.openxmlformats.org/drawingml/2006/main" uniqueId="urn:microsoft.com/office/officeart/2005/8/colors/accent1_2#1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3.xml><?xml version="1.0" encoding="utf-8"?>
<dgm:colorsDef xmlns:dgm="http://schemas.openxmlformats.org/drawingml/2006/diagram" xmlns:a="http://schemas.openxmlformats.org/drawingml/2006/main" uniqueId="urn:microsoft.com/office/officeart/2005/8/colors/accent1_2#1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4.xml><?xml version="1.0" encoding="utf-8"?>
<dgm:colorsDef xmlns:dgm="http://schemas.openxmlformats.org/drawingml/2006/diagram" xmlns:a="http://schemas.openxmlformats.org/drawingml/2006/main" uniqueId="urn:microsoft.com/office/officeart/2005/8/colors/accent1_2#1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5.xml><?xml version="1.0" encoding="utf-8"?>
<dgm:colorsDef xmlns:dgm="http://schemas.openxmlformats.org/drawingml/2006/diagram" xmlns:a="http://schemas.openxmlformats.org/drawingml/2006/main" uniqueId="urn:microsoft.com/office/officeart/2005/8/colors/accent1_2#1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6.xml><?xml version="1.0" encoding="utf-8"?>
<dgm:colorsDef xmlns:dgm="http://schemas.openxmlformats.org/drawingml/2006/diagram" xmlns:a="http://schemas.openxmlformats.org/drawingml/2006/main" uniqueId="urn:microsoft.com/office/officeart/2005/8/colors/accent1_2#1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7.xml><?xml version="1.0" encoding="utf-8"?>
<dgm:colorsDef xmlns:dgm="http://schemas.openxmlformats.org/drawingml/2006/diagram" xmlns:a="http://schemas.openxmlformats.org/drawingml/2006/main" uniqueId="urn:microsoft.com/office/officeart/2005/8/colors/accent1_2#1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8.xml><?xml version="1.0" encoding="utf-8"?>
<dgm:colorsDef xmlns:dgm="http://schemas.openxmlformats.org/drawingml/2006/diagram" xmlns:a="http://schemas.openxmlformats.org/drawingml/2006/main" uniqueId="urn:microsoft.com/office/officeart/2005/8/colors/accent1_2#1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9.xml><?xml version="1.0" encoding="utf-8"?>
<dgm:colorsDef xmlns:dgm="http://schemas.openxmlformats.org/drawingml/2006/diagram" xmlns:a="http://schemas.openxmlformats.org/drawingml/2006/main" uniqueId="urn:microsoft.com/office/officeart/2005/8/colors/accent1_2#1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0.xml><?xml version="1.0" encoding="utf-8"?>
<dgm:colorsDef xmlns:dgm="http://schemas.openxmlformats.org/drawingml/2006/diagram" xmlns:a="http://schemas.openxmlformats.org/drawingml/2006/main" uniqueId="urn:microsoft.com/office/officeart/2005/8/colors/accent1_2#1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1.xml><?xml version="1.0" encoding="utf-8"?>
<dgm:colorsDef xmlns:dgm="http://schemas.openxmlformats.org/drawingml/2006/diagram" xmlns:a="http://schemas.openxmlformats.org/drawingml/2006/main" uniqueId="urn:microsoft.com/office/officeart/2005/8/colors/accent1_2#2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2.xml><?xml version="1.0" encoding="utf-8"?>
<dgm:colorsDef xmlns:dgm="http://schemas.openxmlformats.org/drawingml/2006/diagram" xmlns:a="http://schemas.openxmlformats.org/drawingml/2006/main" uniqueId="urn:microsoft.com/office/officeart/2005/8/colors/accent1_2#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3.xml><?xml version="1.0" encoding="utf-8"?>
<dgm:colorsDef xmlns:dgm="http://schemas.openxmlformats.org/drawingml/2006/diagram" xmlns:a="http://schemas.openxmlformats.org/drawingml/2006/main" uniqueId="urn:microsoft.com/office/officeart/2005/8/colors/accent1_2#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4.xml><?xml version="1.0" encoding="utf-8"?>
<dgm:colorsDef xmlns:dgm="http://schemas.openxmlformats.org/drawingml/2006/diagram" xmlns:a="http://schemas.openxmlformats.org/drawingml/2006/main" uniqueId="urn:microsoft.com/office/officeart/2005/8/colors/accent1_2#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5.xml><?xml version="1.0" encoding="utf-8"?>
<dgm:colorsDef xmlns:dgm="http://schemas.openxmlformats.org/drawingml/2006/diagram" xmlns:a="http://schemas.openxmlformats.org/drawingml/2006/main" uniqueId="urn:microsoft.com/office/officeart/2005/8/colors/accent1_2#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6.xml><?xml version="1.0" encoding="utf-8"?>
<dgm:colorsDef xmlns:dgm="http://schemas.openxmlformats.org/drawingml/2006/diagram" xmlns:a="http://schemas.openxmlformats.org/drawingml/2006/main" uniqueId="urn:microsoft.com/office/officeart/2005/8/colors/accent1_2#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7.xml><?xml version="1.0" encoding="utf-8"?>
<dgm:colorsDef xmlns:dgm="http://schemas.openxmlformats.org/drawingml/2006/diagram" xmlns:a="http://schemas.openxmlformats.org/drawingml/2006/main" uniqueId="urn:microsoft.com/office/officeart/2005/8/colors/accent1_2#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8.xml><?xml version="1.0" encoding="utf-8"?>
<dgm:colorsDef xmlns:dgm="http://schemas.openxmlformats.org/drawingml/2006/diagram" xmlns:a="http://schemas.openxmlformats.org/drawingml/2006/main" uniqueId="urn:microsoft.com/office/officeart/2005/8/colors/accent1_2#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9.xml><?xml version="1.0" encoding="utf-8"?>
<dgm:colorsDef xmlns:dgm="http://schemas.openxmlformats.org/drawingml/2006/diagram" xmlns:a="http://schemas.openxmlformats.org/drawingml/2006/main" uniqueId="urn:microsoft.com/office/officeart/2005/8/colors/accent1_2#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0.xml><?xml version="1.0" encoding="utf-8"?>
<dgm:colorsDef xmlns:dgm="http://schemas.openxmlformats.org/drawingml/2006/diagram" xmlns:a="http://schemas.openxmlformats.org/drawingml/2006/main" uniqueId="urn:microsoft.com/office/officeart/2005/8/colors/accent1_2#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1.xml><?xml version="1.0" encoding="utf-8"?>
<dgm:colorsDef xmlns:dgm="http://schemas.openxmlformats.org/drawingml/2006/diagram" xmlns:a="http://schemas.openxmlformats.org/drawingml/2006/main" uniqueId="urn:microsoft.com/office/officeart/2005/8/colors/accent1_2#3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2.xml><?xml version="1.0" encoding="utf-8"?>
<dgm:colorsDef xmlns:dgm="http://schemas.openxmlformats.org/drawingml/2006/diagram" xmlns:a="http://schemas.openxmlformats.org/drawingml/2006/main" uniqueId="urn:microsoft.com/office/officeart/2005/8/colors/accent1_2#3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3.xml><?xml version="1.0" encoding="utf-8"?>
<dgm:colorsDef xmlns:dgm="http://schemas.openxmlformats.org/drawingml/2006/diagram" xmlns:a="http://schemas.openxmlformats.org/drawingml/2006/main" uniqueId="urn:microsoft.com/office/officeart/2005/8/colors/accent1_2#3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4.xml><?xml version="1.0" encoding="utf-8"?>
<dgm:colorsDef xmlns:dgm="http://schemas.openxmlformats.org/drawingml/2006/diagram" xmlns:a="http://schemas.openxmlformats.org/drawingml/2006/main" uniqueId="urn:microsoft.com/office/officeart/2005/8/colors/accent1_2#3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5.xml><?xml version="1.0" encoding="utf-8"?>
<dgm:colorsDef xmlns:dgm="http://schemas.openxmlformats.org/drawingml/2006/diagram" xmlns:a="http://schemas.openxmlformats.org/drawingml/2006/main" uniqueId="urn:microsoft.com/office/officeart/2005/8/colors/accent1_2#3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6.xml><?xml version="1.0" encoding="utf-8"?>
<dgm:colorsDef xmlns:dgm="http://schemas.openxmlformats.org/drawingml/2006/diagram" xmlns:a="http://schemas.openxmlformats.org/drawingml/2006/main" uniqueId="urn:microsoft.com/office/officeart/2005/8/colors/accent1_2#3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7.xml><?xml version="1.0" encoding="utf-8"?>
<dgm:colorsDef xmlns:dgm="http://schemas.openxmlformats.org/drawingml/2006/diagram" xmlns:a="http://schemas.openxmlformats.org/drawingml/2006/main" uniqueId="urn:microsoft.com/office/officeart/2005/8/colors/accent1_2#3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8.xml><?xml version="1.0" encoding="utf-8"?>
<dgm:colorsDef xmlns:dgm="http://schemas.openxmlformats.org/drawingml/2006/diagram" xmlns:a="http://schemas.openxmlformats.org/drawingml/2006/main" uniqueId="urn:microsoft.com/office/officeart/2005/8/colors/accent1_2#3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9.xml><?xml version="1.0" encoding="utf-8"?>
<dgm:colorsDef xmlns:dgm="http://schemas.openxmlformats.org/drawingml/2006/diagram" xmlns:a="http://schemas.openxmlformats.org/drawingml/2006/main" uniqueId="urn:microsoft.com/office/officeart/2005/8/colors/accent1_2#3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0.xml><?xml version="1.0" encoding="utf-8"?>
<dgm:colorsDef xmlns:dgm="http://schemas.openxmlformats.org/drawingml/2006/diagram" xmlns:a="http://schemas.openxmlformats.org/drawingml/2006/main" uniqueId="urn:microsoft.com/office/officeart/2005/8/colors/accent1_2#3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1.xml><?xml version="1.0" encoding="utf-8"?>
<dgm:colorsDef xmlns:dgm="http://schemas.openxmlformats.org/drawingml/2006/diagram" xmlns:a="http://schemas.openxmlformats.org/drawingml/2006/main" uniqueId="urn:microsoft.com/office/officeart/2005/8/colors/accent1_2#4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2.xml><?xml version="1.0" encoding="utf-8"?>
<dgm:colorsDef xmlns:dgm="http://schemas.openxmlformats.org/drawingml/2006/diagram" xmlns:a="http://schemas.openxmlformats.org/drawingml/2006/main" uniqueId="urn:microsoft.com/office/officeart/2005/8/colors/accent1_2#4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3.xml><?xml version="1.0" encoding="utf-8"?>
<dgm:colorsDef xmlns:dgm="http://schemas.openxmlformats.org/drawingml/2006/diagram" xmlns:a="http://schemas.openxmlformats.org/drawingml/2006/main" uniqueId="urn:microsoft.com/office/officeart/2005/8/colors/accent1_2#4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4.xml><?xml version="1.0" encoding="utf-8"?>
<dgm:colorsDef xmlns:dgm="http://schemas.openxmlformats.org/drawingml/2006/diagram" xmlns:a="http://schemas.openxmlformats.org/drawingml/2006/main" uniqueId="urn:microsoft.com/office/officeart/2005/8/colors/accent1_2#4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5.xml><?xml version="1.0" encoding="utf-8"?>
<dgm:colorsDef xmlns:dgm="http://schemas.openxmlformats.org/drawingml/2006/diagram" xmlns:a="http://schemas.openxmlformats.org/drawingml/2006/main" uniqueId="urn:microsoft.com/office/officeart/2005/8/colors/accent4_2#1">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6.xml><?xml version="1.0" encoding="utf-8"?>
<dgm:colorsDef xmlns:dgm="http://schemas.openxmlformats.org/drawingml/2006/diagram" xmlns:a="http://schemas.openxmlformats.org/drawingml/2006/main" uniqueId="urn:microsoft.com/office/officeart/2005/8/colors/accent1_2#4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7.xml><?xml version="1.0" encoding="utf-8"?>
<dgm:colorsDef xmlns:dgm="http://schemas.openxmlformats.org/drawingml/2006/diagram" xmlns:a="http://schemas.openxmlformats.org/drawingml/2006/main" uniqueId="urn:microsoft.com/office/officeart/2005/8/colors/accent1_2#4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8.xml><?xml version="1.0" encoding="utf-8"?>
<dgm:colorsDef xmlns:dgm="http://schemas.openxmlformats.org/drawingml/2006/diagram" xmlns:a="http://schemas.openxmlformats.org/drawingml/2006/main" uniqueId="urn:microsoft.com/office/officeart/2005/8/colors/accent1_2#4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9.xml><?xml version="1.0" encoding="utf-8"?>
<dgm:colorsDef xmlns:dgm="http://schemas.openxmlformats.org/drawingml/2006/diagram" xmlns:a="http://schemas.openxmlformats.org/drawingml/2006/main" uniqueId="urn:microsoft.com/office/officeart/2005/8/colors/accent1_2#4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0.xml><?xml version="1.0" encoding="utf-8"?>
<dgm:colorsDef xmlns:dgm="http://schemas.openxmlformats.org/drawingml/2006/diagram" xmlns:a="http://schemas.openxmlformats.org/drawingml/2006/main" uniqueId="urn:microsoft.com/office/officeart/2005/8/colors/accent1_2#4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1.xml><?xml version="1.0" encoding="utf-8"?>
<dgm:colorsDef xmlns:dgm="http://schemas.openxmlformats.org/drawingml/2006/diagram" xmlns:a="http://schemas.openxmlformats.org/drawingml/2006/main" uniqueId="urn:microsoft.com/office/officeart/2005/8/colors/accent1_2#4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2.xml><?xml version="1.0" encoding="utf-8"?>
<dgm:colorsDef xmlns:dgm="http://schemas.openxmlformats.org/drawingml/2006/diagram" xmlns:a="http://schemas.openxmlformats.org/drawingml/2006/main" uniqueId="urn:microsoft.com/office/officeart/2005/8/colors/accent1_2#5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3.xml><?xml version="1.0" encoding="utf-8"?>
<dgm:colorsDef xmlns:dgm="http://schemas.openxmlformats.org/drawingml/2006/diagram" xmlns:a="http://schemas.openxmlformats.org/drawingml/2006/main" uniqueId="urn:microsoft.com/office/officeart/2005/8/colors/accent1_2#5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4.xml><?xml version="1.0" encoding="utf-8"?>
<dgm:colorsDef xmlns:dgm="http://schemas.openxmlformats.org/drawingml/2006/diagram" xmlns:a="http://schemas.openxmlformats.org/drawingml/2006/main" uniqueId="urn:microsoft.com/office/officeart/2005/8/colors/accent1_2#5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5.xml><?xml version="1.0" encoding="utf-8"?>
<dgm:colorsDef xmlns:dgm="http://schemas.openxmlformats.org/drawingml/2006/diagram" xmlns:a="http://schemas.openxmlformats.org/drawingml/2006/main" uniqueId="urn:microsoft.com/office/officeart/2005/8/colors/accent1_2#5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6.xml><?xml version="1.0" encoding="utf-8"?>
<dgm:colorsDef xmlns:dgm="http://schemas.openxmlformats.org/drawingml/2006/diagram" xmlns:a="http://schemas.openxmlformats.org/drawingml/2006/main" uniqueId="urn:microsoft.com/office/officeart/2005/8/colors/accent1_2#5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7.xml><?xml version="1.0" encoding="utf-8"?>
<dgm:colorsDef xmlns:dgm="http://schemas.openxmlformats.org/drawingml/2006/diagram" xmlns:a="http://schemas.openxmlformats.org/drawingml/2006/main" uniqueId="urn:microsoft.com/office/officeart/2005/8/colors/accent1_2#5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8.xml><?xml version="1.0" encoding="utf-8"?>
<dgm:colorsDef xmlns:dgm="http://schemas.openxmlformats.org/drawingml/2006/diagram" xmlns:a="http://schemas.openxmlformats.org/drawingml/2006/main" uniqueId="urn:microsoft.com/office/officeart/2005/8/colors/accent1_2#5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9.xml><?xml version="1.0" encoding="utf-8"?>
<dgm:colorsDef xmlns:dgm="http://schemas.openxmlformats.org/drawingml/2006/diagram" xmlns:a="http://schemas.openxmlformats.org/drawingml/2006/main" uniqueId="urn:microsoft.com/office/officeart/2005/8/colors/accent1_2#5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0.xml><?xml version="1.0" encoding="utf-8"?>
<dgm:colorsDef xmlns:dgm="http://schemas.openxmlformats.org/drawingml/2006/diagram" xmlns:a="http://schemas.openxmlformats.org/drawingml/2006/main" uniqueId="urn:microsoft.com/office/officeart/2005/8/colors/accent1_2#5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1.xml><?xml version="1.0" encoding="utf-8"?>
<dgm:colorsDef xmlns:dgm="http://schemas.openxmlformats.org/drawingml/2006/diagram" xmlns:a="http://schemas.openxmlformats.org/drawingml/2006/main" uniqueId="urn:microsoft.com/office/officeart/2005/8/colors/accent1_2#5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2.xml><?xml version="1.0" encoding="utf-8"?>
<dgm:colorsDef xmlns:dgm="http://schemas.openxmlformats.org/drawingml/2006/diagram" xmlns:a="http://schemas.openxmlformats.org/drawingml/2006/main" uniqueId="urn:microsoft.com/office/officeart/2005/8/colors/accent1_2#6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3.xml><?xml version="1.0" encoding="utf-8"?>
<dgm:colorsDef xmlns:dgm="http://schemas.openxmlformats.org/drawingml/2006/diagram" xmlns:a="http://schemas.openxmlformats.org/drawingml/2006/main" uniqueId="urn:microsoft.com/office/officeart/2005/8/colors/accent1_2#6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14A7783E-9A7E-493A-AA96-11AD4ECEF669}" type="doc">
      <dgm:prSet loTypeId="urn:microsoft.com/office/officeart/2005/8/layout/process4" loCatId="list" qsTypeId="urn:microsoft.com/office/officeart/2005/8/quickstyle/simple4#1" qsCatId="simple" csTypeId="urn:microsoft.com/office/officeart/2005/8/colors/accent4_1#1" csCatId="accent4" phldr="1"/>
      <dgm:spPr/>
      <dgm:t>
        <a:bodyPr/>
        <a:lstStyle/>
        <a:p>
          <a:endParaRPr lang="en-CA"/>
        </a:p>
      </dgm:t>
    </dgm:pt>
    <dgm:pt modelId="{71F1D6DC-8D7C-4B18-9BBE-38E9D5DE215A}">
      <dgm:prSet phldrT="[Text]" custT="1"/>
      <dgm:spPr>
        <a:solidFill>
          <a:srgbClr val="C5E0DA">
            <a:alpha val="90000"/>
          </a:srgbClr>
        </a:solidFill>
        <a:ln>
          <a:noFill/>
        </a:ln>
      </dgm:spPr>
      <dgm:t>
        <a:bodyPr/>
        <a:lstStyle/>
        <a:p>
          <a:r>
            <a:rPr lang="en-CA" sz="1000" b="1">
              <a:latin typeface="Poppins" panose="00000500000000000000" pitchFamily="2" charset="77"/>
              <a:cs typeface="Poppins" panose="00000500000000000000" pitchFamily="2" charset="77"/>
            </a:rPr>
            <a:t>Stage 1:</a:t>
          </a:r>
          <a:r>
            <a:rPr lang="en-CA" sz="1000">
              <a:latin typeface="Poppins" panose="00000500000000000000" pitchFamily="2" charset="77"/>
              <a:cs typeface="Poppins" panose="00000500000000000000" pitchFamily="2" charset="77"/>
            </a:rPr>
            <a:t>  Joining the Cambrian community</a:t>
          </a:r>
        </a:p>
      </dgm:t>
    </dgm:pt>
    <dgm:pt modelId="{E9872C19-BB2A-4639-BDB4-F3ACAAC1700B}" type="parTrans" cxnId="{C5DC49FF-8FC6-40A8-A25B-7B6D195F96C5}">
      <dgm:prSet/>
      <dgm:spPr/>
      <dgm:t>
        <a:bodyPr/>
        <a:lstStyle/>
        <a:p>
          <a:endParaRPr lang="en-CA"/>
        </a:p>
      </dgm:t>
    </dgm:pt>
    <dgm:pt modelId="{188F1CD5-76C4-4E95-A40E-4CA130DD62B8}" type="sibTrans" cxnId="{C5DC49FF-8FC6-40A8-A25B-7B6D195F96C5}">
      <dgm:prSet phldrT="1" phldr="0"/>
      <dgm:spPr>
        <a:ln>
          <a:solidFill>
            <a:srgbClr val="591F30"/>
          </a:solidFill>
        </a:ln>
      </dgm:spPr>
      <dgm:t>
        <a:bodyPr/>
        <a:lstStyle/>
        <a:p>
          <a:endParaRPr lang="en-US"/>
        </a:p>
      </dgm:t>
    </dgm:pt>
    <dgm:pt modelId="{14CAD7FF-F419-48D7-A716-AD6DBF2B6BF6}">
      <dgm:prSet phldrT="[Text]" custT="1"/>
      <dgm:spPr>
        <a:solidFill>
          <a:srgbClr val="FFF0BD">
            <a:alpha val="90000"/>
          </a:srgbClr>
        </a:solidFill>
        <a:ln>
          <a:noFill/>
        </a:ln>
      </dgm:spPr>
      <dgm:t>
        <a:bodyPr/>
        <a:lstStyle/>
        <a:p>
          <a:r>
            <a:rPr lang="en-CA" sz="1000" b="1">
              <a:latin typeface="Poppins" panose="00000500000000000000" pitchFamily="2" charset="77"/>
              <a:cs typeface="Poppins" panose="00000500000000000000" pitchFamily="2" charset="77"/>
            </a:rPr>
            <a:t>Stage 2:</a:t>
          </a:r>
          <a:r>
            <a:rPr lang="en-CA" sz="1000">
              <a:latin typeface="Poppins" panose="00000500000000000000" pitchFamily="2" charset="77"/>
              <a:cs typeface="Poppins" panose="00000500000000000000" pitchFamily="2" charset="77"/>
            </a:rPr>
            <a:t> Preparing for your first semester</a:t>
          </a:r>
        </a:p>
      </dgm:t>
    </dgm:pt>
    <dgm:pt modelId="{0F6FD3AA-A3AF-4F15-9DFF-9443628FCE61}" type="parTrans" cxnId="{BAB83C3E-190D-4C16-91B3-6CC0EA0A3E96}">
      <dgm:prSet/>
      <dgm:spPr/>
      <dgm:t>
        <a:bodyPr/>
        <a:lstStyle/>
        <a:p>
          <a:endParaRPr lang="en-CA"/>
        </a:p>
      </dgm:t>
    </dgm:pt>
    <dgm:pt modelId="{F762BE74-403D-41A5-A06D-9ACB51C1141A}" type="sibTrans" cxnId="{BAB83C3E-190D-4C16-91B3-6CC0EA0A3E96}">
      <dgm:prSet phldrT="2" phldr="0"/>
      <dgm:spPr>
        <a:ln>
          <a:solidFill>
            <a:srgbClr val="591F30"/>
          </a:solidFill>
        </a:ln>
      </dgm:spPr>
      <dgm:t>
        <a:bodyPr/>
        <a:lstStyle/>
        <a:p>
          <a:endParaRPr lang="en-US"/>
        </a:p>
      </dgm:t>
    </dgm:pt>
    <dgm:pt modelId="{95B4F7B8-BCF0-4569-B120-E5C7A7F44C9B}">
      <dgm:prSet phldrT="[Text]" custT="1"/>
      <dgm:spPr>
        <a:solidFill>
          <a:srgbClr val="E6BECD">
            <a:alpha val="89804"/>
          </a:srgbClr>
        </a:solidFill>
        <a:ln>
          <a:noFill/>
        </a:ln>
      </dgm:spPr>
      <dgm:t>
        <a:bodyPr/>
        <a:lstStyle/>
        <a:p>
          <a:pPr hangingPunct="0"/>
          <a:r>
            <a:rPr lang="en-CA" sz="1000" b="1">
              <a:latin typeface="Poppins" panose="00000500000000000000" pitchFamily="2" charset="77"/>
              <a:cs typeface="Poppins" panose="00000500000000000000" pitchFamily="2" charset="77"/>
            </a:rPr>
            <a:t>Stage 4:</a:t>
          </a:r>
          <a:r>
            <a:rPr lang="en-CA" sz="1000">
              <a:latin typeface="Poppins" panose="00000500000000000000" pitchFamily="2" charset="77"/>
              <a:cs typeface="Poppins" panose="00000500000000000000" pitchFamily="2" charset="77"/>
            </a:rPr>
            <a:t> Understanding your learners</a:t>
          </a:r>
        </a:p>
      </dgm:t>
    </dgm:pt>
    <dgm:pt modelId="{B668F16A-76F8-4AC1-82C4-EA1AABBA4548}" type="parTrans" cxnId="{5F506679-DBAE-4E63-B2B1-AF6FA662C703}">
      <dgm:prSet/>
      <dgm:spPr/>
      <dgm:t>
        <a:bodyPr/>
        <a:lstStyle/>
        <a:p>
          <a:endParaRPr lang="en-CA"/>
        </a:p>
      </dgm:t>
    </dgm:pt>
    <dgm:pt modelId="{5C384757-03BB-4981-A123-C3DF36EE1FEA}" type="sibTrans" cxnId="{5F506679-DBAE-4E63-B2B1-AF6FA662C703}">
      <dgm:prSet phldrT="4" phldr="0"/>
      <dgm:spPr>
        <a:ln>
          <a:solidFill>
            <a:srgbClr val="591F30"/>
          </a:solidFill>
        </a:ln>
      </dgm:spPr>
      <dgm:t>
        <a:bodyPr/>
        <a:lstStyle/>
        <a:p>
          <a:endParaRPr lang="en-US"/>
        </a:p>
      </dgm:t>
    </dgm:pt>
    <dgm:pt modelId="{60B756B0-BA0A-4904-97EA-A99A7F3077F1}">
      <dgm:prSet phldrT="[Text]" custT="1"/>
      <dgm:spPr>
        <a:solidFill>
          <a:srgbClr val="DAD9DC">
            <a:alpha val="89804"/>
          </a:srgbClr>
        </a:solidFill>
        <a:ln>
          <a:noFill/>
        </a:ln>
      </dgm:spPr>
      <dgm:t>
        <a:bodyPr/>
        <a:lstStyle/>
        <a:p>
          <a:r>
            <a:rPr lang="en-CA" sz="1000" b="1">
              <a:latin typeface="Poppins" panose="00000500000000000000" pitchFamily="2" charset="77"/>
              <a:cs typeface="Poppins" panose="00000500000000000000" pitchFamily="2" charset="77"/>
            </a:rPr>
            <a:t>Stage 5:</a:t>
          </a:r>
          <a:r>
            <a:rPr lang="en-CA" sz="1000">
              <a:latin typeface="Poppins" panose="00000500000000000000" pitchFamily="2" charset="77"/>
              <a:cs typeface="Poppins" panose="00000500000000000000" pitchFamily="2" charset="77"/>
            </a:rPr>
            <a:t> Designing meaningful learning</a:t>
          </a:r>
        </a:p>
      </dgm:t>
    </dgm:pt>
    <dgm:pt modelId="{17F7D65F-1986-4333-ACA1-C029D2AA75A2}" type="parTrans" cxnId="{B083E101-6CC7-4B3C-962F-5E59BCFC0690}">
      <dgm:prSet/>
      <dgm:spPr/>
      <dgm:t>
        <a:bodyPr/>
        <a:lstStyle/>
        <a:p>
          <a:endParaRPr lang="en-CA"/>
        </a:p>
      </dgm:t>
    </dgm:pt>
    <dgm:pt modelId="{9DCCA356-5C7D-41A9-960C-627911C917D0}" type="sibTrans" cxnId="{B083E101-6CC7-4B3C-962F-5E59BCFC0690}">
      <dgm:prSet phldrT="5" phldr="0"/>
      <dgm:spPr>
        <a:ln>
          <a:solidFill>
            <a:srgbClr val="591F30"/>
          </a:solidFill>
        </a:ln>
      </dgm:spPr>
      <dgm:t>
        <a:bodyPr/>
        <a:lstStyle/>
        <a:p>
          <a:endParaRPr lang="en-US"/>
        </a:p>
      </dgm:t>
    </dgm:pt>
    <dgm:pt modelId="{51A941C4-E43C-4780-A42C-B046F4B9327F}">
      <dgm:prSet phldrT="[Text]" custT="1"/>
      <dgm:spPr>
        <a:solidFill>
          <a:srgbClr val="CADDF2">
            <a:alpha val="89804"/>
          </a:srgbClr>
        </a:solidFill>
        <a:ln>
          <a:noFill/>
        </a:ln>
      </dgm:spPr>
      <dgm:t>
        <a:bodyPr/>
        <a:lstStyle/>
        <a:p>
          <a:r>
            <a:rPr lang="en-CA" sz="1000" b="1">
              <a:latin typeface="Poppins" panose="00000500000000000000" pitchFamily="2" charset="77"/>
              <a:cs typeface="Poppins" panose="00000500000000000000" pitchFamily="2" charset="77"/>
            </a:rPr>
            <a:t>Stage 6:</a:t>
          </a:r>
          <a:r>
            <a:rPr lang="en-CA" sz="1000">
              <a:latin typeface="Poppins" panose="00000500000000000000" pitchFamily="2" charset="77"/>
              <a:cs typeface="Poppins" panose="00000500000000000000" pitchFamily="2" charset="77"/>
            </a:rPr>
            <a:t> Growing as an educator</a:t>
          </a:r>
        </a:p>
      </dgm:t>
    </dgm:pt>
    <dgm:pt modelId="{9A70F6D8-1D32-4DAD-832B-C5A3F8650A2B}" type="parTrans" cxnId="{EB29825B-CCBF-4D0E-8526-A511E394C298}">
      <dgm:prSet/>
      <dgm:spPr/>
      <dgm:t>
        <a:bodyPr/>
        <a:lstStyle/>
        <a:p>
          <a:endParaRPr lang="en-CA"/>
        </a:p>
      </dgm:t>
    </dgm:pt>
    <dgm:pt modelId="{FCE6889D-07B1-4AD0-A1D4-602762F1FF90}" type="sibTrans" cxnId="{EB29825B-CCBF-4D0E-8526-A511E394C298}">
      <dgm:prSet phldrT="6" phldr="0"/>
      <dgm:spPr>
        <a:ln>
          <a:solidFill>
            <a:srgbClr val="591F30"/>
          </a:solidFill>
        </a:ln>
      </dgm:spPr>
      <dgm:t>
        <a:bodyPr/>
        <a:lstStyle/>
        <a:p>
          <a:endParaRPr lang="en-US"/>
        </a:p>
      </dgm:t>
    </dgm:pt>
    <dgm:pt modelId="{CC80154A-1D24-455B-A787-36705045586B}">
      <dgm:prSet phldrT="[Text]" custT="1"/>
      <dgm:spPr>
        <a:solidFill>
          <a:srgbClr val="DAEBC7">
            <a:alpha val="90000"/>
          </a:srgbClr>
        </a:solidFill>
        <a:ln>
          <a:noFill/>
        </a:ln>
      </dgm:spPr>
      <dgm:t>
        <a:bodyPr/>
        <a:lstStyle/>
        <a:p>
          <a:r>
            <a:rPr lang="en-CA" sz="1000" b="1">
              <a:latin typeface="Poppins" panose="00000500000000000000" pitchFamily="2" charset="77"/>
              <a:cs typeface="Poppins" panose="00000500000000000000" pitchFamily="2" charset="77"/>
            </a:rPr>
            <a:t>Stage 3:</a:t>
          </a:r>
          <a:r>
            <a:rPr lang="en-CA" sz="1000">
              <a:latin typeface="Poppins" panose="00000500000000000000" pitchFamily="2" charset="77"/>
              <a:cs typeface="Poppins" panose="00000500000000000000" pitchFamily="2" charset="77"/>
            </a:rPr>
            <a:t> Teaching at Cambrian</a:t>
          </a:r>
        </a:p>
      </dgm:t>
    </dgm:pt>
    <dgm:pt modelId="{F33ECEB3-C5EC-43D5-B2D2-507A33B53A7D}" type="sibTrans" cxnId="{5DA2C4D0-A59C-4B76-89E1-F58840B303F6}">
      <dgm:prSet phldrT="3" phldr="0"/>
      <dgm:spPr>
        <a:ln>
          <a:solidFill>
            <a:srgbClr val="591F30"/>
          </a:solidFill>
        </a:ln>
      </dgm:spPr>
      <dgm:t>
        <a:bodyPr/>
        <a:lstStyle/>
        <a:p>
          <a:endParaRPr lang="en-US"/>
        </a:p>
      </dgm:t>
    </dgm:pt>
    <dgm:pt modelId="{BC58906E-3AC6-4AB4-B0B0-74F69065A88F}" type="parTrans" cxnId="{5DA2C4D0-A59C-4B76-89E1-F58840B303F6}">
      <dgm:prSet/>
      <dgm:spPr/>
      <dgm:t>
        <a:bodyPr/>
        <a:lstStyle/>
        <a:p>
          <a:endParaRPr lang="en-CA"/>
        </a:p>
      </dgm:t>
    </dgm:pt>
    <dgm:pt modelId="{028A4FD9-E55B-4342-9C00-3057DE834DAC}" type="pres">
      <dgm:prSet presAssocID="{14A7783E-9A7E-493A-AA96-11AD4ECEF669}" presName="Name0" presStyleCnt="0">
        <dgm:presLayoutVars>
          <dgm:dir/>
          <dgm:animLvl val="lvl"/>
          <dgm:resizeHandles val="exact"/>
        </dgm:presLayoutVars>
      </dgm:prSet>
      <dgm:spPr/>
    </dgm:pt>
    <dgm:pt modelId="{EF53DAC2-A0DB-0D4F-A7AE-1B6FAC16DA85}" type="pres">
      <dgm:prSet presAssocID="{51A941C4-E43C-4780-A42C-B046F4B9327F}" presName="boxAndChildren" presStyleCnt="0"/>
      <dgm:spPr/>
    </dgm:pt>
    <dgm:pt modelId="{7A4351EF-A824-1549-80FE-2F1C22B4AF69}" type="pres">
      <dgm:prSet presAssocID="{51A941C4-E43C-4780-A42C-B046F4B9327F}" presName="parentTextBox" presStyleLbl="node1" presStyleIdx="0" presStyleCnt="6"/>
      <dgm:spPr/>
    </dgm:pt>
    <dgm:pt modelId="{BFB64C34-82D4-B94B-979F-EDA5C52F02ED}" type="pres">
      <dgm:prSet presAssocID="{9DCCA356-5C7D-41A9-960C-627911C917D0}" presName="sp" presStyleCnt="0"/>
      <dgm:spPr/>
    </dgm:pt>
    <dgm:pt modelId="{95752907-AC59-0C41-AB6B-6E6CD3E7E531}" type="pres">
      <dgm:prSet presAssocID="{60B756B0-BA0A-4904-97EA-A99A7F3077F1}" presName="arrowAndChildren" presStyleCnt="0"/>
      <dgm:spPr/>
    </dgm:pt>
    <dgm:pt modelId="{1F5761BB-3D77-7A4C-AC29-A086875B5477}" type="pres">
      <dgm:prSet presAssocID="{60B756B0-BA0A-4904-97EA-A99A7F3077F1}" presName="parentTextArrow" presStyleLbl="node1" presStyleIdx="1" presStyleCnt="6"/>
      <dgm:spPr/>
    </dgm:pt>
    <dgm:pt modelId="{6F518597-B613-D841-9526-8F068144EA64}" type="pres">
      <dgm:prSet presAssocID="{5C384757-03BB-4981-A123-C3DF36EE1FEA}" presName="sp" presStyleCnt="0"/>
      <dgm:spPr/>
    </dgm:pt>
    <dgm:pt modelId="{5DCC94F0-15A9-D048-83EF-0C724018EC8C}" type="pres">
      <dgm:prSet presAssocID="{95B4F7B8-BCF0-4569-B120-E5C7A7F44C9B}" presName="arrowAndChildren" presStyleCnt="0"/>
      <dgm:spPr/>
    </dgm:pt>
    <dgm:pt modelId="{63C0DD77-0FD4-A14E-9881-D5C6B398ECE8}" type="pres">
      <dgm:prSet presAssocID="{95B4F7B8-BCF0-4569-B120-E5C7A7F44C9B}" presName="parentTextArrow" presStyleLbl="node1" presStyleIdx="2" presStyleCnt="6"/>
      <dgm:spPr/>
    </dgm:pt>
    <dgm:pt modelId="{3F455F52-029E-B14D-8C2C-B16CC211A003}" type="pres">
      <dgm:prSet presAssocID="{F33ECEB3-C5EC-43D5-B2D2-507A33B53A7D}" presName="sp" presStyleCnt="0"/>
      <dgm:spPr/>
    </dgm:pt>
    <dgm:pt modelId="{C27AC075-E2F4-D94D-9F6A-ED63701330C0}" type="pres">
      <dgm:prSet presAssocID="{CC80154A-1D24-455B-A787-36705045586B}" presName="arrowAndChildren" presStyleCnt="0"/>
      <dgm:spPr/>
    </dgm:pt>
    <dgm:pt modelId="{6EC5202C-C254-944B-B67D-CE98C08D692F}" type="pres">
      <dgm:prSet presAssocID="{CC80154A-1D24-455B-A787-36705045586B}" presName="parentTextArrow" presStyleLbl="node1" presStyleIdx="3" presStyleCnt="6"/>
      <dgm:spPr/>
    </dgm:pt>
    <dgm:pt modelId="{D49EEF6F-0975-4247-8D9E-258CC853BB59}" type="pres">
      <dgm:prSet presAssocID="{F762BE74-403D-41A5-A06D-9ACB51C1141A}" presName="sp" presStyleCnt="0"/>
      <dgm:spPr/>
    </dgm:pt>
    <dgm:pt modelId="{E5002870-3C73-9D4F-B67E-4BD3360C610B}" type="pres">
      <dgm:prSet presAssocID="{14CAD7FF-F419-48D7-A716-AD6DBF2B6BF6}" presName="arrowAndChildren" presStyleCnt="0"/>
      <dgm:spPr/>
    </dgm:pt>
    <dgm:pt modelId="{A356BE2F-D1A7-1E4C-A270-054A281ACDB5}" type="pres">
      <dgm:prSet presAssocID="{14CAD7FF-F419-48D7-A716-AD6DBF2B6BF6}" presName="parentTextArrow" presStyleLbl="node1" presStyleIdx="4" presStyleCnt="6"/>
      <dgm:spPr/>
    </dgm:pt>
    <dgm:pt modelId="{60F90890-56C8-E54D-9E76-5029D45E710E}" type="pres">
      <dgm:prSet presAssocID="{188F1CD5-76C4-4E95-A40E-4CA130DD62B8}" presName="sp" presStyleCnt="0"/>
      <dgm:spPr/>
    </dgm:pt>
    <dgm:pt modelId="{954D341A-C375-B242-930C-53A926503EED}" type="pres">
      <dgm:prSet presAssocID="{71F1D6DC-8D7C-4B18-9BBE-38E9D5DE215A}" presName="arrowAndChildren" presStyleCnt="0"/>
      <dgm:spPr/>
    </dgm:pt>
    <dgm:pt modelId="{9E898A72-B4A9-BB49-A6B9-5F67D8C60025}" type="pres">
      <dgm:prSet presAssocID="{71F1D6DC-8D7C-4B18-9BBE-38E9D5DE215A}" presName="parentTextArrow" presStyleLbl="node1" presStyleIdx="5" presStyleCnt="6"/>
      <dgm:spPr/>
    </dgm:pt>
  </dgm:ptLst>
  <dgm:cxnLst>
    <dgm:cxn modelId="{B083E101-6CC7-4B3C-962F-5E59BCFC0690}" srcId="{14A7783E-9A7E-493A-AA96-11AD4ECEF669}" destId="{60B756B0-BA0A-4904-97EA-A99A7F3077F1}" srcOrd="4" destOrd="0" parTransId="{17F7D65F-1986-4333-ACA1-C029D2AA75A2}" sibTransId="{9DCCA356-5C7D-41A9-960C-627911C917D0}"/>
    <dgm:cxn modelId="{FA27D91A-ECF9-AA4B-8696-6B76BB4E1D39}" type="presOf" srcId="{51A941C4-E43C-4780-A42C-B046F4B9327F}" destId="{7A4351EF-A824-1549-80FE-2F1C22B4AF69}" srcOrd="0" destOrd="0" presId="urn:microsoft.com/office/officeart/2005/8/layout/process4"/>
    <dgm:cxn modelId="{F62AD63C-9122-0344-A42A-A1994BF6522D}" type="presOf" srcId="{60B756B0-BA0A-4904-97EA-A99A7F3077F1}" destId="{1F5761BB-3D77-7A4C-AC29-A086875B5477}" srcOrd="0" destOrd="0" presId="urn:microsoft.com/office/officeart/2005/8/layout/process4"/>
    <dgm:cxn modelId="{BAB83C3E-190D-4C16-91B3-6CC0EA0A3E96}" srcId="{14A7783E-9A7E-493A-AA96-11AD4ECEF669}" destId="{14CAD7FF-F419-48D7-A716-AD6DBF2B6BF6}" srcOrd="1" destOrd="0" parTransId="{0F6FD3AA-A3AF-4F15-9DFF-9443628FCE61}" sibTransId="{F762BE74-403D-41A5-A06D-9ACB51C1141A}"/>
    <dgm:cxn modelId="{EB29825B-CCBF-4D0E-8526-A511E394C298}" srcId="{14A7783E-9A7E-493A-AA96-11AD4ECEF669}" destId="{51A941C4-E43C-4780-A42C-B046F4B9327F}" srcOrd="5" destOrd="0" parTransId="{9A70F6D8-1D32-4DAD-832B-C5A3F8650A2B}" sibTransId="{FCE6889D-07B1-4AD0-A1D4-602762F1FF90}"/>
    <dgm:cxn modelId="{5F506679-DBAE-4E63-B2B1-AF6FA662C703}" srcId="{14A7783E-9A7E-493A-AA96-11AD4ECEF669}" destId="{95B4F7B8-BCF0-4569-B120-E5C7A7F44C9B}" srcOrd="3" destOrd="0" parTransId="{B668F16A-76F8-4AC1-82C4-EA1AABBA4548}" sibTransId="{5C384757-03BB-4981-A123-C3DF36EE1FEA}"/>
    <dgm:cxn modelId="{83F0A3A3-ECE6-DF4C-8718-3B8C11668AA2}" type="presOf" srcId="{95B4F7B8-BCF0-4569-B120-E5C7A7F44C9B}" destId="{63C0DD77-0FD4-A14E-9881-D5C6B398ECE8}" srcOrd="0" destOrd="0" presId="urn:microsoft.com/office/officeart/2005/8/layout/process4"/>
    <dgm:cxn modelId="{EB9C39B2-0D6D-0044-97FA-8C4F75A77E87}" type="presOf" srcId="{14A7783E-9A7E-493A-AA96-11AD4ECEF669}" destId="{028A4FD9-E55B-4342-9C00-3057DE834DAC}" srcOrd="0" destOrd="0" presId="urn:microsoft.com/office/officeart/2005/8/layout/process4"/>
    <dgm:cxn modelId="{851B67C5-16AC-8C46-AB08-D5E1FB070FAD}" type="presOf" srcId="{14CAD7FF-F419-48D7-A716-AD6DBF2B6BF6}" destId="{A356BE2F-D1A7-1E4C-A270-054A281ACDB5}" srcOrd="0" destOrd="0" presId="urn:microsoft.com/office/officeart/2005/8/layout/process4"/>
    <dgm:cxn modelId="{5DA2C4D0-A59C-4B76-89E1-F58840B303F6}" srcId="{14A7783E-9A7E-493A-AA96-11AD4ECEF669}" destId="{CC80154A-1D24-455B-A787-36705045586B}" srcOrd="2" destOrd="0" parTransId="{BC58906E-3AC6-4AB4-B0B0-74F69065A88F}" sibTransId="{F33ECEB3-C5EC-43D5-B2D2-507A33B53A7D}"/>
    <dgm:cxn modelId="{3FC076E3-75D2-744C-8253-D23685F1A832}" type="presOf" srcId="{CC80154A-1D24-455B-A787-36705045586B}" destId="{6EC5202C-C254-944B-B67D-CE98C08D692F}" srcOrd="0" destOrd="0" presId="urn:microsoft.com/office/officeart/2005/8/layout/process4"/>
    <dgm:cxn modelId="{8929A6FD-AFD4-8F4A-8EED-43838685DFA7}" type="presOf" srcId="{71F1D6DC-8D7C-4B18-9BBE-38E9D5DE215A}" destId="{9E898A72-B4A9-BB49-A6B9-5F67D8C60025}" srcOrd="0" destOrd="0" presId="urn:microsoft.com/office/officeart/2005/8/layout/process4"/>
    <dgm:cxn modelId="{C5DC49FF-8FC6-40A8-A25B-7B6D195F96C5}" srcId="{14A7783E-9A7E-493A-AA96-11AD4ECEF669}" destId="{71F1D6DC-8D7C-4B18-9BBE-38E9D5DE215A}" srcOrd="0" destOrd="0" parTransId="{E9872C19-BB2A-4639-BDB4-F3ACAAC1700B}" sibTransId="{188F1CD5-76C4-4E95-A40E-4CA130DD62B8}"/>
    <dgm:cxn modelId="{83AF6254-3D62-8244-9292-C73743BC7418}" type="presParOf" srcId="{028A4FD9-E55B-4342-9C00-3057DE834DAC}" destId="{EF53DAC2-A0DB-0D4F-A7AE-1B6FAC16DA85}" srcOrd="0" destOrd="0" presId="urn:microsoft.com/office/officeart/2005/8/layout/process4"/>
    <dgm:cxn modelId="{161EFADD-7134-F54D-A824-00DC615F2D1C}" type="presParOf" srcId="{EF53DAC2-A0DB-0D4F-A7AE-1B6FAC16DA85}" destId="{7A4351EF-A824-1549-80FE-2F1C22B4AF69}" srcOrd="0" destOrd="0" presId="urn:microsoft.com/office/officeart/2005/8/layout/process4"/>
    <dgm:cxn modelId="{DDBEE442-8571-2841-A4C2-43A4CDD5F57C}" type="presParOf" srcId="{028A4FD9-E55B-4342-9C00-3057DE834DAC}" destId="{BFB64C34-82D4-B94B-979F-EDA5C52F02ED}" srcOrd="1" destOrd="0" presId="urn:microsoft.com/office/officeart/2005/8/layout/process4"/>
    <dgm:cxn modelId="{E4F99075-5630-0D40-9710-E0EB51ABFE85}" type="presParOf" srcId="{028A4FD9-E55B-4342-9C00-3057DE834DAC}" destId="{95752907-AC59-0C41-AB6B-6E6CD3E7E531}" srcOrd="2" destOrd="0" presId="urn:microsoft.com/office/officeart/2005/8/layout/process4"/>
    <dgm:cxn modelId="{EF5DF66E-2228-8044-AD5A-81A442E5D036}" type="presParOf" srcId="{95752907-AC59-0C41-AB6B-6E6CD3E7E531}" destId="{1F5761BB-3D77-7A4C-AC29-A086875B5477}" srcOrd="0" destOrd="0" presId="urn:microsoft.com/office/officeart/2005/8/layout/process4"/>
    <dgm:cxn modelId="{3AD85AA5-0E1E-A241-9363-07027AE0ADF6}" type="presParOf" srcId="{028A4FD9-E55B-4342-9C00-3057DE834DAC}" destId="{6F518597-B613-D841-9526-8F068144EA64}" srcOrd="3" destOrd="0" presId="urn:microsoft.com/office/officeart/2005/8/layout/process4"/>
    <dgm:cxn modelId="{B18487C0-797C-344A-A9BC-704F309D9B04}" type="presParOf" srcId="{028A4FD9-E55B-4342-9C00-3057DE834DAC}" destId="{5DCC94F0-15A9-D048-83EF-0C724018EC8C}" srcOrd="4" destOrd="0" presId="urn:microsoft.com/office/officeart/2005/8/layout/process4"/>
    <dgm:cxn modelId="{D1E6FB1E-45F1-AE49-94FB-8582565761BE}" type="presParOf" srcId="{5DCC94F0-15A9-D048-83EF-0C724018EC8C}" destId="{63C0DD77-0FD4-A14E-9881-D5C6B398ECE8}" srcOrd="0" destOrd="0" presId="urn:microsoft.com/office/officeart/2005/8/layout/process4"/>
    <dgm:cxn modelId="{B78291D7-9A2C-FF48-84D5-77590219E0EB}" type="presParOf" srcId="{028A4FD9-E55B-4342-9C00-3057DE834DAC}" destId="{3F455F52-029E-B14D-8C2C-B16CC211A003}" srcOrd="5" destOrd="0" presId="urn:microsoft.com/office/officeart/2005/8/layout/process4"/>
    <dgm:cxn modelId="{646B1DC0-C33E-1B4E-BB8F-1F7B72F3A825}" type="presParOf" srcId="{028A4FD9-E55B-4342-9C00-3057DE834DAC}" destId="{C27AC075-E2F4-D94D-9F6A-ED63701330C0}" srcOrd="6" destOrd="0" presId="urn:microsoft.com/office/officeart/2005/8/layout/process4"/>
    <dgm:cxn modelId="{1C1EDF46-CD8F-C845-AC17-B6032DD87AB5}" type="presParOf" srcId="{C27AC075-E2F4-D94D-9F6A-ED63701330C0}" destId="{6EC5202C-C254-944B-B67D-CE98C08D692F}" srcOrd="0" destOrd="0" presId="urn:microsoft.com/office/officeart/2005/8/layout/process4"/>
    <dgm:cxn modelId="{2CD2EBFF-514C-094E-99F7-7B292A4282F3}" type="presParOf" srcId="{028A4FD9-E55B-4342-9C00-3057DE834DAC}" destId="{D49EEF6F-0975-4247-8D9E-258CC853BB59}" srcOrd="7" destOrd="0" presId="urn:microsoft.com/office/officeart/2005/8/layout/process4"/>
    <dgm:cxn modelId="{7DBD9575-D035-E04B-A58B-9F970490255C}" type="presParOf" srcId="{028A4FD9-E55B-4342-9C00-3057DE834DAC}" destId="{E5002870-3C73-9D4F-B67E-4BD3360C610B}" srcOrd="8" destOrd="0" presId="urn:microsoft.com/office/officeart/2005/8/layout/process4"/>
    <dgm:cxn modelId="{C86232FA-6907-9C48-A9A4-1FC28ECD00FA}" type="presParOf" srcId="{E5002870-3C73-9D4F-B67E-4BD3360C610B}" destId="{A356BE2F-D1A7-1E4C-A270-054A281ACDB5}" srcOrd="0" destOrd="0" presId="urn:microsoft.com/office/officeart/2005/8/layout/process4"/>
    <dgm:cxn modelId="{E110AFD2-4045-D046-920A-FF6A4C475FFD}" type="presParOf" srcId="{028A4FD9-E55B-4342-9C00-3057DE834DAC}" destId="{60F90890-56C8-E54D-9E76-5029D45E710E}" srcOrd="9" destOrd="0" presId="urn:microsoft.com/office/officeart/2005/8/layout/process4"/>
    <dgm:cxn modelId="{F07FBD39-EAAF-1B48-88F9-1B3BA743DD00}" type="presParOf" srcId="{028A4FD9-E55B-4342-9C00-3057DE834DAC}" destId="{954D341A-C375-B242-930C-53A926503EED}" srcOrd="10" destOrd="0" presId="urn:microsoft.com/office/officeart/2005/8/layout/process4"/>
    <dgm:cxn modelId="{40DAD1CA-9989-C744-8BAE-31804BBCE6B9}" type="presParOf" srcId="{954D341A-C375-B242-930C-53A926503EED}" destId="{9E898A72-B4A9-BB49-A6B9-5F67D8C60025}" srcOrd="0" destOrd="0" presId="urn:microsoft.com/office/officeart/2005/8/layout/process4"/>
  </dgm:cxnLst>
  <dgm:bg/>
  <dgm:whole/>
  <dgm:extLst>
    <a:ext uri="http://schemas.microsoft.com/office/drawing/2008/diagram">
      <dsp:dataModelExt xmlns:dsp="http://schemas.microsoft.com/office/drawing/2008/diagram" relId="rId28" minVer="http://schemas.openxmlformats.org/drawingml/2006/diagram"/>
    </a:ext>
    <a:ext uri="{C62137D5-CB1D-491B-B009-E17868A290BF}">
      <dgm14:recolorImg xmlns:dgm14="http://schemas.microsoft.com/office/drawing/2010/diagram" val="1"/>
    </a:ext>
  </dgm:extLst>
</dgm:dataModel>
</file>

<file path=word/diagrams/data2.xml><?xml version="1.0" encoding="utf-8"?>
<dgm:dataModel xmlns:dgm="http://schemas.openxmlformats.org/drawingml/2006/diagram" xmlns:a="http://schemas.openxmlformats.org/drawingml/2006/main">
  <dgm:ptLst>
    <dgm:pt modelId="{FF3B8171-B384-C248-B15A-13B95C20B7A3}" type="doc">
      <dgm:prSet loTypeId="urn:microsoft.com/office/officeart/2026/layout/SmallDotsVertical#1" loCatId="" qsTypeId="urn:microsoft.com/office/officeart/2005/8/quickstyle/simple1#1" qsCatId="simple" csTypeId="urn:microsoft.com/office/officeart/2005/8/colors/accent1_2#1" csCatId="accent1" phldr="1"/>
      <dgm:spPr/>
      <dgm:t>
        <a:bodyPr/>
        <a:lstStyle/>
        <a:p>
          <a:endParaRPr lang="en-US"/>
        </a:p>
      </dgm:t>
    </dgm:pt>
    <dgm:pt modelId="{CA1D79C4-EAA2-E34D-BEE4-8442DF5C87BD}">
      <dgm:prSet phldrT="Description" custT="1"/>
      <dgm:spPr/>
      <dgm:t>
        <a:bodyPr/>
        <a:lstStyle/>
        <a:p>
          <a:r>
            <a:rPr lang="en-CA" sz="1200">
              <a:latin typeface="Poppins" panose="00000500000000000000" pitchFamily="2" charset="77"/>
              <a:cs typeface="Poppins" panose="00000500000000000000" pitchFamily="2" charset="77"/>
            </a:rPr>
            <a:t>Understand teaching and learning at Cambrian College</a:t>
          </a:r>
          <a:endParaRPr lang="en-US" sz="1200" strike="sngStrike"/>
        </a:p>
      </dgm:t>
    </dgm:pt>
    <dgm:pt modelId="{3E021811-1542-344C-A57D-16F31FC35E29}" type="parTrans" cxnId="{7553F638-703A-CA4D-AF44-8FFF98608739}">
      <dgm:prSet/>
      <dgm:spPr/>
      <dgm:t>
        <a:bodyPr/>
        <a:lstStyle/>
        <a:p>
          <a:endParaRPr lang="en-US"/>
        </a:p>
      </dgm:t>
    </dgm:pt>
    <dgm:pt modelId="{CAE8E9AF-A5CE-5342-A154-2177434000A9}" type="sibTrans" cxnId="{7553F638-703A-CA4D-AF44-8FFF98608739}">
      <dgm:prSet/>
      <dgm:spPr/>
      <dgm:t>
        <a:bodyPr/>
        <a:lstStyle/>
        <a:p>
          <a:endParaRPr lang="en-US"/>
        </a:p>
      </dgm:t>
    </dgm:pt>
    <dgm:pt modelId="{259F46DC-EBC9-3146-8320-4CA9A6F5A3B4}">
      <dgm:prSet phldrT="Description" custT="1"/>
      <dgm:spPr/>
      <dgm:t>
        <a:bodyPr/>
        <a:lstStyle/>
        <a:p>
          <a:r>
            <a:rPr lang="en-CA" sz="1200">
              <a:latin typeface="Poppins" panose="00000500000000000000" pitchFamily="2" charset="77"/>
              <a:cs typeface="Poppins" panose="00000500000000000000" pitchFamily="2" charset="77"/>
            </a:rPr>
            <a:t>Navigate institutional systems and processes</a:t>
          </a:r>
          <a:endParaRPr lang="en-US" sz="1200"/>
        </a:p>
      </dgm:t>
    </dgm:pt>
    <dgm:pt modelId="{246C137A-FA19-7648-886A-F5C274356C8E}" type="parTrans" cxnId="{5ADC8908-2059-E141-8492-E0FB6FE506CC}">
      <dgm:prSet/>
      <dgm:spPr/>
      <dgm:t>
        <a:bodyPr/>
        <a:lstStyle/>
        <a:p>
          <a:endParaRPr lang="en-US"/>
        </a:p>
      </dgm:t>
    </dgm:pt>
    <dgm:pt modelId="{EA5EECB4-FD27-BF47-8B95-3151D14FBDF2}" type="sibTrans" cxnId="{5ADC8908-2059-E141-8492-E0FB6FE506CC}">
      <dgm:prSet/>
      <dgm:spPr/>
      <dgm:t>
        <a:bodyPr/>
        <a:lstStyle/>
        <a:p>
          <a:endParaRPr lang="en-US"/>
        </a:p>
      </dgm:t>
    </dgm:pt>
    <dgm:pt modelId="{42E9CE5B-0C46-9D4F-B234-E47B7D2FE24F}">
      <dgm:prSet phldrT="Description" custT="1"/>
      <dgm:spPr/>
      <dgm:t>
        <a:bodyPr/>
        <a:lstStyle/>
        <a:p>
          <a:r>
            <a:rPr lang="en-CA" sz="1200">
              <a:latin typeface="Poppins" panose="00000500000000000000" pitchFamily="2" charset="77"/>
              <a:cs typeface="Poppins" panose="00000500000000000000" pitchFamily="2" charset="77"/>
            </a:rPr>
            <a:t>Support students effectively</a:t>
          </a:r>
          <a:endParaRPr lang="en-US" sz="1200"/>
        </a:p>
      </dgm:t>
    </dgm:pt>
    <dgm:pt modelId="{1A5DF954-3EC9-D043-B2F4-8D2E1672EF91}" type="parTrans" cxnId="{0E20B82A-A1F9-A248-B34D-CF1A1CFEC6F1}">
      <dgm:prSet/>
      <dgm:spPr/>
      <dgm:t>
        <a:bodyPr/>
        <a:lstStyle/>
        <a:p>
          <a:endParaRPr lang="en-US"/>
        </a:p>
      </dgm:t>
    </dgm:pt>
    <dgm:pt modelId="{FA47D2FB-E713-374B-AAE3-7664A2C785E5}" type="sibTrans" cxnId="{0E20B82A-A1F9-A248-B34D-CF1A1CFEC6F1}">
      <dgm:prSet/>
      <dgm:spPr/>
      <dgm:t>
        <a:bodyPr/>
        <a:lstStyle/>
        <a:p>
          <a:endParaRPr lang="en-US"/>
        </a:p>
      </dgm:t>
    </dgm:pt>
    <dgm:pt modelId="{3D1F65CA-0365-0D43-9637-B75944EEA1FD}">
      <dgm:prSet phldrT="Description" custT="1"/>
      <dgm:spPr/>
      <dgm:t>
        <a:bodyPr/>
        <a:lstStyle/>
        <a:p>
          <a:r>
            <a:rPr lang="en-CA" sz="1200">
              <a:latin typeface="Poppins" panose="00000500000000000000" pitchFamily="2" charset="77"/>
              <a:cs typeface="Poppins" panose="00000500000000000000" pitchFamily="2" charset="77"/>
            </a:rPr>
            <a:t>Access services and resources available to faculty</a:t>
          </a:r>
          <a:endParaRPr lang="en-US" sz="1200"/>
        </a:p>
      </dgm:t>
    </dgm:pt>
    <dgm:pt modelId="{FDB40FEB-3980-364F-994C-C986DDB44306}" type="parTrans" cxnId="{7A82FC08-C8FC-3B44-95AB-F9322C1ABF3B}">
      <dgm:prSet/>
      <dgm:spPr/>
      <dgm:t>
        <a:bodyPr/>
        <a:lstStyle/>
        <a:p>
          <a:endParaRPr lang="en-US"/>
        </a:p>
      </dgm:t>
    </dgm:pt>
    <dgm:pt modelId="{7966998B-C93E-7945-B78C-11346F4A383B}" type="sibTrans" cxnId="{7A82FC08-C8FC-3B44-95AB-F9322C1ABF3B}">
      <dgm:prSet/>
      <dgm:spPr/>
      <dgm:t>
        <a:bodyPr/>
        <a:lstStyle/>
        <a:p>
          <a:endParaRPr lang="en-US"/>
        </a:p>
      </dgm:t>
    </dgm:pt>
    <dgm:pt modelId="{5485B9BA-DA0A-E045-AF9E-9215F98FA7A4}">
      <dgm:prSet phldrT="Description" custT="1"/>
      <dgm:spPr/>
      <dgm:t>
        <a:bodyPr/>
        <a:lstStyle/>
        <a:p>
          <a:r>
            <a:rPr lang="en-CA" sz="1200">
              <a:latin typeface="Poppins" panose="00000500000000000000" pitchFamily="2" charset="77"/>
              <a:cs typeface="Poppins" panose="00000500000000000000" pitchFamily="2" charset="77"/>
            </a:rPr>
            <a:t>Build confidence in your teaching practice</a:t>
          </a:r>
          <a:endParaRPr lang="en-US" sz="1200"/>
        </a:p>
      </dgm:t>
    </dgm:pt>
    <dgm:pt modelId="{DEB68C82-9878-2342-965B-F04EC837A33A}" type="parTrans" cxnId="{C07A3A54-9134-5B4D-8AA2-4EA5D23EDA4D}">
      <dgm:prSet/>
      <dgm:spPr/>
      <dgm:t>
        <a:bodyPr/>
        <a:lstStyle/>
        <a:p>
          <a:endParaRPr lang="en-US"/>
        </a:p>
      </dgm:t>
    </dgm:pt>
    <dgm:pt modelId="{DE7909B8-6A6D-EC4E-B6F0-1447B091B0FD}" type="sibTrans" cxnId="{C07A3A54-9134-5B4D-8AA2-4EA5D23EDA4D}">
      <dgm:prSet/>
      <dgm:spPr/>
      <dgm:t>
        <a:bodyPr/>
        <a:lstStyle/>
        <a:p>
          <a:endParaRPr lang="en-US"/>
        </a:p>
      </dgm:t>
    </dgm:pt>
    <dgm:pt modelId="{A9D9BFB8-DA50-B046-9881-D62296B796EF}">
      <dgm:prSet phldrT="Description" custT="1"/>
      <dgm:spPr/>
      <dgm:t>
        <a:bodyPr/>
        <a:lstStyle/>
        <a:p>
          <a:r>
            <a:rPr lang="en-CA" sz="1200">
              <a:latin typeface="Poppins" panose="00000500000000000000" pitchFamily="2" charset="77"/>
              <a:cs typeface="Poppins" panose="00000500000000000000" pitchFamily="2" charset="77"/>
            </a:rPr>
            <a:t>Connect with the Cambrian community</a:t>
          </a:r>
          <a:endParaRPr lang="en-US" sz="1200"/>
        </a:p>
      </dgm:t>
    </dgm:pt>
    <dgm:pt modelId="{3CA86012-F7E1-044F-844B-F7F43051EB8C}" type="parTrans" cxnId="{ACF4B19C-F4EF-5847-BA8A-9B2319EF92B3}">
      <dgm:prSet/>
      <dgm:spPr/>
      <dgm:t>
        <a:bodyPr/>
        <a:lstStyle/>
        <a:p>
          <a:endParaRPr lang="en-US"/>
        </a:p>
      </dgm:t>
    </dgm:pt>
    <dgm:pt modelId="{2EB06DA4-D373-844A-B26D-001F5A2EB9B6}" type="sibTrans" cxnId="{ACF4B19C-F4EF-5847-BA8A-9B2319EF92B3}">
      <dgm:prSet/>
      <dgm:spPr/>
      <dgm:t>
        <a:bodyPr/>
        <a:lstStyle/>
        <a:p>
          <a:endParaRPr lang="en-US"/>
        </a:p>
      </dgm:t>
    </dgm:pt>
    <dgm:pt modelId="{C4B1669E-423C-804A-BE08-D2492B8571B4}">
      <dgm:prSet phldrT="Title" custT="1"/>
      <dgm:spPr/>
      <dgm:t>
        <a:bodyPr/>
        <a:lstStyle/>
        <a:p>
          <a:pPr>
            <a:defRPr b="1">
              <a:solidFill>
                <a:schemeClr val="accent1"/>
              </a:solidFill>
            </a:defRPr>
          </a:pPr>
          <a:r>
            <a:rPr lang="en-US" sz="2000">
              <a:solidFill>
                <a:srgbClr val="0A6F68"/>
              </a:solidFill>
              <a:effectLst/>
              <a:latin typeface="Poppins" panose="00000500000000000000" pitchFamily="2" charset="77"/>
              <a:cs typeface="Poppins" panose="00000500000000000000" pitchFamily="2" charset="77"/>
            </a:rPr>
            <a:t>This handbook is intended to help you:</a:t>
          </a:r>
        </a:p>
      </dgm:t>
    </dgm:pt>
    <dgm:pt modelId="{AD4E8E8C-6873-9F4E-A845-2E3D91502E44}" type="sibTrans" cxnId="{57F37537-38D4-B94F-B1D6-80E15C782C1B}">
      <dgm:prSet/>
      <dgm:spPr/>
      <dgm:t>
        <a:bodyPr/>
        <a:lstStyle/>
        <a:p>
          <a:endParaRPr lang="en-US"/>
        </a:p>
      </dgm:t>
    </dgm:pt>
    <dgm:pt modelId="{9D118EC3-1DDC-424F-BECC-6052E4CCA3F9}" type="parTrans" cxnId="{57F37537-38D4-B94F-B1D6-80E15C782C1B}">
      <dgm:prSet/>
      <dgm:spPr/>
      <dgm:t>
        <a:bodyPr/>
        <a:lstStyle/>
        <a:p>
          <a:endParaRPr lang="en-US"/>
        </a:p>
      </dgm:t>
    </dgm:pt>
    <dgm:pt modelId="{5CCAE621-6ACE-E843-822B-5ABB9529C181}" type="pres">
      <dgm:prSet presAssocID="{FF3B8171-B384-C248-B15A-13B95C20B7A3}" presName="root" presStyleCnt="0">
        <dgm:presLayoutVars>
          <dgm:dir/>
          <dgm:resizeHandles val="exact"/>
        </dgm:presLayoutVars>
      </dgm:prSet>
      <dgm:spPr/>
    </dgm:pt>
    <dgm:pt modelId="{152BF2BC-3794-BF45-A3AB-BC92F931AD4D}" type="pres">
      <dgm:prSet presAssocID="{FF3B8171-B384-C248-B15A-13B95C20B7A3}" presName="connLine" presStyleLbl="dkBgShp" presStyleIdx="0" presStyleCnt="1"/>
      <dgm:spPr>
        <a:solidFill>
          <a:srgbClr val="C5E0DA"/>
        </a:solidFill>
        <a:ln>
          <a:noFill/>
        </a:ln>
        <a:effectLst/>
      </dgm:spPr>
    </dgm:pt>
    <dgm:pt modelId="{1F35B306-AB48-BE48-8D63-87D2EEFE6B7B}" type="pres">
      <dgm:prSet presAssocID="{FF3B8171-B384-C248-B15A-13B95C20B7A3}" presName="itemsFlow" presStyleCnt="0"/>
      <dgm:spPr/>
    </dgm:pt>
    <dgm:pt modelId="{0B43FF92-B3A1-A940-86CC-A687B76B5B6F}" type="pres">
      <dgm:prSet presAssocID="{C4B1669E-423C-804A-BE08-D2492B8571B4}" presName="item" presStyleCnt="0"/>
      <dgm:spPr/>
    </dgm:pt>
    <dgm:pt modelId="{94C5C0CB-FEE2-5D4D-A641-7192D01AEDFD}" type="pres">
      <dgm:prSet presAssocID="{C4B1669E-423C-804A-BE08-D2492B8571B4}" presName="anchor" presStyleCnt="0"/>
      <dgm:spPr/>
    </dgm:pt>
    <dgm:pt modelId="{26010C52-7E20-C148-9848-E8B0E5F19307}" type="pres">
      <dgm:prSet presAssocID="{C4B1669E-423C-804A-BE08-D2492B8571B4}" presName="titleText" presStyleLbl="revTx" presStyleIdx="0" presStyleCnt="0">
        <dgm:presLayoutVars>
          <dgm:chMax val="0"/>
          <dgm:chPref val="0"/>
        </dgm:presLayoutVars>
      </dgm:prSet>
      <dgm:spPr/>
    </dgm:pt>
    <dgm:pt modelId="{95B539D5-19C8-8F46-9BE3-735AD231A5E9}" type="pres">
      <dgm:prSet presAssocID="{C4B1669E-423C-804A-BE08-D2492B8571B4}" presName="dot" presStyleLbl="node1" presStyleIdx="0" presStyleCnt="1"/>
      <dgm:spPr>
        <a:solidFill>
          <a:srgbClr val="0A6F68"/>
        </a:solidFill>
      </dgm:spPr>
    </dgm:pt>
    <dgm:pt modelId="{C03B87DE-ADE5-A344-B90E-340AFF51B901}" type="pres">
      <dgm:prSet presAssocID="{C4B1669E-423C-804A-BE08-D2492B8571B4}" presName="descText" presStyleLbl="revTx" presStyleIdx="0" presStyleCnt="0">
        <dgm:presLayoutVars>
          <dgm:chMax val="0"/>
          <dgm:chPref val="0"/>
        </dgm:presLayoutVars>
      </dgm:prSet>
      <dgm:spPr/>
    </dgm:pt>
  </dgm:ptLst>
  <dgm:cxnLst>
    <dgm:cxn modelId="{5ADC8908-2059-E141-8492-E0FB6FE506CC}" srcId="{C4B1669E-423C-804A-BE08-D2492B8571B4}" destId="{259F46DC-EBC9-3146-8320-4CA9A6F5A3B4}" srcOrd="1" destOrd="0" parTransId="{246C137A-FA19-7648-886A-F5C274356C8E}" sibTransId="{EA5EECB4-FD27-BF47-8B95-3151D14FBDF2}"/>
    <dgm:cxn modelId="{7A82FC08-C8FC-3B44-95AB-F9322C1ABF3B}" srcId="{C4B1669E-423C-804A-BE08-D2492B8571B4}" destId="{3D1F65CA-0365-0D43-9637-B75944EEA1FD}" srcOrd="3" destOrd="0" parTransId="{FDB40FEB-3980-364F-994C-C986DDB44306}" sibTransId="{7966998B-C93E-7945-B78C-11346F4A383B}"/>
    <dgm:cxn modelId="{0E20B82A-A1F9-A248-B34D-CF1A1CFEC6F1}" srcId="{C4B1669E-423C-804A-BE08-D2492B8571B4}" destId="{42E9CE5B-0C46-9D4F-B234-E47B7D2FE24F}" srcOrd="2" destOrd="0" parTransId="{1A5DF954-3EC9-D043-B2F4-8D2E1672EF91}" sibTransId="{FA47D2FB-E713-374B-AAE3-7664A2C785E5}"/>
    <dgm:cxn modelId="{57F37537-38D4-B94F-B1D6-80E15C782C1B}" srcId="{FF3B8171-B384-C248-B15A-13B95C20B7A3}" destId="{C4B1669E-423C-804A-BE08-D2492B8571B4}" srcOrd="0" destOrd="0" parTransId="{9D118EC3-1DDC-424F-BECC-6052E4CCA3F9}" sibTransId="{AD4E8E8C-6873-9F4E-A845-2E3D91502E44}"/>
    <dgm:cxn modelId="{7553F638-703A-CA4D-AF44-8FFF98608739}" srcId="{C4B1669E-423C-804A-BE08-D2492B8571B4}" destId="{CA1D79C4-EAA2-E34D-BEE4-8442DF5C87BD}" srcOrd="0" destOrd="0" parTransId="{3E021811-1542-344C-A57D-16F31FC35E29}" sibTransId="{CAE8E9AF-A5CE-5342-A154-2177434000A9}"/>
    <dgm:cxn modelId="{703F2F48-6D90-AC47-BCB8-A4912C54E07F}" type="presOf" srcId="{5485B9BA-DA0A-E045-AF9E-9215F98FA7A4}" destId="{C03B87DE-ADE5-A344-B90E-340AFF51B901}" srcOrd="0" destOrd="4" presId="urn:microsoft.com/office/officeart/2026/layout/SmallDotsVertical#1"/>
    <dgm:cxn modelId="{A739FE4F-481B-BB43-8EF9-582825ECC72B}" type="presOf" srcId="{259F46DC-EBC9-3146-8320-4CA9A6F5A3B4}" destId="{C03B87DE-ADE5-A344-B90E-340AFF51B901}" srcOrd="0" destOrd="1" presId="urn:microsoft.com/office/officeart/2026/layout/SmallDotsVertical#1"/>
    <dgm:cxn modelId="{C07A3A54-9134-5B4D-8AA2-4EA5D23EDA4D}" srcId="{C4B1669E-423C-804A-BE08-D2492B8571B4}" destId="{5485B9BA-DA0A-E045-AF9E-9215F98FA7A4}" srcOrd="4" destOrd="0" parTransId="{DEB68C82-9878-2342-965B-F04EC837A33A}" sibTransId="{DE7909B8-6A6D-EC4E-B6F0-1447B091B0FD}"/>
    <dgm:cxn modelId="{082F9062-9AAC-8348-9422-E3F30D87BE1A}" type="presOf" srcId="{CA1D79C4-EAA2-E34D-BEE4-8442DF5C87BD}" destId="{C03B87DE-ADE5-A344-B90E-340AFF51B901}" srcOrd="0" destOrd="0" presId="urn:microsoft.com/office/officeart/2026/layout/SmallDotsVertical#1"/>
    <dgm:cxn modelId="{1E1ACB7E-7F85-9848-9F67-B53D13057065}" type="presOf" srcId="{3D1F65CA-0365-0D43-9637-B75944EEA1FD}" destId="{C03B87DE-ADE5-A344-B90E-340AFF51B901}" srcOrd="0" destOrd="3" presId="urn:microsoft.com/office/officeart/2026/layout/SmallDotsVertical#1"/>
    <dgm:cxn modelId="{12ECD08D-F3DE-2345-9579-7E5D9D96CA8B}" type="presOf" srcId="{FF3B8171-B384-C248-B15A-13B95C20B7A3}" destId="{5CCAE621-6ACE-E843-822B-5ABB9529C181}" srcOrd="0" destOrd="0" presId="urn:microsoft.com/office/officeart/2026/layout/SmallDotsVertical#1"/>
    <dgm:cxn modelId="{ACF4B19C-F4EF-5847-BA8A-9B2319EF92B3}" srcId="{C4B1669E-423C-804A-BE08-D2492B8571B4}" destId="{A9D9BFB8-DA50-B046-9881-D62296B796EF}" srcOrd="5" destOrd="0" parTransId="{3CA86012-F7E1-044F-844B-F7F43051EB8C}" sibTransId="{2EB06DA4-D373-844A-B26D-001F5A2EB9B6}"/>
    <dgm:cxn modelId="{8B68D3B7-467D-9849-AECF-82ECC9678054}" type="presOf" srcId="{42E9CE5B-0C46-9D4F-B234-E47B7D2FE24F}" destId="{C03B87DE-ADE5-A344-B90E-340AFF51B901}" srcOrd="0" destOrd="2" presId="urn:microsoft.com/office/officeart/2026/layout/SmallDotsVertical#1"/>
    <dgm:cxn modelId="{D4D4C8CE-7E70-CB45-AC1A-75FFC21AECA2}" type="presOf" srcId="{A9D9BFB8-DA50-B046-9881-D62296B796EF}" destId="{C03B87DE-ADE5-A344-B90E-340AFF51B901}" srcOrd="0" destOrd="5" presId="urn:microsoft.com/office/officeart/2026/layout/SmallDotsVertical#1"/>
    <dgm:cxn modelId="{A33AD8E4-F554-A444-9AA1-9829CB915910}" type="presOf" srcId="{C4B1669E-423C-804A-BE08-D2492B8571B4}" destId="{26010C52-7E20-C148-9848-E8B0E5F19307}" srcOrd="0" destOrd="0" presId="urn:microsoft.com/office/officeart/2026/layout/SmallDotsVertical#1"/>
    <dgm:cxn modelId="{8478D536-290B-A94B-85E7-086AB43BCD0D}" type="presParOf" srcId="{5CCAE621-6ACE-E843-822B-5ABB9529C181}" destId="{152BF2BC-3794-BF45-A3AB-BC92F931AD4D}" srcOrd="0" destOrd="0" presId="urn:microsoft.com/office/officeart/2026/layout/SmallDotsVertical#1"/>
    <dgm:cxn modelId="{4C7AEBBB-DE30-DD49-B94A-B984BA86B636}" type="presParOf" srcId="{5CCAE621-6ACE-E843-822B-5ABB9529C181}" destId="{1F35B306-AB48-BE48-8D63-87D2EEFE6B7B}" srcOrd="1" destOrd="0" presId="urn:microsoft.com/office/officeart/2026/layout/SmallDotsVertical#1"/>
    <dgm:cxn modelId="{65FE4167-F436-1D47-8294-EE0C27D2E788}" type="presParOf" srcId="{1F35B306-AB48-BE48-8D63-87D2EEFE6B7B}" destId="{0B43FF92-B3A1-A940-86CC-A687B76B5B6F}" srcOrd="0" destOrd="0" presId="urn:microsoft.com/office/officeart/2026/layout/SmallDotsVertical#1"/>
    <dgm:cxn modelId="{74B93BCA-99BD-FD4B-8F55-FA8EBBC627B5}" type="presParOf" srcId="{0B43FF92-B3A1-A940-86CC-A687B76B5B6F}" destId="{94C5C0CB-FEE2-5D4D-A641-7192D01AEDFD}" srcOrd="0" destOrd="0" presId="urn:microsoft.com/office/officeart/2026/layout/SmallDotsVertical#1"/>
    <dgm:cxn modelId="{4E102AC5-E58E-5F4C-BAA1-9588312BB8CB}" type="presParOf" srcId="{0B43FF92-B3A1-A940-86CC-A687B76B5B6F}" destId="{26010C52-7E20-C148-9848-E8B0E5F19307}" srcOrd="1" destOrd="0" presId="urn:microsoft.com/office/officeart/2026/layout/SmallDotsVertical#1"/>
    <dgm:cxn modelId="{BF970ACA-67BF-EB44-BB73-FE36857215BE}" type="presParOf" srcId="{0B43FF92-B3A1-A940-86CC-A687B76B5B6F}" destId="{95B539D5-19C8-8F46-9BE3-735AD231A5E9}" srcOrd="2" destOrd="0" presId="urn:microsoft.com/office/officeart/2026/layout/SmallDotsVertical#1"/>
    <dgm:cxn modelId="{8A9D78FD-27E8-C646-87E0-CFA6A6C8189D}" type="presParOf" srcId="{0B43FF92-B3A1-A940-86CC-A687B76B5B6F}" destId="{C03B87DE-ADE5-A344-B90E-340AFF51B901}" srcOrd="3" destOrd="0" presId="urn:microsoft.com/office/officeart/2026/layout/SmallDotsVertical#1"/>
  </dgm:cxnLst>
  <dgm:bg/>
  <dgm:whole/>
  <dgm:extLst>
    <a:ext uri="http://schemas.microsoft.com/office/drawing/2008/diagram">
      <dsp:dataModelExt xmlns:dsp="http://schemas.microsoft.com/office/drawing/2008/diagram" relId="rId34"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B4FBD872-7EF9-C147-BA3A-702FBB0A5E70}" type="doc">
      <dgm:prSet loTypeId="urn:microsoft.com/office/officeart/2026/layout/SmallDotsVertical#2" loCatId="" qsTypeId="urn:microsoft.com/office/officeart/2005/8/quickstyle/simple1#2" qsCatId="simple" csTypeId="urn:microsoft.com/office/officeart/2005/8/colors/accent1_2#2" csCatId="accent1" phldr="1"/>
      <dgm:spPr/>
      <dgm:t>
        <a:bodyPr/>
        <a:lstStyle/>
        <a:p>
          <a:endParaRPr lang="en-US"/>
        </a:p>
      </dgm:t>
    </dgm:pt>
    <dgm:pt modelId="{B20F39DF-8392-FD4E-939C-C03FBEDB20D9}">
      <dgm:prSet phldrT="Title" custT="1"/>
      <dgm:spPr/>
      <dgm:t>
        <a:bodyPr/>
        <a:lstStyle/>
        <a:p>
          <a:pPr>
            <a:defRPr b="1">
              <a:solidFill>
                <a:schemeClr val="accent1"/>
              </a:solidFill>
            </a:defRPr>
          </a:pPr>
          <a:r>
            <a:rPr lang="en-US" sz="2000">
              <a:solidFill>
                <a:srgbClr val="0A6F68"/>
              </a:solidFill>
              <a:latin typeface="Poppins" panose="00000500000000000000" pitchFamily="2" charset="77"/>
              <a:cs typeface="Poppins" panose="00000500000000000000" pitchFamily="2" charset="77"/>
            </a:rPr>
            <a:t>Cambrian is recognized for:</a:t>
          </a:r>
        </a:p>
      </dgm:t>
    </dgm:pt>
    <dgm:pt modelId="{E7E8DA6A-93D5-D74B-92AC-96EAC6A77079}" type="sibTrans" cxnId="{E4B31D1E-2D26-404A-AF41-CE8DDEC8C4AF}">
      <dgm:prSet/>
      <dgm:spPr/>
      <dgm:t>
        <a:bodyPr/>
        <a:lstStyle/>
        <a:p>
          <a:endParaRPr lang="en-US"/>
        </a:p>
      </dgm:t>
    </dgm:pt>
    <dgm:pt modelId="{69E907A2-7AC2-C840-ADC0-4FBB7959D826}" type="parTrans" cxnId="{E4B31D1E-2D26-404A-AF41-CE8DDEC8C4AF}">
      <dgm:prSet/>
      <dgm:spPr/>
      <dgm:t>
        <a:bodyPr/>
        <a:lstStyle/>
        <a:p>
          <a:endParaRPr lang="en-US"/>
        </a:p>
      </dgm:t>
    </dgm:pt>
    <dgm:pt modelId="{097AEA4C-3613-7646-BFE5-B70C336332F4}">
      <dgm:prSet phldrT="Description" custT="1"/>
      <dgm:spPr/>
      <dgm:t>
        <a:bodyPr/>
        <a:lstStyle/>
        <a:p>
          <a:r>
            <a:rPr lang="en-CA" sz="1200">
              <a:latin typeface="Poppins" panose="00000500000000000000" pitchFamily="2" charset="77"/>
              <a:cs typeface="Poppins" panose="00000500000000000000" pitchFamily="2" charset="77"/>
            </a:rPr>
            <a:t>Applied and experiential learning</a:t>
          </a:r>
          <a:endParaRPr lang="en-US" sz="1200">
            <a:latin typeface="Poppins" panose="00000500000000000000" pitchFamily="2" charset="77"/>
            <a:cs typeface="Poppins" panose="00000500000000000000" pitchFamily="2" charset="77"/>
          </a:endParaRPr>
        </a:p>
      </dgm:t>
    </dgm:pt>
    <dgm:pt modelId="{6960880D-F4F6-1C41-8426-2231B90366F6}" type="sibTrans" cxnId="{88B84555-A27D-394E-9137-C0CAA216AA30}">
      <dgm:prSet/>
      <dgm:spPr/>
      <dgm:t>
        <a:bodyPr/>
        <a:lstStyle/>
        <a:p>
          <a:endParaRPr lang="en-US"/>
        </a:p>
      </dgm:t>
    </dgm:pt>
    <dgm:pt modelId="{91F10F9E-04ED-6740-B773-8159777DC68E}" type="parTrans" cxnId="{88B84555-A27D-394E-9137-C0CAA216AA30}">
      <dgm:prSet/>
      <dgm:spPr/>
      <dgm:t>
        <a:bodyPr/>
        <a:lstStyle/>
        <a:p>
          <a:endParaRPr lang="en-US"/>
        </a:p>
      </dgm:t>
    </dgm:pt>
    <dgm:pt modelId="{A929041F-DAB1-FC4F-BCD5-6B5B1F0097A9}">
      <dgm:prSet phldrT="Description" custT="1"/>
      <dgm:spPr/>
      <dgm:t>
        <a:bodyPr/>
        <a:lstStyle/>
        <a:p>
          <a:r>
            <a:rPr lang="en-CA" sz="1200">
              <a:latin typeface="Poppins" panose="00000500000000000000" pitchFamily="2" charset="77"/>
              <a:cs typeface="Poppins" panose="00000500000000000000" pitchFamily="2" charset="77"/>
            </a:rPr>
            <a:t>Strong industry and community partnerships</a:t>
          </a:r>
          <a:endParaRPr lang="en-US" sz="1200">
            <a:latin typeface="Poppins" panose="00000500000000000000" pitchFamily="2" charset="77"/>
            <a:cs typeface="Poppins" panose="00000500000000000000" pitchFamily="2" charset="77"/>
          </a:endParaRPr>
        </a:p>
      </dgm:t>
    </dgm:pt>
    <dgm:pt modelId="{9B5D1E20-1720-5243-B167-8C8478DA156F}" type="sibTrans" cxnId="{D6E986E7-5918-6D42-B2DF-B65ABA09E79C}">
      <dgm:prSet/>
      <dgm:spPr/>
      <dgm:t>
        <a:bodyPr/>
        <a:lstStyle/>
        <a:p>
          <a:endParaRPr lang="en-US"/>
        </a:p>
      </dgm:t>
    </dgm:pt>
    <dgm:pt modelId="{73D5159E-D741-6F45-BBB3-2BAB4E37769D}" type="parTrans" cxnId="{D6E986E7-5918-6D42-B2DF-B65ABA09E79C}">
      <dgm:prSet/>
      <dgm:spPr/>
      <dgm:t>
        <a:bodyPr/>
        <a:lstStyle/>
        <a:p>
          <a:endParaRPr lang="en-US"/>
        </a:p>
      </dgm:t>
    </dgm:pt>
    <dgm:pt modelId="{36D366D4-EF31-5E4B-9CFD-92CACB05FE57}">
      <dgm:prSet phldrT="Description" custT="1"/>
      <dgm:spPr/>
      <dgm:t>
        <a:bodyPr/>
        <a:lstStyle/>
        <a:p>
          <a:r>
            <a:rPr lang="en-CA" sz="1200">
              <a:latin typeface="Poppins" panose="00000500000000000000" pitchFamily="2" charset="77"/>
              <a:cs typeface="Poppins" panose="00000500000000000000" pitchFamily="2" charset="77"/>
            </a:rPr>
            <a:t>Student-centred teaching</a:t>
          </a:r>
          <a:endParaRPr lang="en-US" sz="1200">
            <a:latin typeface="Poppins" panose="00000500000000000000" pitchFamily="2" charset="77"/>
            <a:cs typeface="Poppins" panose="00000500000000000000" pitchFamily="2" charset="77"/>
          </a:endParaRPr>
        </a:p>
      </dgm:t>
    </dgm:pt>
    <dgm:pt modelId="{467C5877-E659-BC42-A202-497B0AB1F4A3}" type="sibTrans" cxnId="{5468CDEC-2B67-F347-958E-54086913A84D}">
      <dgm:prSet/>
      <dgm:spPr/>
      <dgm:t>
        <a:bodyPr/>
        <a:lstStyle/>
        <a:p>
          <a:endParaRPr lang="en-US"/>
        </a:p>
      </dgm:t>
    </dgm:pt>
    <dgm:pt modelId="{575EC789-79CE-C044-9513-1DDB194D58FB}" type="parTrans" cxnId="{5468CDEC-2B67-F347-958E-54086913A84D}">
      <dgm:prSet/>
      <dgm:spPr/>
      <dgm:t>
        <a:bodyPr/>
        <a:lstStyle/>
        <a:p>
          <a:endParaRPr lang="en-US"/>
        </a:p>
      </dgm:t>
    </dgm:pt>
    <dgm:pt modelId="{1A54CBA3-980C-FE47-8D57-6655EF933382}">
      <dgm:prSet phldrT="Description" custT="1"/>
      <dgm:spPr/>
      <dgm:t>
        <a:bodyPr/>
        <a:lstStyle/>
        <a:p>
          <a:r>
            <a:rPr lang="en-CA" sz="1200">
              <a:latin typeface="Poppins" panose="00000500000000000000" pitchFamily="2" charset="77"/>
              <a:cs typeface="Poppins" panose="00000500000000000000" pitchFamily="2" charset="77"/>
            </a:rPr>
            <a:t>Indigenous education and supports</a:t>
          </a:r>
          <a:endParaRPr lang="en-US" sz="1200">
            <a:latin typeface="Poppins" panose="00000500000000000000" pitchFamily="2" charset="77"/>
            <a:cs typeface="Poppins" panose="00000500000000000000" pitchFamily="2" charset="77"/>
          </a:endParaRPr>
        </a:p>
      </dgm:t>
    </dgm:pt>
    <dgm:pt modelId="{F5BEE709-01D5-E943-A1D9-E6FFBDD18BCE}" type="sibTrans" cxnId="{E2808C8F-063A-3C44-8601-71D9C0A678BB}">
      <dgm:prSet/>
      <dgm:spPr/>
      <dgm:t>
        <a:bodyPr/>
        <a:lstStyle/>
        <a:p>
          <a:endParaRPr lang="en-US"/>
        </a:p>
      </dgm:t>
    </dgm:pt>
    <dgm:pt modelId="{779993DD-1EF5-2848-B9D1-2B05AA097D73}" type="parTrans" cxnId="{E2808C8F-063A-3C44-8601-71D9C0A678BB}">
      <dgm:prSet/>
      <dgm:spPr/>
      <dgm:t>
        <a:bodyPr/>
        <a:lstStyle/>
        <a:p>
          <a:endParaRPr lang="en-US"/>
        </a:p>
      </dgm:t>
    </dgm:pt>
    <dgm:pt modelId="{6C2FA74B-E287-3C45-9C48-04E09E64ADDC}">
      <dgm:prSet phldrT="Description" custT="1"/>
      <dgm:spPr/>
      <dgm:t>
        <a:bodyPr/>
        <a:lstStyle/>
        <a:p>
          <a:r>
            <a:rPr lang="en-CA" sz="1200">
              <a:latin typeface="Poppins" panose="00000500000000000000" pitchFamily="2" charset="77"/>
              <a:cs typeface="Poppins" panose="00000500000000000000" pitchFamily="2" charset="77"/>
            </a:rPr>
            <a:t>Accessibility and inclusion</a:t>
          </a:r>
          <a:endParaRPr lang="en-US" sz="1200">
            <a:latin typeface="Poppins" panose="00000500000000000000" pitchFamily="2" charset="77"/>
            <a:cs typeface="Poppins" panose="00000500000000000000" pitchFamily="2" charset="77"/>
          </a:endParaRPr>
        </a:p>
      </dgm:t>
    </dgm:pt>
    <dgm:pt modelId="{5E8B6779-839E-3A45-ADE6-9CE5A48EB0E6}" type="sibTrans" cxnId="{051F1350-53D3-7E48-8882-C7CD42FBFBE9}">
      <dgm:prSet/>
      <dgm:spPr/>
      <dgm:t>
        <a:bodyPr/>
        <a:lstStyle/>
        <a:p>
          <a:endParaRPr lang="en-US"/>
        </a:p>
      </dgm:t>
    </dgm:pt>
    <dgm:pt modelId="{5300CF22-1192-A845-86DE-872B8ED8A8BD}" type="parTrans" cxnId="{051F1350-53D3-7E48-8882-C7CD42FBFBE9}">
      <dgm:prSet/>
      <dgm:spPr/>
      <dgm:t>
        <a:bodyPr/>
        <a:lstStyle/>
        <a:p>
          <a:endParaRPr lang="en-US"/>
        </a:p>
      </dgm:t>
    </dgm:pt>
    <dgm:pt modelId="{D692DA6C-4D5B-0A47-8813-A896A0A2CC46}">
      <dgm:prSet phldrT="Description" custT="1"/>
      <dgm:spPr/>
      <dgm:t>
        <a:bodyPr/>
        <a:lstStyle/>
        <a:p>
          <a:r>
            <a:rPr lang="en-US" sz="1200">
              <a:latin typeface="Poppins" panose="00000500000000000000" pitchFamily="2" charset="77"/>
              <a:cs typeface="Poppins" panose="00000500000000000000" pitchFamily="2" charset="77"/>
            </a:rPr>
            <a:t>Innovation </a:t>
          </a:r>
          <a:r>
            <a:rPr lang="en-CA" sz="1200">
              <a:latin typeface="Poppins" panose="00000500000000000000" pitchFamily="2" charset="77"/>
              <a:cs typeface="Poppins" panose="00000500000000000000" pitchFamily="2" charset="77"/>
            </a:rPr>
            <a:t>in teaching and learning</a:t>
          </a:r>
          <a:endParaRPr lang="en-US" sz="1200">
            <a:latin typeface="Poppins" panose="00000500000000000000" pitchFamily="2" charset="77"/>
            <a:cs typeface="Poppins" panose="00000500000000000000" pitchFamily="2" charset="77"/>
          </a:endParaRPr>
        </a:p>
      </dgm:t>
    </dgm:pt>
    <dgm:pt modelId="{C714027B-CBDA-9048-9A52-D7464E3B6077}" type="sibTrans" cxnId="{01BF2499-6AA0-4542-AB9E-8C6F28B5C23B}">
      <dgm:prSet/>
      <dgm:spPr/>
      <dgm:t>
        <a:bodyPr/>
        <a:lstStyle/>
        <a:p>
          <a:endParaRPr lang="en-US"/>
        </a:p>
      </dgm:t>
    </dgm:pt>
    <dgm:pt modelId="{5B723779-5BF7-854C-9A4A-51B7A11C7D3D}" type="parTrans" cxnId="{01BF2499-6AA0-4542-AB9E-8C6F28B5C23B}">
      <dgm:prSet/>
      <dgm:spPr/>
      <dgm:t>
        <a:bodyPr/>
        <a:lstStyle/>
        <a:p>
          <a:endParaRPr lang="en-US"/>
        </a:p>
      </dgm:t>
    </dgm:pt>
    <dgm:pt modelId="{475316E5-AD6E-9545-AE01-3C97A92930E4}" type="pres">
      <dgm:prSet presAssocID="{B4FBD872-7EF9-C147-BA3A-702FBB0A5E70}" presName="root" presStyleCnt="0">
        <dgm:presLayoutVars>
          <dgm:dir/>
          <dgm:resizeHandles val="exact"/>
        </dgm:presLayoutVars>
      </dgm:prSet>
      <dgm:spPr/>
    </dgm:pt>
    <dgm:pt modelId="{616ECF82-8B77-9842-958D-958B1114F72A}" type="pres">
      <dgm:prSet presAssocID="{B4FBD872-7EF9-C147-BA3A-702FBB0A5E70}" presName="connLine" presStyleLbl="dkBgShp" presStyleIdx="0" presStyleCnt="1"/>
      <dgm:spPr>
        <a:solidFill>
          <a:srgbClr val="C5E0DA"/>
        </a:solidFill>
        <a:ln>
          <a:noFill/>
        </a:ln>
        <a:effectLst/>
      </dgm:spPr>
    </dgm:pt>
    <dgm:pt modelId="{5BF50EC8-64A3-6C41-A767-2BDDC02446A2}" type="pres">
      <dgm:prSet presAssocID="{B4FBD872-7EF9-C147-BA3A-702FBB0A5E70}" presName="itemsFlow" presStyleCnt="0"/>
      <dgm:spPr/>
    </dgm:pt>
    <dgm:pt modelId="{99828754-661A-BB4D-97C6-09EE1E0C750D}" type="pres">
      <dgm:prSet presAssocID="{B20F39DF-8392-FD4E-939C-C03FBEDB20D9}" presName="item" presStyleCnt="0"/>
      <dgm:spPr/>
    </dgm:pt>
    <dgm:pt modelId="{462B31EF-1BD5-9643-B5B1-EF31D5EF00F8}" type="pres">
      <dgm:prSet presAssocID="{B20F39DF-8392-FD4E-939C-C03FBEDB20D9}" presName="anchor" presStyleCnt="0"/>
      <dgm:spPr/>
    </dgm:pt>
    <dgm:pt modelId="{F51B1632-2D2E-BE48-880E-91DFAF604CC5}" type="pres">
      <dgm:prSet presAssocID="{B20F39DF-8392-FD4E-939C-C03FBEDB20D9}" presName="titleText" presStyleLbl="revTx" presStyleIdx="0" presStyleCnt="0">
        <dgm:presLayoutVars>
          <dgm:chMax val="0"/>
          <dgm:chPref val="0"/>
        </dgm:presLayoutVars>
      </dgm:prSet>
      <dgm:spPr/>
    </dgm:pt>
    <dgm:pt modelId="{B9A8F5CB-D1AE-134C-BF19-74F9D08BE030}" type="pres">
      <dgm:prSet presAssocID="{B20F39DF-8392-FD4E-939C-C03FBEDB20D9}" presName="dot" presStyleLbl="node1" presStyleIdx="0" presStyleCnt="1"/>
      <dgm:spPr>
        <a:solidFill>
          <a:srgbClr val="0A6F68"/>
        </a:solidFill>
      </dgm:spPr>
    </dgm:pt>
    <dgm:pt modelId="{90964723-0685-9F44-A746-2C44DD6B0DFA}" type="pres">
      <dgm:prSet presAssocID="{B20F39DF-8392-FD4E-939C-C03FBEDB20D9}" presName="descText" presStyleLbl="revTx" presStyleIdx="0" presStyleCnt="0">
        <dgm:presLayoutVars>
          <dgm:chMax val="0"/>
          <dgm:chPref val="0"/>
        </dgm:presLayoutVars>
      </dgm:prSet>
      <dgm:spPr/>
    </dgm:pt>
  </dgm:ptLst>
  <dgm:cxnLst>
    <dgm:cxn modelId="{8F7E3916-DB54-D24C-A30C-15B28FF3D661}" type="presOf" srcId="{B20F39DF-8392-FD4E-939C-C03FBEDB20D9}" destId="{F51B1632-2D2E-BE48-880E-91DFAF604CC5}" srcOrd="0" destOrd="0" presId="urn:microsoft.com/office/officeart/2026/layout/SmallDotsVertical#2"/>
    <dgm:cxn modelId="{E4B31D1E-2D26-404A-AF41-CE8DDEC8C4AF}" srcId="{B4FBD872-7EF9-C147-BA3A-702FBB0A5E70}" destId="{B20F39DF-8392-FD4E-939C-C03FBEDB20D9}" srcOrd="0" destOrd="0" parTransId="{69E907A2-7AC2-C840-ADC0-4FBB7959D826}" sibTransId="{E7E8DA6A-93D5-D74B-92AC-96EAC6A77079}"/>
    <dgm:cxn modelId="{051F1350-53D3-7E48-8882-C7CD42FBFBE9}" srcId="{B20F39DF-8392-FD4E-939C-C03FBEDB20D9}" destId="{6C2FA74B-E287-3C45-9C48-04E09E64ADDC}" srcOrd="4" destOrd="0" parTransId="{5300CF22-1192-A845-86DE-872B8ED8A8BD}" sibTransId="{5E8B6779-839E-3A45-ADE6-9CE5A48EB0E6}"/>
    <dgm:cxn modelId="{88B84555-A27D-394E-9137-C0CAA216AA30}" srcId="{B20F39DF-8392-FD4E-939C-C03FBEDB20D9}" destId="{097AEA4C-3613-7646-BFE5-B70C336332F4}" srcOrd="0" destOrd="0" parTransId="{91F10F9E-04ED-6740-B773-8159777DC68E}" sibTransId="{6960880D-F4F6-1C41-8426-2231B90366F6}"/>
    <dgm:cxn modelId="{04925B72-44C2-E847-94AD-CC609025F72A}" type="presOf" srcId="{A929041F-DAB1-FC4F-BCD5-6B5B1F0097A9}" destId="{90964723-0685-9F44-A746-2C44DD6B0DFA}" srcOrd="0" destOrd="1" presId="urn:microsoft.com/office/officeart/2026/layout/SmallDotsVertical#2"/>
    <dgm:cxn modelId="{E2808C8F-063A-3C44-8601-71D9C0A678BB}" srcId="{B20F39DF-8392-FD4E-939C-C03FBEDB20D9}" destId="{1A54CBA3-980C-FE47-8D57-6655EF933382}" srcOrd="3" destOrd="0" parTransId="{779993DD-1EF5-2848-B9D1-2B05AA097D73}" sibTransId="{F5BEE709-01D5-E943-A1D9-E6FFBDD18BCE}"/>
    <dgm:cxn modelId="{01BF2499-6AA0-4542-AB9E-8C6F28B5C23B}" srcId="{B20F39DF-8392-FD4E-939C-C03FBEDB20D9}" destId="{D692DA6C-4D5B-0A47-8813-A896A0A2CC46}" srcOrd="5" destOrd="0" parTransId="{5B723779-5BF7-854C-9A4A-51B7A11C7D3D}" sibTransId="{C714027B-CBDA-9048-9A52-D7464E3B6077}"/>
    <dgm:cxn modelId="{BF94E49D-87F1-3F49-AA7D-773402088478}" type="presOf" srcId="{1A54CBA3-980C-FE47-8D57-6655EF933382}" destId="{90964723-0685-9F44-A746-2C44DD6B0DFA}" srcOrd="0" destOrd="3" presId="urn:microsoft.com/office/officeart/2026/layout/SmallDotsVertical#2"/>
    <dgm:cxn modelId="{DD6CEF9E-7D03-E142-81B8-38750B548B8C}" type="presOf" srcId="{D692DA6C-4D5B-0A47-8813-A896A0A2CC46}" destId="{90964723-0685-9F44-A746-2C44DD6B0DFA}" srcOrd="0" destOrd="5" presId="urn:microsoft.com/office/officeart/2026/layout/SmallDotsVertical#2"/>
    <dgm:cxn modelId="{914B65A0-71FD-F64E-B00F-5EEFADA70E88}" type="presOf" srcId="{36D366D4-EF31-5E4B-9CFD-92CACB05FE57}" destId="{90964723-0685-9F44-A746-2C44DD6B0DFA}" srcOrd="0" destOrd="2" presId="urn:microsoft.com/office/officeart/2026/layout/SmallDotsVertical#2"/>
    <dgm:cxn modelId="{3369F0A5-C1D0-1B4F-9402-E0F8D367F563}" type="presOf" srcId="{6C2FA74B-E287-3C45-9C48-04E09E64ADDC}" destId="{90964723-0685-9F44-A746-2C44DD6B0DFA}" srcOrd="0" destOrd="4" presId="urn:microsoft.com/office/officeart/2026/layout/SmallDotsVertical#2"/>
    <dgm:cxn modelId="{E680C3B7-140B-8049-976E-DD6BDCC9EA4C}" type="presOf" srcId="{B4FBD872-7EF9-C147-BA3A-702FBB0A5E70}" destId="{475316E5-AD6E-9545-AE01-3C97A92930E4}" srcOrd="0" destOrd="0" presId="urn:microsoft.com/office/officeart/2026/layout/SmallDotsVertical#2"/>
    <dgm:cxn modelId="{D6E986E7-5918-6D42-B2DF-B65ABA09E79C}" srcId="{B20F39DF-8392-FD4E-939C-C03FBEDB20D9}" destId="{A929041F-DAB1-FC4F-BCD5-6B5B1F0097A9}" srcOrd="1" destOrd="0" parTransId="{73D5159E-D741-6F45-BBB3-2BAB4E37769D}" sibTransId="{9B5D1E20-1720-5243-B167-8C8478DA156F}"/>
    <dgm:cxn modelId="{5468CDEC-2B67-F347-958E-54086913A84D}" srcId="{B20F39DF-8392-FD4E-939C-C03FBEDB20D9}" destId="{36D366D4-EF31-5E4B-9CFD-92CACB05FE57}" srcOrd="2" destOrd="0" parTransId="{575EC789-79CE-C044-9513-1DDB194D58FB}" sibTransId="{467C5877-E659-BC42-A202-497B0AB1F4A3}"/>
    <dgm:cxn modelId="{D560D0F5-E5C3-E941-A7E9-4C798CEA1D80}" type="presOf" srcId="{097AEA4C-3613-7646-BFE5-B70C336332F4}" destId="{90964723-0685-9F44-A746-2C44DD6B0DFA}" srcOrd="0" destOrd="0" presId="urn:microsoft.com/office/officeart/2026/layout/SmallDotsVertical#2"/>
    <dgm:cxn modelId="{6563F7C7-A4E5-9441-B097-427CD4913562}" type="presParOf" srcId="{475316E5-AD6E-9545-AE01-3C97A92930E4}" destId="{616ECF82-8B77-9842-958D-958B1114F72A}" srcOrd="0" destOrd="0" presId="urn:microsoft.com/office/officeart/2026/layout/SmallDotsVertical#2"/>
    <dgm:cxn modelId="{80F88941-EEB3-B94B-B624-B7A2DB46AED6}" type="presParOf" srcId="{475316E5-AD6E-9545-AE01-3C97A92930E4}" destId="{5BF50EC8-64A3-6C41-A767-2BDDC02446A2}" srcOrd="1" destOrd="0" presId="urn:microsoft.com/office/officeart/2026/layout/SmallDotsVertical#2"/>
    <dgm:cxn modelId="{400E2E35-1A56-204C-88B9-C384DAF37E87}" type="presParOf" srcId="{5BF50EC8-64A3-6C41-A767-2BDDC02446A2}" destId="{99828754-661A-BB4D-97C6-09EE1E0C750D}" srcOrd="0" destOrd="0" presId="urn:microsoft.com/office/officeart/2026/layout/SmallDotsVertical#2"/>
    <dgm:cxn modelId="{D791B94A-CBBE-A842-88DB-B291A15A5A92}" type="presParOf" srcId="{99828754-661A-BB4D-97C6-09EE1E0C750D}" destId="{462B31EF-1BD5-9643-B5B1-EF31D5EF00F8}" srcOrd="0" destOrd="0" presId="urn:microsoft.com/office/officeart/2026/layout/SmallDotsVertical#2"/>
    <dgm:cxn modelId="{7C03E2F4-CF76-C744-AC62-FCCD57B2AB02}" type="presParOf" srcId="{99828754-661A-BB4D-97C6-09EE1E0C750D}" destId="{F51B1632-2D2E-BE48-880E-91DFAF604CC5}" srcOrd="1" destOrd="0" presId="urn:microsoft.com/office/officeart/2026/layout/SmallDotsVertical#2"/>
    <dgm:cxn modelId="{7F4AE09F-CDB8-B149-A061-E142B6305A38}" type="presParOf" srcId="{99828754-661A-BB4D-97C6-09EE1E0C750D}" destId="{B9A8F5CB-D1AE-134C-BF19-74F9D08BE030}" srcOrd="2" destOrd="0" presId="urn:microsoft.com/office/officeart/2026/layout/SmallDotsVertical#2"/>
    <dgm:cxn modelId="{E1B7D8E7-63AC-E748-9BAB-64B727F41C64}" type="presParOf" srcId="{99828754-661A-BB4D-97C6-09EE1E0C750D}" destId="{90964723-0685-9F44-A746-2C44DD6B0DFA}" srcOrd="3" destOrd="0" presId="urn:microsoft.com/office/officeart/2026/layout/SmallDotsVertical#2"/>
  </dgm:cxnLst>
  <dgm:bg/>
  <dgm:whole/>
  <dgm:extLst>
    <a:ext uri="http://schemas.microsoft.com/office/drawing/2008/diagram">
      <dsp:dataModelExt xmlns:dsp="http://schemas.microsoft.com/office/drawing/2008/diagram" relId="rId40"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23E4BF6A-1ED7-0643-8E97-953124D79B9A}" type="doc">
      <dgm:prSet loTypeId="urn:microsoft.com/office/officeart/2005/8/layout/process4" loCatId="list" qsTypeId="urn:microsoft.com/office/officeart/2005/8/quickstyle/simple1#3" qsCatId="simple" csTypeId="urn:microsoft.com/office/officeart/2005/8/colors/accent1_2#3" csCatId="accent1" phldr="1"/>
      <dgm:spPr/>
      <dgm:t>
        <a:bodyPr/>
        <a:lstStyle/>
        <a:p>
          <a:endParaRPr lang="en-US"/>
        </a:p>
      </dgm:t>
    </dgm:pt>
    <dgm:pt modelId="{F26B17AD-318F-9A48-8FBF-9C756C27D09A}">
      <dgm:prSet/>
      <dgm:spPr>
        <a:solidFill>
          <a:srgbClr val="C5E0DA"/>
        </a:solidFill>
        <a:ln>
          <a:noFill/>
        </a:ln>
      </dgm:spPr>
      <dgm:t>
        <a:bodyPr/>
        <a:lstStyle/>
        <a:p>
          <a:pPr algn="ctr">
            <a:buFont typeface="Symbol" pitchFamily="2" charset="2"/>
            <a:buChar char=""/>
          </a:pPr>
          <a:r>
            <a:rPr lang="en-CA">
              <a:solidFill>
                <a:schemeClr val="tx1"/>
              </a:solidFill>
              <a:latin typeface="Poppins" panose="00000500000000000000" pitchFamily="2" charset="77"/>
              <a:cs typeface="Poppins" panose="00000500000000000000" pitchFamily="2" charset="77"/>
            </a:rPr>
            <a:t>Create engaging learning experiences</a:t>
          </a:r>
        </a:p>
      </dgm:t>
    </dgm:pt>
    <dgm:pt modelId="{83710AE5-8E8A-9A46-80C3-0C3B6C9B8A7E}" type="parTrans" cxnId="{54CD08D5-119A-7F44-9AF8-77D19E70DBB7}">
      <dgm:prSet/>
      <dgm:spPr/>
      <dgm:t>
        <a:bodyPr/>
        <a:lstStyle/>
        <a:p>
          <a:endParaRPr lang="en-US"/>
        </a:p>
      </dgm:t>
    </dgm:pt>
    <dgm:pt modelId="{DB5B6D73-6517-E843-A616-AEEA37281788}" type="sibTrans" cxnId="{54CD08D5-119A-7F44-9AF8-77D19E70DBB7}">
      <dgm:prSet/>
      <dgm:spPr/>
      <dgm:t>
        <a:bodyPr/>
        <a:lstStyle/>
        <a:p>
          <a:endParaRPr lang="en-US"/>
        </a:p>
      </dgm:t>
    </dgm:pt>
    <dgm:pt modelId="{E1D9565F-D549-EC44-A5BC-5A61382D8E2D}">
      <dgm:prSet/>
      <dgm:spPr>
        <a:solidFill>
          <a:srgbClr val="C5E0DA"/>
        </a:solidFill>
        <a:ln>
          <a:noFill/>
        </a:ln>
      </dgm:spPr>
      <dgm:t>
        <a:bodyPr/>
        <a:lstStyle/>
        <a:p>
          <a:pPr algn="ctr">
            <a:buFont typeface="Symbol" pitchFamily="2" charset="2"/>
            <a:buNone/>
          </a:pPr>
          <a:r>
            <a:rPr lang="en-CA">
              <a:solidFill>
                <a:schemeClr val="tx1"/>
              </a:solidFill>
              <a:latin typeface="Poppins" panose="00000500000000000000" pitchFamily="2" charset="77"/>
              <a:cs typeface="Poppins" panose="00000500000000000000" pitchFamily="2" charset="77"/>
            </a:rPr>
            <a:t>Foster inclusive learning environments</a:t>
          </a:r>
        </a:p>
      </dgm:t>
    </dgm:pt>
    <dgm:pt modelId="{DB284B76-CF10-4B43-9A43-672963F70BEB}" type="parTrans" cxnId="{9ECBB707-442B-E84A-B4CF-AEBAC462D852}">
      <dgm:prSet/>
      <dgm:spPr/>
      <dgm:t>
        <a:bodyPr/>
        <a:lstStyle/>
        <a:p>
          <a:endParaRPr lang="en-US"/>
        </a:p>
      </dgm:t>
    </dgm:pt>
    <dgm:pt modelId="{AB8D5963-3D69-3549-AABC-6654F4556905}" type="sibTrans" cxnId="{9ECBB707-442B-E84A-B4CF-AEBAC462D852}">
      <dgm:prSet/>
      <dgm:spPr/>
      <dgm:t>
        <a:bodyPr/>
        <a:lstStyle/>
        <a:p>
          <a:endParaRPr lang="en-US"/>
        </a:p>
      </dgm:t>
    </dgm:pt>
    <dgm:pt modelId="{6813B594-BF83-484D-9C6B-9AB7B7EE0EA5}">
      <dgm:prSet/>
      <dgm:spPr>
        <a:solidFill>
          <a:srgbClr val="C5E0DA"/>
        </a:solidFill>
        <a:ln>
          <a:noFill/>
        </a:ln>
      </dgm:spPr>
      <dgm:t>
        <a:bodyPr/>
        <a:lstStyle/>
        <a:p>
          <a:pPr algn="ctr">
            <a:buFont typeface="Symbol" pitchFamily="2" charset="2"/>
            <a:buChar char=""/>
          </a:pPr>
          <a:r>
            <a:rPr lang="en-CA">
              <a:solidFill>
                <a:schemeClr val="tx1"/>
              </a:solidFill>
              <a:latin typeface="Poppins" panose="00000500000000000000" pitchFamily="2" charset="77"/>
              <a:cs typeface="Poppins" panose="00000500000000000000" pitchFamily="2" charset="77"/>
            </a:rPr>
            <a:t>Assess and provide feedback on student learning</a:t>
          </a:r>
        </a:p>
      </dgm:t>
    </dgm:pt>
    <dgm:pt modelId="{27015B52-840D-424A-ACF2-1E4D597805CA}" type="parTrans" cxnId="{338D8AAF-8D6E-6044-8EC4-949D7526D9B6}">
      <dgm:prSet/>
      <dgm:spPr/>
      <dgm:t>
        <a:bodyPr/>
        <a:lstStyle/>
        <a:p>
          <a:endParaRPr lang="en-US"/>
        </a:p>
      </dgm:t>
    </dgm:pt>
    <dgm:pt modelId="{146425A6-FC70-0F4E-A29E-CF264E98CDBA}" type="sibTrans" cxnId="{338D8AAF-8D6E-6044-8EC4-949D7526D9B6}">
      <dgm:prSet/>
      <dgm:spPr/>
      <dgm:t>
        <a:bodyPr/>
        <a:lstStyle/>
        <a:p>
          <a:endParaRPr lang="en-US"/>
        </a:p>
      </dgm:t>
    </dgm:pt>
    <dgm:pt modelId="{FC3E6836-7E21-F04C-B2A8-AC538F1171FD}">
      <dgm:prSet/>
      <dgm:spPr>
        <a:solidFill>
          <a:srgbClr val="C5E0DA"/>
        </a:solidFill>
        <a:ln>
          <a:noFill/>
        </a:ln>
      </dgm:spPr>
      <dgm:t>
        <a:bodyPr/>
        <a:lstStyle/>
        <a:p>
          <a:pPr algn="ctr">
            <a:buFont typeface="Symbol" pitchFamily="2" charset="2"/>
            <a:buChar char=""/>
          </a:pPr>
          <a:r>
            <a:rPr lang="en-CA">
              <a:solidFill>
                <a:schemeClr val="tx1"/>
              </a:solidFill>
              <a:latin typeface="Poppins" panose="00000500000000000000" pitchFamily="2" charset="77"/>
              <a:cs typeface="Poppins" panose="00000500000000000000" pitchFamily="2" charset="77"/>
            </a:rPr>
            <a:t>Support student success</a:t>
          </a:r>
        </a:p>
      </dgm:t>
    </dgm:pt>
    <dgm:pt modelId="{E7FA5381-E223-0F47-8C23-90C2BAA8F322}" type="parTrans" cxnId="{0443518E-4984-9047-BF48-E5EAA494F7C2}">
      <dgm:prSet/>
      <dgm:spPr/>
      <dgm:t>
        <a:bodyPr/>
        <a:lstStyle/>
        <a:p>
          <a:endParaRPr lang="en-US"/>
        </a:p>
      </dgm:t>
    </dgm:pt>
    <dgm:pt modelId="{FDA442D3-97B5-F64E-AE05-45AF048DB656}" type="sibTrans" cxnId="{0443518E-4984-9047-BF48-E5EAA494F7C2}">
      <dgm:prSet/>
      <dgm:spPr/>
      <dgm:t>
        <a:bodyPr/>
        <a:lstStyle/>
        <a:p>
          <a:endParaRPr lang="en-US"/>
        </a:p>
      </dgm:t>
    </dgm:pt>
    <dgm:pt modelId="{87B33611-4EF5-E647-A546-4673F8AEB283}">
      <dgm:prSet/>
      <dgm:spPr>
        <a:solidFill>
          <a:srgbClr val="C5E0DA"/>
        </a:solidFill>
        <a:ln>
          <a:noFill/>
        </a:ln>
      </dgm:spPr>
      <dgm:t>
        <a:bodyPr/>
        <a:lstStyle/>
        <a:p>
          <a:pPr algn="ctr">
            <a:buFont typeface="Symbol" pitchFamily="2" charset="2"/>
            <a:buChar char=""/>
          </a:pPr>
          <a:r>
            <a:rPr lang="en-CA">
              <a:solidFill>
                <a:schemeClr val="tx1"/>
              </a:solidFill>
              <a:latin typeface="Poppins" panose="00000500000000000000" pitchFamily="2" charset="77"/>
              <a:cs typeface="Poppins" panose="00000500000000000000" pitchFamily="2" charset="77"/>
            </a:rPr>
            <a:t>Model professionalism and ethical practice</a:t>
          </a:r>
        </a:p>
      </dgm:t>
    </dgm:pt>
    <dgm:pt modelId="{E2A1CFD1-19E6-6F40-B7E3-1319D1B1E94F}" type="parTrans" cxnId="{3EE5EA34-ECAA-A641-85B5-86DB3E0AC1E0}">
      <dgm:prSet/>
      <dgm:spPr/>
      <dgm:t>
        <a:bodyPr/>
        <a:lstStyle/>
        <a:p>
          <a:endParaRPr lang="en-US"/>
        </a:p>
      </dgm:t>
    </dgm:pt>
    <dgm:pt modelId="{BBFA65A7-66C2-464F-94BA-6A4A5002E673}" type="sibTrans" cxnId="{3EE5EA34-ECAA-A641-85B5-86DB3E0AC1E0}">
      <dgm:prSet/>
      <dgm:spPr/>
      <dgm:t>
        <a:bodyPr/>
        <a:lstStyle/>
        <a:p>
          <a:endParaRPr lang="en-US"/>
        </a:p>
      </dgm:t>
    </dgm:pt>
    <dgm:pt modelId="{72EC61B5-DA1F-0D44-876A-7F9D7CDAFC90}">
      <dgm:prSet/>
      <dgm:spPr>
        <a:solidFill>
          <a:srgbClr val="C5E0DA"/>
        </a:solidFill>
        <a:ln>
          <a:noFill/>
        </a:ln>
      </dgm:spPr>
      <dgm:t>
        <a:bodyPr/>
        <a:lstStyle/>
        <a:p>
          <a:pPr algn="ctr">
            <a:buFont typeface="Symbol" pitchFamily="2" charset="2"/>
            <a:buChar char=""/>
          </a:pPr>
          <a:r>
            <a:rPr lang="en-CA">
              <a:solidFill>
                <a:schemeClr val="tx1"/>
              </a:solidFill>
              <a:latin typeface="Poppins" panose="00000500000000000000" pitchFamily="2" charset="77"/>
              <a:cs typeface="Poppins" panose="00000500000000000000" pitchFamily="2" charset="77"/>
            </a:rPr>
            <a:t>Contribute to curriculum quality</a:t>
          </a:r>
        </a:p>
      </dgm:t>
    </dgm:pt>
    <dgm:pt modelId="{691DC37B-ADB2-334F-9210-EFD6A30954CB}" type="parTrans" cxnId="{EE5DC46C-A397-9D43-B036-6F6F5EAB10F1}">
      <dgm:prSet/>
      <dgm:spPr/>
      <dgm:t>
        <a:bodyPr/>
        <a:lstStyle/>
        <a:p>
          <a:endParaRPr lang="en-US"/>
        </a:p>
      </dgm:t>
    </dgm:pt>
    <dgm:pt modelId="{F380D93C-D06E-2640-82A4-614DC8147630}" type="sibTrans" cxnId="{EE5DC46C-A397-9D43-B036-6F6F5EAB10F1}">
      <dgm:prSet/>
      <dgm:spPr/>
      <dgm:t>
        <a:bodyPr/>
        <a:lstStyle/>
        <a:p>
          <a:endParaRPr lang="en-US"/>
        </a:p>
      </dgm:t>
    </dgm:pt>
    <dgm:pt modelId="{CAF37AF1-B681-FC4E-BB9C-E6F4B8EE3DB4}">
      <dgm:prSet/>
      <dgm:spPr>
        <a:solidFill>
          <a:srgbClr val="C5E0DA"/>
        </a:solidFill>
        <a:ln>
          <a:noFill/>
        </a:ln>
      </dgm:spPr>
      <dgm:t>
        <a:bodyPr/>
        <a:lstStyle/>
        <a:p>
          <a:pPr algn="ctr">
            <a:buFont typeface="Symbol" pitchFamily="2" charset="2"/>
            <a:buChar char=""/>
          </a:pPr>
          <a:r>
            <a:rPr lang="en-CA">
              <a:solidFill>
                <a:schemeClr val="tx1"/>
              </a:solidFill>
              <a:latin typeface="Poppins" panose="00000500000000000000" pitchFamily="2" charset="77"/>
              <a:cs typeface="Poppins" panose="00000500000000000000" pitchFamily="2" charset="77"/>
            </a:rPr>
            <a:t>Continue developing your own teaching practice</a:t>
          </a:r>
        </a:p>
      </dgm:t>
    </dgm:pt>
    <dgm:pt modelId="{15DCC4E1-249D-364D-B4C3-855CEE42C4A0}" type="parTrans" cxnId="{C769E7D2-BEC6-2F4F-B419-B03AC14B900B}">
      <dgm:prSet/>
      <dgm:spPr/>
      <dgm:t>
        <a:bodyPr/>
        <a:lstStyle/>
        <a:p>
          <a:endParaRPr lang="en-US"/>
        </a:p>
      </dgm:t>
    </dgm:pt>
    <dgm:pt modelId="{A7CA290C-5278-6448-8CC5-A1BE7945E81C}" type="sibTrans" cxnId="{C769E7D2-BEC6-2F4F-B419-B03AC14B900B}">
      <dgm:prSet/>
      <dgm:spPr/>
      <dgm:t>
        <a:bodyPr/>
        <a:lstStyle/>
        <a:p>
          <a:endParaRPr lang="en-US"/>
        </a:p>
      </dgm:t>
    </dgm:pt>
    <dgm:pt modelId="{083F4DFD-FDC6-3D47-8BF4-8CF63B30F039}" type="pres">
      <dgm:prSet presAssocID="{23E4BF6A-1ED7-0643-8E97-953124D79B9A}" presName="Name0" presStyleCnt="0">
        <dgm:presLayoutVars>
          <dgm:dir/>
          <dgm:animLvl val="lvl"/>
          <dgm:resizeHandles val="exact"/>
        </dgm:presLayoutVars>
      </dgm:prSet>
      <dgm:spPr/>
    </dgm:pt>
    <dgm:pt modelId="{D447FEB5-3257-FC4F-8E9D-A5C08C3DABFC}" type="pres">
      <dgm:prSet presAssocID="{CAF37AF1-B681-FC4E-BB9C-E6F4B8EE3DB4}" presName="boxAndChildren" presStyleCnt="0"/>
      <dgm:spPr/>
    </dgm:pt>
    <dgm:pt modelId="{9FC97F3D-BCF3-6548-B118-3C3136755DAB}" type="pres">
      <dgm:prSet presAssocID="{CAF37AF1-B681-FC4E-BB9C-E6F4B8EE3DB4}" presName="parentTextBox" presStyleLbl="node1" presStyleIdx="0" presStyleCnt="7"/>
      <dgm:spPr/>
    </dgm:pt>
    <dgm:pt modelId="{88AF94E7-234E-6146-9160-859FF4F2345D}" type="pres">
      <dgm:prSet presAssocID="{F380D93C-D06E-2640-82A4-614DC8147630}" presName="sp" presStyleCnt="0"/>
      <dgm:spPr/>
    </dgm:pt>
    <dgm:pt modelId="{3BCE88CE-9DBC-3C44-BB7C-B05C2539208D}" type="pres">
      <dgm:prSet presAssocID="{72EC61B5-DA1F-0D44-876A-7F9D7CDAFC90}" presName="arrowAndChildren" presStyleCnt="0"/>
      <dgm:spPr/>
    </dgm:pt>
    <dgm:pt modelId="{DADD5BE8-852B-5B41-9E18-F0D05ABDCF3B}" type="pres">
      <dgm:prSet presAssocID="{72EC61B5-DA1F-0D44-876A-7F9D7CDAFC90}" presName="parentTextArrow" presStyleLbl="node1" presStyleIdx="1" presStyleCnt="7"/>
      <dgm:spPr/>
    </dgm:pt>
    <dgm:pt modelId="{B7763FEF-C045-9945-AE37-C897C68A7A09}" type="pres">
      <dgm:prSet presAssocID="{BBFA65A7-66C2-464F-94BA-6A4A5002E673}" presName="sp" presStyleCnt="0"/>
      <dgm:spPr/>
    </dgm:pt>
    <dgm:pt modelId="{BC58CE60-0844-E04F-9AB0-EC405F5FD3C1}" type="pres">
      <dgm:prSet presAssocID="{87B33611-4EF5-E647-A546-4673F8AEB283}" presName="arrowAndChildren" presStyleCnt="0"/>
      <dgm:spPr/>
    </dgm:pt>
    <dgm:pt modelId="{E4CE0AB7-AD60-CD43-9B44-EA601874720D}" type="pres">
      <dgm:prSet presAssocID="{87B33611-4EF5-E647-A546-4673F8AEB283}" presName="parentTextArrow" presStyleLbl="node1" presStyleIdx="2" presStyleCnt="7"/>
      <dgm:spPr/>
    </dgm:pt>
    <dgm:pt modelId="{38380141-614F-D54F-8F2E-073543A754B4}" type="pres">
      <dgm:prSet presAssocID="{FDA442D3-97B5-F64E-AE05-45AF048DB656}" presName="sp" presStyleCnt="0"/>
      <dgm:spPr/>
    </dgm:pt>
    <dgm:pt modelId="{7D5ED406-5076-F04E-AFB9-319CDD84C866}" type="pres">
      <dgm:prSet presAssocID="{FC3E6836-7E21-F04C-B2A8-AC538F1171FD}" presName="arrowAndChildren" presStyleCnt="0"/>
      <dgm:spPr/>
    </dgm:pt>
    <dgm:pt modelId="{298E4722-9779-764A-83FD-DEC739F76DAA}" type="pres">
      <dgm:prSet presAssocID="{FC3E6836-7E21-F04C-B2A8-AC538F1171FD}" presName="parentTextArrow" presStyleLbl="node1" presStyleIdx="3" presStyleCnt="7"/>
      <dgm:spPr/>
    </dgm:pt>
    <dgm:pt modelId="{5369736F-7A29-DB45-A2E1-F849F70CC1A8}" type="pres">
      <dgm:prSet presAssocID="{146425A6-FC70-0F4E-A29E-CF264E98CDBA}" presName="sp" presStyleCnt="0"/>
      <dgm:spPr/>
    </dgm:pt>
    <dgm:pt modelId="{8BCC33E4-BD85-774B-9B8B-7E034F2581A8}" type="pres">
      <dgm:prSet presAssocID="{6813B594-BF83-484D-9C6B-9AB7B7EE0EA5}" presName="arrowAndChildren" presStyleCnt="0"/>
      <dgm:spPr/>
    </dgm:pt>
    <dgm:pt modelId="{F3D5E69F-D7A7-B248-A0B0-56537CF10F06}" type="pres">
      <dgm:prSet presAssocID="{6813B594-BF83-484D-9C6B-9AB7B7EE0EA5}" presName="parentTextArrow" presStyleLbl="node1" presStyleIdx="4" presStyleCnt="7"/>
      <dgm:spPr/>
    </dgm:pt>
    <dgm:pt modelId="{DCBF3876-EA53-D142-A98B-BEAEF57C6281}" type="pres">
      <dgm:prSet presAssocID="{AB8D5963-3D69-3549-AABC-6654F4556905}" presName="sp" presStyleCnt="0"/>
      <dgm:spPr/>
    </dgm:pt>
    <dgm:pt modelId="{8F40A97A-9DE4-244A-BAED-8929EDD094C7}" type="pres">
      <dgm:prSet presAssocID="{E1D9565F-D549-EC44-A5BC-5A61382D8E2D}" presName="arrowAndChildren" presStyleCnt="0"/>
      <dgm:spPr/>
    </dgm:pt>
    <dgm:pt modelId="{0F55A9A3-E9C0-2840-9A1C-624E4CD91EA4}" type="pres">
      <dgm:prSet presAssocID="{E1D9565F-D549-EC44-A5BC-5A61382D8E2D}" presName="parentTextArrow" presStyleLbl="node1" presStyleIdx="5" presStyleCnt="7"/>
      <dgm:spPr/>
    </dgm:pt>
    <dgm:pt modelId="{FF73BC17-537E-3241-81BA-130219CD72E3}" type="pres">
      <dgm:prSet presAssocID="{DB5B6D73-6517-E843-A616-AEEA37281788}" presName="sp" presStyleCnt="0"/>
      <dgm:spPr/>
    </dgm:pt>
    <dgm:pt modelId="{716BD8A4-ED1B-CC49-842E-C460D0E33749}" type="pres">
      <dgm:prSet presAssocID="{F26B17AD-318F-9A48-8FBF-9C756C27D09A}" presName="arrowAndChildren" presStyleCnt="0"/>
      <dgm:spPr/>
    </dgm:pt>
    <dgm:pt modelId="{A0D59CB8-CE6C-F34F-9EB9-0AB0FE5432E1}" type="pres">
      <dgm:prSet presAssocID="{F26B17AD-318F-9A48-8FBF-9C756C27D09A}" presName="parentTextArrow" presStyleLbl="node1" presStyleIdx="6" presStyleCnt="7"/>
      <dgm:spPr/>
    </dgm:pt>
  </dgm:ptLst>
  <dgm:cxnLst>
    <dgm:cxn modelId="{9ECBB707-442B-E84A-B4CF-AEBAC462D852}" srcId="{23E4BF6A-1ED7-0643-8E97-953124D79B9A}" destId="{E1D9565F-D549-EC44-A5BC-5A61382D8E2D}" srcOrd="1" destOrd="0" parTransId="{DB284B76-CF10-4B43-9A43-672963F70BEB}" sibTransId="{AB8D5963-3D69-3549-AABC-6654F4556905}"/>
    <dgm:cxn modelId="{504A691C-6A61-C940-80F4-1BF60A80A5B9}" type="presOf" srcId="{23E4BF6A-1ED7-0643-8E97-953124D79B9A}" destId="{083F4DFD-FDC6-3D47-8BF4-8CF63B30F039}" srcOrd="0" destOrd="0" presId="urn:microsoft.com/office/officeart/2005/8/layout/process4"/>
    <dgm:cxn modelId="{B0C91223-95AA-C140-90CF-DED477C7C90B}" type="presOf" srcId="{FC3E6836-7E21-F04C-B2A8-AC538F1171FD}" destId="{298E4722-9779-764A-83FD-DEC739F76DAA}" srcOrd="0" destOrd="0" presId="urn:microsoft.com/office/officeart/2005/8/layout/process4"/>
    <dgm:cxn modelId="{3EE5EA34-ECAA-A641-85B5-86DB3E0AC1E0}" srcId="{23E4BF6A-1ED7-0643-8E97-953124D79B9A}" destId="{87B33611-4EF5-E647-A546-4673F8AEB283}" srcOrd="4" destOrd="0" parTransId="{E2A1CFD1-19E6-6F40-B7E3-1319D1B1E94F}" sibTransId="{BBFA65A7-66C2-464F-94BA-6A4A5002E673}"/>
    <dgm:cxn modelId="{A969A936-CFD0-2245-B8F4-CD2DD668DD0F}" type="presOf" srcId="{CAF37AF1-B681-FC4E-BB9C-E6F4B8EE3DB4}" destId="{9FC97F3D-BCF3-6548-B118-3C3136755DAB}" srcOrd="0" destOrd="0" presId="urn:microsoft.com/office/officeart/2005/8/layout/process4"/>
    <dgm:cxn modelId="{313CFF4F-B70E-F342-9FA3-A626A26A71F1}" type="presOf" srcId="{E1D9565F-D549-EC44-A5BC-5A61382D8E2D}" destId="{0F55A9A3-E9C0-2840-9A1C-624E4CD91EA4}" srcOrd="0" destOrd="0" presId="urn:microsoft.com/office/officeart/2005/8/layout/process4"/>
    <dgm:cxn modelId="{2CA0C451-9373-A741-BCFF-619D498F3D23}" type="presOf" srcId="{87B33611-4EF5-E647-A546-4673F8AEB283}" destId="{E4CE0AB7-AD60-CD43-9B44-EA601874720D}" srcOrd="0" destOrd="0" presId="urn:microsoft.com/office/officeart/2005/8/layout/process4"/>
    <dgm:cxn modelId="{EE5DC46C-A397-9D43-B036-6F6F5EAB10F1}" srcId="{23E4BF6A-1ED7-0643-8E97-953124D79B9A}" destId="{72EC61B5-DA1F-0D44-876A-7F9D7CDAFC90}" srcOrd="5" destOrd="0" parTransId="{691DC37B-ADB2-334F-9210-EFD6A30954CB}" sibTransId="{F380D93C-D06E-2640-82A4-614DC8147630}"/>
    <dgm:cxn modelId="{859DDF74-396A-0447-82A6-4E623748F8D1}" type="presOf" srcId="{F26B17AD-318F-9A48-8FBF-9C756C27D09A}" destId="{A0D59CB8-CE6C-F34F-9EB9-0AB0FE5432E1}" srcOrd="0" destOrd="0" presId="urn:microsoft.com/office/officeart/2005/8/layout/process4"/>
    <dgm:cxn modelId="{0443518E-4984-9047-BF48-E5EAA494F7C2}" srcId="{23E4BF6A-1ED7-0643-8E97-953124D79B9A}" destId="{FC3E6836-7E21-F04C-B2A8-AC538F1171FD}" srcOrd="3" destOrd="0" parTransId="{E7FA5381-E223-0F47-8C23-90C2BAA8F322}" sibTransId="{FDA442D3-97B5-F64E-AE05-45AF048DB656}"/>
    <dgm:cxn modelId="{338D8AAF-8D6E-6044-8EC4-949D7526D9B6}" srcId="{23E4BF6A-1ED7-0643-8E97-953124D79B9A}" destId="{6813B594-BF83-484D-9C6B-9AB7B7EE0EA5}" srcOrd="2" destOrd="0" parTransId="{27015B52-840D-424A-ACF2-1E4D597805CA}" sibTransId="{146425A6-FC70-0F4E-A29E-CF264E98CDBA}"/>
    <dgm:cxn modelId="{1DA81EBD-2605-AE40-89CF-3955C103F091}" type="presOf" srcId="{72EC61B5-DA1F-0D44-876A-7F9D7CDAFC90}" destId="{DADD5BE8-852B-5B41-9E18-F0D05ABDCF3B}" srcOrd="0" destOrd="0" presId="urn:microsoft.com/office/officeart/2005/8/layout/process4"/>
    <dgm:cxn modelId="{C769E7D2-BEC6-2F4F-B419-B03AC14B900B}" srcId="{23E4BF6A-1ED7-0643-8E97-953124D79B9A}" destId="{CAF37AF1-B681-FC4E-BB9C-E6F4B8EE3DB4}" srcOrd="6" destOrd="0" parTransId="{15DCC4E1-249D-364D-B4C3-855CEE42C4A0}" sibTransId="{A7CA290C-5278-6448-8CC5-A1BE7945E81C}"/>
    <dgm:cxn modelId="{54CD08D5-119A-7F44-9AF8-77D19E70DBB7}" srcId="{23E4BF6A-1ED7-0643-8E97-953124D79B9A}" destId="{F26B17AD-318F-9A48-8FBF-9C756C27D09A}" srcOrd="0" destOrd="0" parTransId="{83710AE5-8E8A-9A46-80C3-0C3B6C9B8A7E}" sibTransId="{DB5B6D73-6517-E843-A616-AEEA37281788}"/>
    <dgm:cxn modelId="{C5A49DF2-F7C2-9445-9878-D01C00172DA1}" type="presOf" srcId="{6813B594-BF83-484D-9C6B-9AB7B7EE0EA5}" destId="{F3D5E69F-D7A7-B248-A0B0-56537CF10F06}" srcOrd="0" destOrd="0" presId="urn:microsoft.com/office/officeart/2005/8/layout/process4"/>
    <dgm:cxn modelId="{1DE14C6E-F4C8-9F42-A4D7-29731FDE101D}" type="presParOf" srcId="{083F4DFD-FDC6-3D47-8BF4-8CF63B30F039}" destId="{D447FEB5-3257-FC4F-8E9D-A5C08C3DABFC}" srcOrd="0" destOrd="0" presId="urn:microsoft.com/office/officeart/2005/8/layout/process4"/>
    <dgm:cxn modelId="{A2A88B84-2707-1B4C-A297-560CABFE101F}" type="presParOf" srcId="{D447FEB5-3257-FC4F-8E9D-A5C08C3DABFC}" destId="{9FC97F3D-BCF3-6548-B118-3C3136755DAB}" srcOrd="0" destOrd="0" presId="urn:microsoft.com/office/officeart/2005/8/layout/process4"/>
    <dgm:cxn modelId="{0E4137B0-7CA7-3C45-93FB-6526C71A2484}" type="presParOf" srcId="{083F4DFD-FDC6-3D47-8BF4-8CF63B30F039}" destId="{88AF94E7-234E-6146-9160-859FF4F2345D}" srcOrd="1" destOrd="0" presId="urn:microsoft.com/office/officeart/2005/8/layout/process4"/>
    <dgm:cxn modelId="{5ECEAFA6-96C1-0242-93CD-91207DB57B6F}" type="presParOf" srcId="{083F4DFD-FDC6-3D47-8BF4-8CF63B30F039}" destId="{3BCE88CE-9DBC-3C44-BB7C-B05C2539208D}" srcOrd="2" destOrd="0" presId="urn:microsoft.com/office/officeart/2005/8/layout/process4"/>
    <dgm:cxn modelId="{C0A441D7-5EC1-BB42-B7C9-FCE608AC1027}" type="presParOf" srcId="{3BCE88CE-9DBC-3C44-BB7C-B05C2539208D}" destId="{DADD5BE8-852B-5B41-9E18-F0D05ABDCF3B}" srcOrd="0" destOrd="0" presId="urn:microsoft.com/office/officeart/2005/8/layout/process4"/>
    <dgm:cxn modelId="{572F02AD-BA76-1242-900B-A2BD795ADE39}" type="presParOf" srcId="{083F4DFD-FDC6-3D47-8BF4-8CF63B30F039}" destId="{B7763FEF-C045-9945-AE37-C897C68A7A09}" srcOrd="3" destOrd="0" presId="urn:microsoft.com/office/officeart/2005/8/layout/process4"/>
    <dgm:cxn modelId="{B81781A7-57A8-3C47-ADA2-FA3745947D02}" type="presParOf" srcId="{083F4DFD-FDC6-3D47-8BF4-8CF63B30F039}" destId="{BC58CE60-0844-E04F-9AB0-EC405F5FD3C1}" srcOrd="4" destOrd="0" presId="urn:microsoft.com/office/officeart/2005/8/layout/process4"/>
    <dgm:cxn modelId="{57EEC05F-5D6F-8144-BAB5-F7E80B5B4115}" type="presParOf" srcId="{BC58CE60-0844-E04F-9AB0-EC405F5FD3C1}" destId="{E4CE0AB7-AD60-CD43-9B44-EA601874720D}" srcOrd="0" destOrd="0" presId="urn:microsoft.com/office/officeart/2005/8/layout/process4"/>
    <dgm:cxn modelId="{67B77A8D-F812-8C44-83EC-3745B9A698CE}" type="presParOf" srcId="{083F4DFD-FDC6-3D47-8BF4-8CF63B30F039}" destId="{38380141-614F-D54F-8F2E-073543A754B4}" srcOrd="5" destOrd="0" presId="urn:microsoft.com/office/officeart/2005/8/layout/process4"/>
    <dgm:cxn modelId="{8AB17EA1-0234-E54B-A82A-1AF993C56642}" type="presParOf" srcId="{083F4DFD-FDC6-3D47-8BF4-8CF63B30F039}" destId="{7D5ED406-5076-F04E-AFB9-319CDD84C866}" srcOrd="6" destOrd="0" presId="urn:microsoft.com/office/officeart/2005/8/layout/process4"/>
    <dgm:cxn modelId="{F78C246A-8B76-E841-8D61-355559669B81}" type="presParOf" srcId="{7D5ED406-5076-F04E-AFB9-319CDD84C866}" destId="{298E4722-9779-764A-83FD-DEC739F76DAA}" srcOrd="0" destOrd="0" presId="urn:microsoft.com/office/officeart/2005/8/layout/process4"/>
    <dgm:cxn modelId="{4A6795DE-83C9-7A4E-AEA6-083CBB419BAB}" type="presParOf" srcId="{083F4DFD-FDC6-3D47-8BF4-8CF63B30F039}" destId="{5369736F-7A29-DB45-A2E1-F849F70CC1A8}" srcOrd="7" destOrd="0" presId="urn:microsoft.com/office/officeart/2005/8/layout/process4"/>
    <dgm:cxn modelId="{883DE0C1-E095-AE4A-88D3-652FFBCD7C64}" type="presParOf" srcId="{083F4DFD-FDC6-3D47-8BF4-8CF63B30F039}" destId="{8BCC33E4-BD85-774B-9B8B-7E034F2581A8}" srcOrd="8" destOrd="0" presId="urn:microsoft.com/office/officeart/2005/8/layout/process4"/>
    <dgm:cxn modelId="{D2553A92-4AA0-0943-AEA8-9B792B84BC71}" type="presParOf" srcId="{8BCC33E4-BD85-774B-9B8B-7E034F2581A8}" destId="{F3D5E69F-D7A7-B248-A0B0-56537CF10F06}" srcOrd="0" destOrd="0" presId="urn:microsoft.com/office/officeart/2005/8/layout/process4"/>
    <dgm:cxn modelId="{3A3F0975-6430-884D-A0B5-E51442BD7B35}" type="presParOf" srcId="{083F4DFD-FDC6-3D47-8BF4-8CF63B30F039}" destId="{DCBF3876-EA53-D142-A98B-BEAEF57C6281}" srcOrd="9" destOrd="0" presId="urn:microsoft.com/office/officeart/2005/8/layout/process4"/>
    <dgm:cxn modelId="{A7EF4EE8-C7D1-C941-B0DE-FFDF4202A1EE}" type="presParOf" srcId="{083F4DFD-FDC6-3D47-8BF4-8CF63B30F039}" destId="{8F40A97A-9DE4-244A-BAED-8929EDD094C7}" srcOrd="10" destOrd="0" presId="urn:microsoft.com/office/officeart/2005/8/layout/process4"/>
    <dgm:cxn modelId="{85773DFB-B43E-DC48-9B3C-9B7ADC4C0789}" type="presParOf" srcId="{8F40A97A-9DE4-244A-BAED-8929EDD094C7}" destId="{0F55A9A3-E9C0-2840-9A1C-624E4CD91EA4}" srcOrd="0" destOrd="0" presId="urn:microsoft.com/office/officeart/2005/8/layout/process4"/>
    <dgm:cxn modelId="{D2D2FEC5-BDD6-ED4A-A9F5-3A475FAFD8C6}" type="presParOf" srcId="{083F4DFD-FDC6-3D47-8BF4-8CF63B30F039}" destId="{FF73BC17-537E-3241-81BA-130219CD72E3}" srcOrd="11" destOrd="0" presId="urn:microsoft.com/office/officeart/2005/8/layout/process4"/>
    <dgm:cxn modelId="{6C968831-19B7-C249-9791-3CA6AD7B488C}" type="presParOf" srcId="{083F4DFD-FDC6-3D47-8BF4-8CF63B30F039}" destId="{716BD8A4-ED1B-CC49-842E-C460D0E33749}" srcOrd="12" destOrd="0" presId="urn:microsoft.com/office/officeart/2005/8/layout/process4"/>
    <dgm:cxn modelId="{511EAEBC-20F4-8F4E-A393-034F2D8CDCBB}" type="presParOf" srcId="{716BD8A4-ED1B-CC49-842E-C460D0E33749}" destId="{A0D59CB8-CE6C-F34F-9EB9-0AB0FE5432E1}" srcOrd="0" destOrd="0" presId="urn:microsoft.com/office/officeart/2005/8/layout/process4"/>
  </dgm:cxnLst>
  <dgm:bg/>
  <dgm:whole/>
  <dgm:extLst>
    <a:ext uri="http://schemas.microsoft.com/office/drawing/2008/diagram">
      <dsp:dataModelExt xmlns:dsp="http://schemas.microsoft.com/office/drawing/2008/diagram" relId="rId48" minVer="http://schemas.openxmlformats.org/drawingml/2006/diagram"/>
    </a:ext>
  </dgm:extLst>
</dgm:dataModel>
</file>

<file path=word/diagrams/data5.xml><?xml version="1.0" encoding="utf-8"?>
<dgm:dataModel xmlns:dgm="http://schemas.openxmlformats.org/drawingml/2006/diagram" xmlns:a="http://schemas.openxmlformats.org/drawingml/2006/main">
  <dgm:ptLst>
    <dgm:pt modelId="{F5961BA8-6712-FB46-A469-E224C28D8D5D}" type="doc">
      <dgm:prSet loTypeId="urn:microsoft.com/office/officeart/2026/layout/SmallDotsVertical#3" loCatId="list" qsTypeId="urn:microsoft.com/office/officeart/2005/8/quickstyle/simple1#4" qsCatId="simple" csTypeId="urn:microsoft.com/office/officeart/2005/8/colors/accent1_2#4" csCatId="accent1" phldr="1"/>
      <dgm:spPr/>
    </dgm:pt>
    <dgm:pt modelId="{4B773FDD-5BC4-9D4C-A95B-6EDEC0727E0D}">
      <dgm:prSet phldrT="[Text]" custT="1"/>
      <dgm:spPr>
        <a:solidFill>
          <a:srgbClr val="C5E0DA"/>
        </a:solidFill>
      </dgm:spPr>
      <dgm:t>
        <a:bodyPr/>
        <a:lstStyle/>
        <a:p>
          <a:r>
            <a:rPr lang="en-CA" sz="1200">
              <a:solidFill>
                <a:schemeClr val="tx1"/>
              </a:solidFill>
              <a:latin typeface="Poppins" panose="00000500000000000000" pitchFamily="2" charset="77"/>
              <a:cs typeface="Poppins" panose="00000500000000000000" pitchFamily="2" charset="77"/>
            </a:rPr>
            <a:t>Indigenous students</a:t>
          </a:r>
          <a:endParaRPr lang="en-US" sz="1200">
            <a:solidFill>
              <a:schemeClr val="tx1"/>
            </a:solidFill>
            <a:latin typeface="Poppins" panose="00000500000000000000" pitchFamily="2" charset="77"/>
            <a:cs typeface="Poppins" panose="00000500000000000000" pitchFamily="2" charset="77"/>
          </a:endParaRPr>
        </a:p>
      </dgm:t>
    </dgm:pt>
    <dgm:pt modelId="{B8BB249B-4888-5040-8E9F-50304D2D791E}" type="parTrans" cxnId="{CB29B6BE-753E-1F4D-8DCF-BA285BE07127}">
      <dgm:prSet/>
      <dgm:spPr/>
      <dgm:t>
        <a:bodyPr/>
        <a:lstStyle/>
        <a:p>
          <a:endParaRPr lang="en-US"/>
        </a:p>
      </dgm:t>
    </dgm:pt>
    <dgm:pt modelId="{60CFA08C-B215-4D47-87A5-EB70C078E894}" type="sibTrans" cxnId="{CB29B6BE-753E-1F4D-8DCF-BA285BE07127}">
      <dgm:prSet/>
      <dgm:spPr/>
      <dgm:t>
        <a:bodyPr/>
        <a:lstStyle/>
        <a:p>
          <a:endParaRPr lang="en-US"/>
        </a:p>
      </dgm:t>
    </dgm:pt>
    <dgm:pt modelId="{A4B843AD-349E-844B-AC35-E976B96F248E}">
      <dgm:prSet phldrT="[Text]" custT="1"/>
      <dgm:spPr>
        <a:solidFill>
          <a:srgbClr val="C5E0DA"/>
        </a:solidFill>
      </dgm:spPr>
      <dgm:t>
        <a:bodyPr/>
        <a:lstStyle/>
        <a:p>
          <a:r>
            <a:rPr lang="en-CA" sz="1200">
              <a:solidFill>
                <a:schemeClr val="tx1"/>
              </a:solidFill>
              <a:latin typeface="Poppins" panose="00000500000000000000" pitchFamily="2" charset="77"/>
              <a:cs typeface="Poppins" panose="00000500000000000000" pitchFamily="2" charset="77"/>
            </a:rPr>
            <a:t>International students</a:t>
          </a:r>
          <a:endParaRPr lang="en-US" sz="1200">
            <a:solidFill>
              <a:schemeClr val="tx1"/>
            </a:solidFill>
            <a:latin typeface="Poppins" panose="00000500000000000000" pitchFamily="2" charset="77"/>
            <a:cs typeface="Poppins" panose="00000500000000000000" pitchFamily="2" charset="77"/>
          </a:endParaRPr>
        </a:p>
      </dgm:t>
    </dgm:pt>
    <dgm:pt modelId="{E754FF2C-A8A0-7142-96D7-4E1B03D408F7}" type="parTrans" cxnId="{A5CC88B7-4C50-0248-B489-CECDE6C7C609}">
      <dgm:prSet/>
      <dgm:spPr/>
      <dgm:t>
        <a:bodyPr/>
        <a:lstStyle/>
        <a:p>
          <a:endParaRPr lang="en-US"/>
        </a:p>
      </dgm:t>
    </dgm:pt>
    <dgm:pt modelId="{61D73CF7-42E7-0F48-BC4A-7DB0A1B2AEFB}" type="sibTrans" cxnId="{A5CC88B7-4C50-0248-B489-CECDE6C7C609}">
      <dgm:prSet/>
      <dgm:spPr/>
      <dgm:t>
        <a:bodyPr/>
        <a:lstStyle/>
        <a:p>
          <a:endParaRPr lang="en-US"/>
        </a:p>
      </dgm:t>
    </dgm:pt>
    <dgm:pt modelId="{D4E0DD8A-B372-434B-BCFE-160F45598A35}">
      <dgm:prSet phldrT="[Text]" custT="1"/>
      <dgm:spPr>
        <a:solidFill>
          <a:srgbClr val="C5E0DA"/>
        </a:solidFill>
      </dgm:spPr>
      <dgm:t>
        <a:bodyPr/>
        <a:lstStyle/>
        <a:p>
          <a:r>
            <a:rPr lang="en-CA" sz="1200">
              <a:solidFill>
                <a:schemeClr val="tx1"/>
              </a:solidFill>
              <a:latin typeface="Poppins" panose="00000500000000000000" pitchFamily="2" charset="77"/>
              <a:cs typeface="Poppins" panose="00000500000000000000" pitchFamily="2" charset="77"/>
            </a:rPr>
            <a:t>First-generation students - L</a:t>
          </a:r>
          <a:r>
            <a:rPr lang="en-US" sz="1200">
              <a:solidFill>
                <a:schemeClr val="tx1"/>
              </a:solidFill>
              <a:latin typeface="Poppins" panose="00000500000000000000" pitchFamily="2" charset="77"/>
              <a:cs typeface="Poppins" panose="00000500000000000000" pitchFamily="2" charset="77"/>
            </a:rPr>
            <a:t>earners that are the first in their family to attend post-secondary education</a:t>
          </a:r>
          <a:endParaRPr lang="en-CA" sz="1200">
            <a:solidFill>
              <a:schemeClr val="tx1"/>
            </a:solidFill>
            <a:latin typeface="Poppins" panose="00000500000000000000" pitchFamily="2" charset="77"/>
            <a:cs typeface="Poppins" panose="00000500000000000000" pitchFamily="2" charset="77"/>
          </a:endParaRPr>
        </a:p>
      </dgm:t>
    </dgm:pt>
    <dgm:pt modelId="{0EE76479-C949-E344-B583-721ED4E4EB98}" type="parTrans" cxnId="{A0B21F85-4E4E-724F-8232-E638B5BB037A}">
      <dgm:prSet/>
      <dgm:spPr/>
      <dgm:t>
        <a:bodyPr/>
        <a:lstStyle/>
        <a:p>
          <a:endParaRPr lang="en-US"/>
        </a:p>
      </dgm:t>
    </dgm:pt>
    <dgm:pt modelId="{3A0097EA-3D2A-4241-898F-32E89833521A}" type="sibTrans" cxnId="{A0B21F85-4E4E-724F-8232-E638B5BB037A}">
      <dgm:prSet/>
      <dgm:spPr/>
      <dgm:t>
        <a:bodyPr/>
        <a:lstStyle/>
        <a:p>
          <a:endParaRPr lang="en-US"/>
        </a:p>
      </dgm:t>
    </dgm:pt>
    <dgm:pt modelId="{2EB58209-E061-D847-9B4B-E4BE4B035154}">
      <dgm:prSet phldrT="[Text]" custT="1"/>
      <dgm:spPr>
        <a:solidFill>
          <a:srgbClr val="C5E0DA"/>
        </a:solidFill>
      </dgm:spPr>
      <dgm:t>
        <a:bodyPr/>
        <a:lstStyle/>
        <a:p>
          <a:r>
            <a:rPr lang="en-CA" sz="1200">
              <a:solidFill>
                <a:schemeClr val="tx1"/>
              </a:solidFill>
              <a:latin typeface="Poppins" panose="00000500000000000000" pitchFamily="2" charset="77"/>
              <a:cs typeface="Poppins" panose="00000500000000000000" pitchFamily="2" charset="77"/>
            </a:rPr>
            <a:t>Apprentices</a:t>
          </a:r>
          <a:endParaRPr lang="en-US" sz="1200">
            <a:solidFill>
              <a:schemeClr val="tx1"/>
            </a:solidFill>
            <a:latin typeface="Poppins" panose="00000500000000000000" pitchFamily="2" charset="77"/>
            <a:cs typeface="Poppins" panose="00000500000000000000" pitchFamily="2" charset="77"/>
          </a:endParaRPr>
        </a:p>
      </dgm:t>
    </dgm:pt>
    <dgm:pt modelId="{480D05B8-8003-CB41-8633-993B861971B3}" type="parTrans" cxnId="{A566B612-92F4-9147-B3DE-46DB24BA1B68}">
      <dgm:prSet/>
      <dgm:spPr/>
      <dgm:t>
        <a:bodyPr/>
        <a:lstStyle/>
        <a:p>
          <a:endParaRPr lang="en-US"/>
        </a:p>
      </dgm:t>
    </dgm:pt>
    <dgm:pt modelId="{E313B6FB-A76F-0841-91ED-237FE4BEC14C}" type="sibTrans" cxnId="{A566B612-92F4-9147-B3DE-46DB24BA1B68}">
      <dgm:prSet/>
      <dgm:spPr/>
      <dgm:t>
        <a:bodyPr/>
        <a:lstStyle/>
        <a:p>
          <a:endParaRPr lang="en-US"/>
        </a:p>
      </dgm:t>
    </dgm:pt>
    <dgm:pt modelId="{225E754A-E74D-AE4D-BFAC-F4A8BA663FB9}">
      <dgm:prSet phldrT="[Text]" custT="1"/>
      <dgm:spPr>
        <a:solidFill>
          <a:srgbClr val="C5E0DA"/>
        </a:solidFill>
      </dgm:spPr>
      <dgm:t>
        <a:bodyPr/>
        <a:lstStyle/>
        <a:p>
          <a:r>
            <a:rPr lang="en-CA" sz="1200">
              <a:solidFill>
                <a:schemeClr val="tx1"/>
              </a:solidFill>
              <a:latin typeface="Poppins" panose="00000500000000000000" pitchFamily="2" charset="77"/>
              <a:cs typeface="Poppins" panose="00000500000000000000" pitchFamily="2" charset="77"/>
            </a:rPr>
            <a:t>Continuing education learners</a:t>
          </a:r>
          <a:endParaRPr lang="en-US" sz="1200">
            <a:solidFill>
              <a:schemeClr val="tx1"/>
            </a:solidFill>
            <a:latin typeface="Poppins" panose="00000500000000000000" pitchFamily="2" charset="77"/>
            <a:cs typeface="Poppins" panose="00000500000000000000" pitchFamily="2" charset="77"/>
          </a:endParaRPr>
        </a:p>
      </dgm:t>
    </dgm:pt>
    <dgm:pt modelId="{7E95EC1D-BE37-E647-8D62-C5EAA9EB3985}" type="parTrans" cxnId="{AD38116E-F8CF-0749-8838-A069E972AC37}">
      <dgm:prSet/>
      <dgm:spPr/>
      <dgm:t>
        <a:bodyPr/>
        <a:lstStyle/>
        <a:p>
          <a:endParaRPr lang="en-US"/>
        </a:p>
      </dgm:t>
    </dgm:pt>
    <dgm:pt modelId="{4AB586D1-E87E-E840-B32A-565DF8982B22}" type="sibTrans" cxnId="{AD38116E-F8CF-0749-8838-A069E972AC37}">
      <dgm:prSet/>
      <dgm:spPr/>
      <dgm:t>
        <a:bodyPr/>
        <a:lstStyle/>
        <a:p>
          <a:endParaRPr lang="en-US"/>
        </a:p>
      </dgm:t>
    </dgm:pt>
    <dgm:pt modelId="{CC137E46-053F-0C49-9CAA-D89BB36F45C5}">
      <dgm:prSet phldrT="[Text]" custT="1"/>
      <dgm:spPr>
        <a:solidFill>
          <a:srgbClr val="C5E0DA"/>
        </a:solidFill>
      </dgm:spPr>
      <dgm:t>
        <a:bodyPr/>
        <a:lstStyle/>
        <a:p>
          <a:r>
            <a:rPr lang="en-CA" sz="1200">
              <a:solidFill>
                <a:schemeClr val="tx1"/>
              </a:solidFill>
              <a:latin typeface="Poppins" panose="00000500000000000000" pitchFamily="2" charset="77"/>
              <a:cs typeface="Poppins" panose="00000500000000000000" pitchFamily="2" charset="77"/>
            </a:rPr>
            <a:t>Students returning to education after employment, personal or career changes</a:t>
          </a:r>
          <a:endParaRPr lang="en-US" sz="1200">
            <a:solidFill>
              <a:schemeClr val="tx1"/>
            </a:solidFill>
            <a:latin typeface="Poppins" panose="00000500000000000000" pitchFamily="2" charset="77"/>
            <a:cs typeface="Poppins" panose="00000500000000000000" pitchFamily="2" charset="77"/>
          </a:endParaRPr>
        </a:p>
      </dgm:t>
    </dgm:pt>
    <dgm:pt modelId="{C9A9064E-FAED-2B40-8E4C-809E9EFD10BA}" type="parTrans" cxnId="{1641E685-B3B0-A34D-90B6-05DF96DEAC99}">
      <dgm:prSet/>
      <dgm:spPr/>
      <dgm:t>
        <a:bodyPr/>
        <a:lstStyle/>
        <a:p>
          <a:endParaRPr lang="en-US"/>
        </a:p>
      </dgm:t>
    </dgm:pt>
    <dgm:pt modelId="{70291D94-77F7-5146-8297-0D0F8C745E90}" type="sibTrans" cxnId="{1641E685-B3B0-A34D-90B6-05DF96DEAC99}">
      <dgm:prSet/>
      <dgm:spPr/>
      <dgm:t>
        <a:bodyPr/>
        <a:lstStyle/>
        <a:p>
          <a:endParaRPr lang="en-US"/>
        </a:p>
      </dgm:t>
    </dgm:pt>
    <dgm:pt modelId="{8229DCFF-CD7C-074D-A75F-873F77586EFF}">
      <dgm:prSet phldrT="Title" custT="1"/>
      <dgm:spPr/>
      <dgm:t>
        <a:bodyPr/>
        <a:lstStyle/>
        <a:p>
          <a:pPr>
            <a:defRPr b="1">
              <a:solidFill>
                <a:schemeClr val="accent1"/>
              </a:solidFill>
            </a:defRPr>
          </a:pPr>
          <a:r>
            <a:rPr lang="en-US" sz="2000">
              <a:solidFill>
                <a:srgbClr val="0A6F68"/>
              </a:solidFill>
              <a:latin typeface="Poppins" panose="00000500000000000000" pitchFamily="2" charset="77"/>
              <a:cs typeface="Poppins" panose="00000500000000000000" pitchFamily="2" charset="77"/>
            </a:rPr>
            <a:t>Our student population includes:</a:t>
          </a:r>
        </a:p>
      </dgm:t>
    </dgm:pt>
    <dgm:pt modelId="{DC774BCF-4C2C-7C45-82CB-5DD381E6F08C}" type="parTrans" cxnId="{6744DB0D-32A0-2F4F-A4AD-6EABAE0E8C59}">
      <dgm:prSet/>
      <dgm:spPr/>
      <dgm:t>
        <a:bodyPr/>
        <a:lstStyle/>
        <a:p>
          <a:endParaRPr lang="en-US"/>
        </a:p>
      </dgm:t>
    </dgm:pt>
    <dgm:pt modelId="{B234F031-471A-3042-A635-32EC05C2CD33}" type="sibTrans" cxnId="{6744DB0D-32A0-2F4F-A4AD-6EABAE0E8C59}">
      <dgm:prSet/>
      <dgm:spPr/>
      <dgm:t>
        <a:bodyPr/>
        <a:lstStyle/>
        <a:p>
          <a:endParaRPr lang="en-US"/>
        </a:p>
      </dgm:t>
    </dgm:pt>
    <dgm:pt modelId="{D679F3FF-192A-1943-9EA5-EE58365E1530}">
      <dgm:prSet phldrT="[Text]" custT="1"/>
      <dgm:spPr>
        <a:solidFill>
          <a:srgbClr val="C5E0DA"/>
        </a:solidFill>
      </dgm:spPr>
      <dgm:t>
        <a:bodyPr/>
        <a:lstStyle/>
        <a:p>
          <a:r>
            <a:rPr lang="en-CA" sz="1200">
              <a:solidFill>
                <a:schemeClr val="tx1"/>
              </a:solidFill>
              <a:latin typeface="Poppins" panose="00000500000000000000" pitchFamily="2" charset="77"/>
              <a:cs typeface="Poppins" panose="00000500000000000000" pitchFamily="2" charset="77"/>
            </a:rPr>
            <a:t>Domestic students</a:t>
          </a:r>
          <a:endParaRPr lang="en-US" sz="1200">
            <a:latin typeface="Poppins" panose="00000500000000000000" pitchFamily="2" charset="77"/>
            <a:cs typeface="Poppins" panose="00000500000000000000" pitchFamily="2" charset="77"/>
          </a:endParaRPr>
        </a:p>
      </dgm:t>
    </dgm:pt>
    <dgm:pt modelId="{51AEF01E-40F7-CB44-9D6B-F64496B9ABC6}" type="parTrans" cxnId="{562B18D3-7DE7-FE4F-86BB-910FD67F0EBD}">
      <dgm:prSet/>
      <dgm:spPr/>
      <dgm:t>
        <a:bodyPr/>
        <a:lstStyle/>
        <a:p>
          <a:endParaRPr lang="en-US"/>
        </a:p>
      </dgm:t>
    </dgm:pt>
    <dgm:pt modelId="{195DAC0A-29E6-734D-AE49-0CA19E42EDB4}" type="sibTrans" cxnId="{562B18D3-7DE7-FE4F-86BB-910FD67F0EBD}">
      <dgm:prSet/>
      <dgm:spPr/>
      <dgm:t>
        <a:bodyPr/>
        <a:lstStyle/>
        <a:p>
          <a:endParaRPr lang="en-US"/>
        </a:p>
      </dgm:t>
    </dgm:pt>
    <dgm:pt modelId="{4D221C73-5BC5-7C4F-9A20-0582CBF00CFD}" type="pres">
      <dgm:prSet presAssocID="{F5961BA8-6712-FB46-A469-E224C28D8D5D}" presName="root" presStyleCnt="0">
        <dgm:presLayoutVars>
          <dgm:dir/>
          <dgm:resizeHandles val="exact"/>
        </dgm:presLayoutVars>
      </dgm:prSet>
      <dgm:spPr/>
    </dgm:pt>
    <dgm:pt modelId="{492D945D-1F0B-8D41-83C4-CEBF7A3B907B}" type="pres">
      <dgm:prSet presAssocID="{F5961BA8-6712-FB46-A469-E224C28D8D5D}" presName="connLine" presStyleLbl="dkBgShp" presStyleIdx="0" presStyleCnt="1"/>
      <dgm:spPr>
        <a:solidFill>
          <a:srgbClr val="C5E0DA"/>
        </a:solidFill>
        <a:ln>
          <a:noFill/>
        </a:ln>
        <a:effectLst/>
      </dgm:spPr>
    </dgm:pt>
    <dgm:pt modelId="{A6D21745-17FF-4049-BA75-4EE95AEE8C5B}" type="pres">
      <dgm:prSet presAssocID="{F5961BA8-6712-FB46-A469-E224C28D8D5D}" presName="itemsFlow" presStyleCnt="0"/>
      <dgm:spPr/>
    </dgm:pt>
    <dgm:pt modelId="{EF664845-15B1-4F43-8CB5-F5653176A56C}" type="pres">
      <dgm:prSet presAssocID="{8229DCFF-CD7C-074D-A75F-873F77586EFF}" presName="item" presStyleCnt="0"/>
      <dgm:spPr/>
    </dgm:pt>
    <dgm:pt modelId="{8C2E1768-B64A-0043-970A-1ED1A1A6B66C}" type="pres">
      <dgm:prSet presAssocID="{8229DCFF-CD7C-074D-A75F-873F77586EFF}" presName="anchor" presStyleCnt="0"/>
      <dgm:spPr/>
    </dgm:pt>
    <dgm:pt modelId="{00850D28-AB78-7745-8377-3E675F4E65FB}" type="pres">
      <dgm:prSet presAssocID="{8229DCFF-CD7C-074D-A75F-873F77586EFF}" presName="titleText" presStyleLbl="revTx" presStyleIdx="0" presStyleCnt="0">
        <dgm:presLayoutVars>
          <dgm:chMax val="0"/>
          <dgm:chPref val="0"/>
        </dgm:presLayoutVars>
      </dgm:prSet>
      <dgm:spPr/>
    </dgm:pt>
    <dgm:pt modelId="{BE9F15DF-79C3-8C43-BC34-AE81C50AE8AB}" type="pres">
      <dgm:prSet presAssocID="{8229DCFF-CD7C-074D-A75F-873F77586EFF}" presName="dot" presStyleLbl="node1" presStyleIdx="0" presStyleCnt="1"/>
      <dgm:spPr>
        <a:solidFill>
          <a:srgbClr val="1E6C66"/>
        </a:solidFill>
      </dgm:spPr>
    </dgm:pt>
    <dgm:pt modelId="{7AA6802B-B07B-9B4F-8ED8-DA51F0179563}" type="pres">
      <dgm:prSet presAssocID="{8229DCFF-CD7C-074D-A75F-873F77586EFF}" presName="descText" presStyleLbl="revTx" presStyleIdx="0" presStyleCnt="0">
        <dgm:presLayoutVars>
          <dgm:chMax val="0"/>
          <dgm:chPref val="0"/>
        </dgm:presLayoutVars>
      </dgm:prSet>
      <dgm:spPr/>
    </dgm:pt>
  </dgm:ptLst>
  <dgm:cxnLst>
    <dgm:cxn modelId="{9354B80B-0230-F34C-9434-881467E4A215}" type="presOf" srcId="{A4B843AD-349E-844B-AC35-E976B96F248E}" destId="{7AA6802B-B07B-9B4F-8ED8-DA51F0179563}" srcOrd="0" destOrd="3" presId="urn:microsoft.com/office/officeart/2026/layout/SmallDotsVertical#3"/>
    <dgm:cxn modelId="{6744DB0D-32A0-2F4F-A4AD-6EABAE0E8C59}" srcId="{F5961BA8-6712-FB46-A469-E224C28D8D5D}" destId="{8229DCFF-CD7C-074D-A75F-873F77586EFF}" srcOrd="0" destOrd="0" parTransId="{DC774BCF-4C2C-7C45-82CB-5DD381E6F08C}" sibTransId="{B234F031-471A-3042-A635-32EC05C2CD33}"/>
    <dgm:cxn modelId="{A566B612-92F4-9147-B3DE-46DB24BA1B68}" srcId="{8229DCFF-CD7C-074D-A75F-873F77586EFF}" destId="{2EB58209-E061-D847-9B4B-E4BE4B035154}" srcOrd="4" destOrd="0" parTransId="{480D05B8-8003-CB41-8633-993B861971B3}" sibTransId="{E313B6FB-A76F-0841-91ED-237FE4BEC14C}"/>
    <dgm:cxn modelId="{52B78828-4B41-8E42-831E-E6E127B388C5}" type="presOf" srcId="{D4E0DD8A-B372-434B-BCFE-160F45598A35}" destId="{7AA6802B-B07B-9B4F-8ED8-DA51F0179563}" srcOrd="0" destOrd="2" presId="urn:microsoft.com/office/officeart/2026/layout/SmallDotsVertical#3"/>
    <dgm:cxn modelId="{AD38116E-F8CF-0749-8838-A069E972AC37}" srcId="{8229DCFF-CD7C-074D-A75F-873F77586EFF}" destId="{225E754A-E74D-AE4D-BFAC-F4A8BA663FB9}" srcOrd="5" destOrd="0" parTransId="{7E95EC1D-BE37-E647-8D62-C5EAA9EB3985}" sibTransId="{4AB586D1-E87E-E840-B32A-565DF8982B22}"/>
    <dgm:cxn modelId="{E2CD3F70-2F53-8748-852E-228F8BD5E808}" type="presOf" srcId="{D679F3FF-192A-1943-9EA5-EE58365E1530}" destId="{7AA6802B-B07B-9B4F-8ED8-DA51F0179563}" srcOrd="0" destOrd="0" presId="urn:microsoft.com/office/officeart/2026/layout/SmallDotsVertical#3"/>
    <dgm:cxn modelId="{A0B21F85-4E4E-724F-8232-E638B5BB037A}" srcId="{8229DCFF-CD7C-074D-A75F-873F77586EFF}" destId="{D4E0DD8A-B372-434B-BCFE-160F45598A35}" srcOrd="2" destOrd="0" parTransId="{0EE76479-C949-E344-B583-721ED4E4EB98}" sibTransId="{3A0097EA-3D2A-4241-898F-32E89833521A}"/>
    <dgm:cxn modelId="{1641E685-B3B0-A34D-90B6-05DF96DEAC99}" srcId="{8229DCFF-CD7C-074D-A75F-873F77586EFF}" destId="{CC137E46-053F-0C49-9CAA-D89BB36F45C5}" srcOrd="6" destOrd="0" parTransId="{C9A9064E-FAED-2B40-8E4C-809E9EFD10BA}" sibTransId="{70291D94-77F7-5146-8297-0D0F8C745E90}"/>
    <dgm:cxn modelId="{EC078198-B9A9-4942-850A-5CEBFB041BA4}" type="presOf" srcId="{F5961BA8-6712-FB46-A469-E224C28D8D5D}" destId="{4D221C73-5BC5-7C4F-9A20-0582CBF00CFD}" srcOrd="0" destOrd="0" presId="urn:microsoft.com/office/officeart/2026/layout/SmallDotsVertical#3"/>
    <dgm:cxn modelId="{A5CC88B7-4C50-0248-B489-CECDE6C7C609}" srcId="{8229DCFF-CD7C-074D-A75F-873F77586EFF}" destId="{A4B843AD-349E-844B-AC35-E976B96F248E}" srcOrd="3" destOrd="0" parTransId="{E754FF2C-A8A0-7142-96D7-4E1B03D408F7}" sibTransId="{61D73CF7-42E7-0F48-BC4A-7DB0A1B2AEFB}"/>
    <dgm:cxn modelId="{FE59D1BD-9358-DF44-9682-E1527ED67EBE}" type="presOf" srcId="{8229DCFF-CD7C-074D-A75F-873F77586EFF}" destId="{00850D28-AB78-7745-8377-3E675F4E65FB}" srcOrd="0" destOrd="0" presId="urn:microsoft.com/office/officeart/2026/layout/SmallDotsVertical#3"/>
    <dgm:cxn modelId="{CB29B6BE-753E-1F4D-8DCF-BA285BE07127}" srcId="{8229DCFF-CD7C-074D-A75F-873F77586EFF}" destId="{4B773FDD-5BC4-9D4C-A95B-6EDEC0727E0D}" srcOrd="1" destOrd="0" parTransId="{B8BB249B-4888-5040-8E9F-50304D2D791E}" sibTransId="{60CFA08C-B215-4D47-87A5-EB70C078E894}"/>
    <dgm:cxn modelId="{562B18D3-7DE7-FE4F-86BB-910FD67F0EBD}" srcId="{8229DCFF-CD7C-074D-A75F-873F77586EFF}" destId="{D679F3FF-192A-1943-9EA5-EE58365E1530}" srcOrd="0" destOrd="0" parTransId="{51AEF01E-40F7-CB44-9D6B-F64496B9ABC6}" sibTransId="{195DAC0A-29E6-734D-AE49-0CA19E42EDB4}"/>
    <dgm:cxn modelId="{EA0099DB-8383-704A-B689-869A3422F9A9}" type="presOf" srcId="{225E754A-E74D-AE4D-BFAC-F4A8BA663FB9}" destId="{7AA6802B-B07B-9B4F-8ED8-DA51F0179563}" srcOrd="0" destOrd="5" presId="urn:microsoft.com/office/officeart/2026/layout/SmallDotsVertical#3"/>
    <dgm:cxn modelId="{70E622E0-AA8A-DA4C-A448-076B6BDC6EB9}" type="presOf" srcId="{4B773FDD-5BC4-9D4C-A95B-6EDEC0727E0D}" destId="{7AA6802B-B07B-9B4F-8ED8-DA51F0179563}" srcOrd="0" destOrd="1" presId="urn:microsoft.com/office/officeart/2026/layout/SmallDotsVertical#3"/>
    <dgm:cxn modelId="{80D485EC-89A3-2A4E-8048-22F98DADE20A}" type="presOf" srcId="{2EB58209-E061-D847-9B4B-E4BE4B035154}" destId="{7AA6802B-B07B-9B4F-8ED8-DA51F0179563}" srcOrd="0" destOrd="4" presId="urn:microsoft.com/office/officeart/2026/layout/SmallDotsVertical#3"/>
    <dgm:cxn modelId="{4C07E2F2-AEBA-E14B-B366-86AEC84A43A5}" type="presOf" srcId="{CC137E46-053F-0C49-9CAA-D89BB36F45C5}" destId="{7AA6802B-B07B-9B4F-8ED8-DA51F0179563}" srcOrd="0" destOrd="6" presId="urn:microsoft.com/office/officeart/2026/layout/SmallDotsVertical#3"/>
    <dgm:cxn modelId="{AC4B83CA-753F-1D47-A797-08954337D615}" type="presParOf" srcId="{4D221C73-5BC5-7C4F-9A20-0582CBF00CFD}" destId="{492D945D-1F0B-8D41-83C4-CEBF7A3B907B}" srcOrd="0" destOrd="0" presId="urn:microsoft.com/office/officeart/2026/layout/SmallDotsVertical#3"/>
    <dgm:cxn modelId="{000197D9-031F-5E4E-BFD1-6535180FF4C0}" type="presParOf" srcId="{4D221C73-5BC5-7C4F-9A20-0582CBF00CFD}" destId="{A6D21745-17FF-4049-BA75-4EE95AEE8C5B}" srcOrd="1" destOrd="0" presId="urn:microsoft.com/office/officeart/2026/layout/SmallDotsVertical#3"/>
    <dgm:cxn modelId="{AC83E145-BE7F-C64E-AC02-FB146A611C47}" type="presParOf" srcId="{A6D21745-17FF-4049-BA75-4EE95AEE8C5B}" destId="{EF664845-15B1-4F43-8CB5-F5653176A56C}" srcOrd="0" destOrd="0" presId="urn:microsoft.com/office/officeart/2026/layout/SmallDotsVertical#3"/>
    <dgm:cxn modelId="{B962F521-48B1-4743-AF46-2C3CC970C7BF}" type="presParOf" srcId="{EF664845-15B1-4F43-8CB5-F5653176A56C}" destId="{8C2E1768-B64A-0043-970A-1ED1A1A6B66C}" srcOrd="0" destOrd="0" presId="urn:microsoft.com/office/officeart/2026/layout/SmallDotsVertical#3"/>
    <dgm:cxn modelId="{15951B11-5F76-8146-8245-CC6E901B072B}" type="presParOf" srcId="{EF664845-15B1-4F43-8CB5-F5653176A56C}" destId="{00850D28-AB78-7745-8377-3E675F4E65FB}" srcOrd="1" destOrd="0" presId="urn:microsoft.com/office/officeart/2026/layout/SmallDotsVertical#3"/>
    <dgm:cxn modelId="{E130DABD-795F-CE44-8259-4A2F6077E044}" type="presParOf" srcId="{EF664845-15B1-4F43-8CB5-F5653176A56C}" destId="{BE9F15DF-79C3-8C43-BC34-AE81C50AE8AB}" srcOrd="2" destOrd="0" presId="urn:microsoft.com/office/officeart/2026/layout/SmallDotsVertical#3"/>
    <dgm:cxn modelId="{3B5C41C7-E50A-E24D-98C2-7974EF84476E}" type="presParOf" srcId="{EF664845-15B1-4F43-8CB5-F5653176A56C}" destId="{7AA6802B-B07B-9B4F-8ED8-DA51F0179563}" srcOrd="3" destOrd="0" presId="urn:microsoft.com/office/officeart/2026/layout/SmallDotsVertical#3"/>
  </dgm:cxnLst>
  <dgm:bg/>
  <dgm:whole/>
  <dgm:extLst>
    <a:ext uri="http://schemas.microsoft.com/office/drawing/2008/diagram">
      <dsp:dataModelExt xmlns:dsp="http://schemas.microsoft.com/office/drawing/2008/diagram" relId="rId53" minVer="http://schemas.openxmlformats.org/drawingml/2006/diagram"/>
    </a:ext>
  </dgm:extLst>
</dgm:dataModel>
</file>

<file path=word/diagrams/data6.xml><?xml version="1.0" encoding="utf-8"?>
<dgm:dataModel xmlns:dgm="http://schemas.openxmlformats.org/drawingml/2006/diagram" xmlns:a="http://schemas.openxmlformats.org/drawingml/2006/main">
  <dgm:ptLst>
    <dgm:pt modelId="{9C123650-27F3-2049-857B-D0178B10FC68}" type="doc">
      <dgm:prSet loTypeId="urn:microsoft.com/office/officeart/2026/layout/SmallDotsVertical#4" loCatId="list" qsTypeId="urn:microsoft.com/office/officeart/2005/8/quickstyle/simple1#5" qsCatId="simple" csTypeId="urn:microsoft.com/office/officeart/2005/8/colors/accent1_2#5" csCatId="accent1" phldr="1"/>
      <dgm:spPr/>
    </dgm:pt>
    <dgm:pt modelId="{633B049B-5B79-D24C-B027-48AF9F20183A}">
      <dgm:prSet phldrT="[Text]" custT="1"/>
      <dgm:spPr>
        <a:solidFill>
          <a:srgbClr val="C5E0DA"/>
        </a:solidFill>
      </dgm:spPr>
      <dgm:t>
        <a:bodyPr/>
        <a:lstStyle/>
        <a:p>
          <a:r>
            <a:rPr lang="en-CA" sz="1200">
              <a:solidFill>
                <a:schemeClr val="tx1"/>
              </a:solidFill>
              <a:latin typeface="Poppins" panose="00000500000000000000" pitchFamily="2" charset="77"/>
              <a:cs typeface="Poppins" panose="00000500000000000000" pitchFamily="2" charset="77"/>
            </a:rPr>
            <a:t>Family responsibilities</a:t>
          </a:r>
          <a:endParaRPr lang="en-US" sz="1200">
            <a:solidFill>
              <a:schemeClr val="tx1"/>
            </a:solidFill>
            <a:latin typeface="Poppins" panose="00000500000000000000" pitchFamily="2" charset="77"/>
            <a:cs typeface="Poppins" panose="00000500000000000000" pitchFamily="2" charset="77"/>
          </a:endParaRPr>
        </a:p>
      </dgm:t>
    </dgm:pt>
    <dgm:pt modelId="{DFA65AE0-3C36-8842-8275-15B54BFA30DD}" type="parTrans" cxnId="{C27BC9F9-6CB5-DB48-92D5-F180CBD7C439}">
      <dgm:prSet/>
      <dgm:spPr/>
      <dgm:t>
        <a:bodyPr/>
        <a:lstStyle/>
        <a:p>
          <a:endParaRPr lang="en-US"/>
        </a:p>
      </dgm:t>
    </dgm:pt>
    <dgm:pt modelId="{73F8587C-902E-BB49-B271-0FE2F7232F01}" type="sibTrans" cxnId="{C27BC9F9-6CB5-DB48-92D5-F180CBD7C439}">
      <dgm:prSet/>
      <dgm:spPr/>
      <dgm:t>
        <a:bodyPr/>
        <a:lstStyle/>
        <a:p>
          <a:endParaRPr lang="en-US"/>
        </a:p>
      </dgm:t>
    </dgm:pt>
    <dgm:pt modelId="{31386083-2395-544D-9FED-7B4FE41275CD}">
      <dgm:prSet phldrT="[Text]" custT="1"/>
      <dgm:spPr>
        <a:solidFill>
          <a:srgbClr val="C5E0DA"/>
        </a:solidFill>
      </dgm:spPr>
      <dgm:t>
        <a:bodyPr/>
        <a:lstStyle/>
        <a:p>
          <a:r>
            <a:rPr lang="en-CA" sz="1200">
              <a:solidFill>
                <a:schemeClr val="tx1"/>
              </a:solidFill>
              <a:latin typeface="Poppins" panose="00000500000000000000" pitchFamily="2" charset="77"/>
              <a:cs typeface="Poppins" panose="00000500000000000000" pitchFamily="2" charset="77"/>
            </a:rPr>
            <a:t>Financial pressures</a:t>
          </a:r>
          <a:endParaRPr lang="en-US" sz="1200">
            <a:solidFill>
              <a:schemeClr val="tx1"/>
            </a:solidFill>
            <a:latin typeface="Poppins" panose="00000500000000000000" pitchFamily="2" charset="77"/>
            <a:cs typeface="Poppins" panose="00000500000000000000" pitchFamily="2" charset="77"/>
          </a:endParaRPr>
        </a:p>
      </dgm:t>
    </dgm:pt>
    <dgm:pt modelId="{6F09E9DF-8A19-4F42-829D-B5ED8490F7E4}" type="parTrans" cxnId="{5E17B665-620D-4046-B4E2-020FB3DC2C62}">
      <dgm:prSet/>
      <dgm:spPr/>
      <dgm:t>
        <a:bodyPr/>
        <a:lstStyle/>
        <a:p>
          <a:endParaRPr lang="en-US"/>
        </a:p>
      </dgm:t>
    </dgm:pt>
    <dgm:pt modelId="{0F71B892-C419-954D-8E0B-8B2DE1B4AA67}" type="sibTrans" cxnId="{5E17B665-620D-4046-B4E2-020FB3DC2C62}">
      <dgm:prSet/>
      <dgm:spPr/>
      <dgm:t>
        <a:bodyPr/>
        <a:lstStyle/>
        <a:p>
          <a:endParaRPr lang="en-US"/>
        </a:p>
      </dgm:t>
    </dgm:pt>
    <dgm:pt modelId="{1A01BAEE-CB53-274B-AFE4-10FE30CD5662}">
      <dgm:prSet phldrT="[Text]" custT="1"/>
      <dgm:spPr>
        <a:solidFill>
          <a:srgbClr val="C5E0DA"/>
        </a:solidFill>
      </dgm:spPr>
      <dgm:t>
        <a:bodyPr/>
        <a:lstStyle/>
        <a:p>
          <a:r>
            <a:rPr lang="en-CA" sz="1200">
              <a:solidFill>
                <a:schemeClr val="tx1"/>
              </a:solidFill>
              <a:latin typeface="Poppins" panose="00000500000000000000" pitchFamily="2" charset="77"/>
              <a:cs typeface="Poppins" panose="00000500000000000000" pitchFamily="2" charset="77"/>
            </a:rPr>
            <a:t>Commuting (public transit, walking, or personal vehicle)</a:t>
          </a:r>
          <a:endParaRPr lang="en-US" sz="1200">
            <a:solidFill>
              <a:schemeClr val="tx1"/>
            </a:solidFill>
            <a:latin typeface="Poppins" panose="00000500000000000000" pitchFamily="2" charset="77"/>
            <a:cs typeface="Poppins" panose="00000500000000000000" pitchFamily="2" charset="77"/>
          </a:endParaRPr>
        </a:p>
      </dgm:t>
    </dgm:pt>
    <dgm:pt modelId="{47D5307B-CDAE-FB47-ADDA-DB399642F382}" type="parTrans" cxnId="{A714A11C-119E-C345-A098-0D131164CC89}">
      <dgm:prSet/>
      <dgm:spPr/>
      <dgm:t>
        <a:bodyPr/>
        <a:lstStyle/>
        <a:p>
          <a:endParaRPr lang="en-US"/>
        </a:p>
      </dgm:t>
    </dgm:pt>
    <dgm:pt modelId="{6F2B0B12-C603-4A46-84EA-99BCD437B5AE}" type="sibTrans" cxnId="{A714A11C-119E-C345-A098-0D131164CC89}">
      <dgm:prSet/>
      <dgm:spPr/>
      <dgm:t>
        <a:bodyPr/>
        <a:lstStyle/>
        <a:p>
          <a:endParaRPr lang="en-US"/>
        </a:p>
      </dgm:t>
    </dgm:pt>
    <dgm:pt modelId="{E36F1CB2-D135-A84C-B44E-F7D7A3B029BB}">
      <dgm:prSet phldrT="[Text]" custT="1"/>
      <dgm:spPr>
        <a:solidFill>
          <a:srgbClr val="C5E0DA"/>
        </a:solidFill>
      </dgm:spPr>
      <dgm:t>
        <a:bodyPr/>
        <a:lstStyle/>
        <a:p>
          <a:r>
            <a:rPr lang="en-CA" sz="1200">
              <a:solidFill>
                <a:schemeClr val="tx1"/>
              </a:solidFill>
              <a:latin typeface="Poppins" panose="00000500000000000000" pitchFamily="2" charset="77"/>
              <a:cs typeface="Poppins" panose="00000500000000000000" pitchFamily="2" charset="77"/>
            </a:rPr>
            <a:t>Health and wellness concerns</a:t>
          </a:r>
          <a:endParaRPr lang="en-US" sz="1200">
            <a:solidFill>
              <a:schemeClr val="tx1"/>
            </a:solidFill>
            <a:latin typeface="Poppins" panose="00000500000000000000" pitchFamily="2" charset="77"/>
            <a:cs typeface="Poppins" panose="00000500000000000000" pitchFamily="2" charset="77"/>
          </a:endParaRPr>
        </a:p>
      </dgm:t>
    </dgm:pt>
    <dgm:pt modelId="{91DB09CE-1259-814C-91F4-75C6A753875D}" type="parTrans" cxnId="{D29470AE-1E57-1F43-A9EE-0AF82FA116D0}">
      <dgm:prSet/>
      <dgm:spPr/>
      <dgm:t>
        <a:bodyPr/>
        <a:lstStyle/>
        <a:p>
          <a:endParaRPr lang="en-US"/>
        </a:p>
      </dgm:t>
    </dgm:pt>
    <dgm:pt modelId="{15FB4D10-7615-D345-B899-C79E197FA170}" type="sibTrans" cxnId="{D29470AE-1E57-1F43-A9EE-0AF82FA116D0}">
      <dgm:prSet/>
      <dgm:spPr/>
      <dgm:t>
        <a:bodyPr/>
        <a:lstStyle/>
        <a:p>
          <a:endParaRPr lang="en-US"/>
        </a:p>
      </dgm:t>
    </dgm:pt>
    <dgm:pt modelId="{4FA03738-8860-7E41-B89D-5C0E257D8F86}">
      <dgm:prSet phldrT="[Text]" custT="1"/>
      <dgm:spPr>
        <a:solidFill>
          <a:srgbClr val="C5E0DA"/>
        </a:solidFill>
      </dgm:spPr>
      <dgm:t>
        <a:bodyPr/>
        <a:lstStyle/>
        <a:p>
          <a:r>
            <a:rPr lang="en-CA" sz="1200">
              <a:solidFill>
                <a:schemeClr val="tx1"/>
              </a:solidFill>
              <a:latin typeface="Poppins" panose="00000500000000000000" pitchFamily="2" charset="77"/>
              <a:cs typeface="Poppins" panose="00000500000000000000" pitchFamily="2" charset="77"/>
            </a:rPr>
            <a:t>Adjustments to post-secondary education</a:t>
          </a:r>
          <a:endParaRPr lang="en-US" sz="1200">
            <a:solidFill>
              <a:schemeClr val="tx1"/>
            </a:solidFill>
            <a:latin typeface="Poppins" panose="00000500000000000000" pitchFamily="2" charset="77"/>
            <a:cs typeface="Poppins" panose="00000500000000000000" pitchFamily="2" charset="77"/>
          </a:endParaRPr>
        </a:p>
      </dgm:t>
    </dgm:pt>
    <dgm:pt modelId="{51476866-8FB1-4542-9862-2ACBE390E60A}" type="parTrans" cxnId="{4B7040A3-F22E-0E43-9584-95E966968DDE}">
      <dgm:prSet/>
      <dgm:spPr/>
      <dgm:t>
        <a:bodyPr/>
        <a:lstStyle/>
        <a:p>
          <a:endParaRPr lang="en-US"/>
        </a:p>
      </dgm:t>
    </dgm:pt>
    <dgm:pt modelId="{4A4795D4-F1CE-BE40-B04B-57317CAF533F}" type="sibTrans" cxnId="{4B7040A3-F22E-0E43-9584-95E966968DDE}">
      <dgm:prSet/>
      <dgm:spPr/>
      <dgm:t>
        <a:bodyPr/>
        <a:lstStyle/>
        <a:p>
          <a:endParaRPr lang="en-US"/>
        </a:p>
      </dgm:t>
    </dgm:pt>
    <dgm:pt modelId="{DA544CF1-34DD-4F4D-A6BA-B16AF04AE29F}">
      <dgm:prSet phldrT="Title" custT="1"/>
      <dgm:spPr/>
      <dgm:t>
        <a:bodyPr/>
        <a:lstStyle/>
        <a:p>
          <a:pPr>
            <a:defRPr b="1">
              <a:solidFill>
                <a:schemeClr val="accent1"/>
              </a:solidFill>
            </a:defRPr>
          </a:pPr>
          <a:r>
            <a:rPr lang="en-US" sz="2000">
              <a:solidFill>
                <a:srgbClr val="0A6F68"/>
              </a:solidFill>
              <a:latin typeface="Poppins" panose="00000500000000000000" pitchFamily="2" charset="77"/>
              <a:cs typeface="Poppins" panose="00000500000000000000" pitchFamily="2" charset="77"/>
            </a:rPr>
            <a:t>Students may also be balancing:</a:t>
          </a:r>
        </a:p>
      </dgm:t>
    </dgm:pt>
    <dgm:pt modelId="{28CEB653-0362-3746-A726-59D594D6518C}" type="parTrans" cxnId="{31A9383C-BEC8-DA49-9305-E54E9F4939A0}">
      <dgm:prSet/>
      <dgm:spPr/>
      <dgm:t>
        <a:bodyPr/>
        <a:lstStyle/>
        <a:p>
          <a:endParaRPr lang="en-US"/>
        </a:p>
      </dgm:t>
    </dgm:pt>
    <dgm:pt modelId="{C087015C-D2C6-B041-A868-E9E6FFA7D8B3}" type="sibTrans" cxnId="{31A9383C-BEC8-DA49-9305-E54E9F4939A0}">
      <dgm:prSet/>
      <dgm:spPr/>
      <dgm:t>
        <a:bodyPr/>
        <a:lstStyle/>
        <a:p>
          <a:endParaRPr lang="en-US"/>
        </a:p>
      </dgm:t>
    </dgm:pt>
    <dgm:pt modelId="{BD233472-EE62-7A44-8F97-7710BD860163}">
      <dgm:prSet phldrT="[Text]" custT="1"/>
      <dgm:spPr>
        <a:solidFill>
          <a:srgbClr val="C5E0DA"/>
        </a:solidFill>
      </dgm:spPr>
      <dgm:t>
        <a:bodyPr/>
        <a:lstStyle/>
        <a:p>
          <a:r>
            <a:rPr lang="en-CA" sz="1200">
              <a:solidFill>
                <a:schemeClr val="tx1"/>
              </a:solidFill>
              <a:latin typeface="Poppins" panose="00000500000000000000" pitchFamily="2" charset="77"/>
              <a:cs typeface="Poppins" panose="00000500000000000000" pitchFamily="2" charset="77"/>
            </a:rPr>
            <a:t>Employment (full-time or part-time)</a:t>
          </a:r>
          <a:endParaRPr lang="en-US" sz="1200">
            <a:latin typeface="Poppins" panose="00000500000000000000" pitchFamily="2" charset="77"/>
            <a:cs typeface="Poppins" panose="00000500000000000000" pitchFamily="2" charset="77"/>
          </a:endParaRPr>
        </a:p>
      </dgm:t>
    </dgm:pt>
    <dgm:pt modelId="{712D939B-D379-1A4F-B62D-683F3B0876BC}" type="parTrans" cxnId="{71AA0B96-F95E-984E-9A61-796BB25FA418}">
      <dgm:prSet/>
      <dgm:spPr/>
      <dgm:t>
        <a:bodyPr/>
        <a:lstStyle/>
        <a:p>
          <a:endParaRPr lang="en-US"/>
        </a:p>
      </dgm:t>
    </dgm:pt>
    <dgm:pt modelId="{93A96368-023D-5443-B74D-1C8951445913}" type="sibTrans" cxnId="{71AA0B96-F95E-984E-9A61-796BB25FA418}">
      <dgm:prSet/>
      <dgm:spPr/>
      <dgm:t>
        <a:bodyPr/>
        <a:lstStyle/>
        <a:p>
          <a:endParaRPr lang="en-US"/>
        </a:p>
      </dgm:t>
    </dgm:pt>
    <dgm:pt modelId="{28BCE9F9-8311-EF44-9CF4-9D5698AFD5EE}" type="pres">
      <dgm:prSet presAssocID="{9C123650-27F3-2049-857B-D0178B10FC68}" presName="root" presStyleCnt="0">
        <dgm:presLayoutVars>
          <dgm:dir/>
          <dgm:resizeHandles val="exact"/>
        </dgm:presLayoutVars>
      </dgm:prSet>
      <dgm:spPr/>
    </dgm:pt>
    <dgm:pt modelId="{F64DC790-2706-E64D-92BD-D730469C03E1}" type="pres">
      <dgm:prSet presAssocID="{9C123650-27F3-2049-857B-D0178B10FC68}" presName="connLine" presStyleLbl="dkBgShp" presStyleIdx="0" presStyleCnt="1"/>
      <dgm:spPr>
        <a:solidFill>
          <a:srgbClr val="C5E0DA"/>
        </a:solidFill>
        <a:ln>
          <a:noFill/>
        </a:ln>
        <a:effectLst/>
      </dgm:spPr>
    </dgm:pt>
    <dgm:pt modelId="{1E037A77-1887-A94B-9D74-874853FC924F}" type="pres">
      <dgm:prSet presAssocID="{9C123650-27F3-2049-857B-D0178B10FC68}" presName="itemsFlow" presStyleCnt="0"/>
      <dgm:spPr/>
    </dgm:pt>
    <dgm:pt modelId="{5FB5AE18-7722-EA41-828D-F14EB235D629}" type="pres">
      <dgm:prSet presAssocID="{DA544CF1-34DD-4F4D-A6BA-B16AF04AE29F}" presName="item" presStyleCnt="0"/>
      <dgm:spPr/>
    </dgm:pt>
    <dgm:pt modelId="{6167BC0C-EB77-5A42-8C5B-C38AEE5CC7BA}" type="pres">
      <dgm:prSet presAssocID="{DA544CF1-34DD-4F4D-A6BA-B16AF04AE29F}" presName="anchor" presStyleCnt="0"/>
      <dgm:spPr/>
    </dgm:pt>
    <dgm:pt modelId="{0717E882-A6D8-D347-89FA-FCD224FC66C0}" type="pres">
      <dgm:prSet presAssocID="{DA544CF1-34DD-4F4D-A6BA-B16AF04AE29F}" presName="titleText" presStyleLbl="revTx" presStyleIdx="0" presStyleCnt="0">
        <dgm:presLayoutVars>
          <dgm:chMax val="0"/>
          <dgm:chPref val="0"/>
        </dgm:presLayoutVars>
      </dgm:prSet>
      <dgm:spPr/>
    </dgm:pt>
    <dgm:pt modelId="{9A798C0A-CF77-0D41-B209-892CBF79F012}" type="pres">
      <dgm:prSet presAssocID="{DA544CF1-34DD-4F4D-A6BA-B16AF04AE29F}" presName="dot" presStyleLbl="node1" presStyleIdx="0" presStyleCnt="1"/>
      <dgm:spPr>
        <a:solidFill>
          <a:srgbClr val="0A6F68"/>
        </a:solidFill>
      </dgm:spPr>
    </dgm:pt>
    <dgm:pt modelId="{057DC824-E74A-1C4C-85F8-6747475A5999}" type="pres">
      <dgm:prSet presAssocID="{DA544CF1-34DD-4F4D-A6BA-B16AF04AE29F}" presName="descText" presStyleLbl="revTx" presStyleIdx="0" presStyleCnt="0">
        <dgm:presLayoutVars>
          <dgm:chMax val="0"/>
          <dgm:chPref val="0"/>
        </dgm:presLayoutVars>
      </dgm:prSet>
      <dgm:spPr/>
    </dgm:pt>
  </dgm:ptLst>
  <dgm:cxnLst>
    <dgm:cxn modelId="{A714A11C-119E-C345-A098-0D131164CC89}" srcId="{DA544CF1-34DD-4F4D-A6BA-B16AF04AE29F}" destId="{1A01BAEE-CB53-274B-AFE4-10FE30CD5662}" srcOrd="3" destOrd="0" parTransId="{47D5307B-CDAE-FB47-ADDA-DB399642F382}" sibTransId="{6F2B0B12-C603-4A46-84EA-99BCD437B5AE}"/>
    <dgm:cxn modelId="{6B135E22-939D-4745-8117-B1AB28FB4F2D}" type="presOf" srcId="{633B049B-5B79-D24C-B027-48AF9F20183A}" destId="{057DC824-E74A-1C4C-85F8-6747475A5999}" srcOrd="0" destOrd="1" presId="urn:microsoft.com/office/officeart/2026/layout/SmallDotsVertical#4"/>
    <dgm:cxn modelId="{6F6ED227-FE04-F843-9B3B-D6937CF775D0}" type="presOf" srcId="{4FA03738-8860-7E41-B89D-5C0E257D8F86}" destId="{057DC824-E74A-1C4C-85F8-6747475A5999}" srcOrd="0" destOrd="5" presId="urn:microsoft.com/office/officeart/2026/layout/SmallDotsVertical#4"/>
    <dgm:cxn modelId="{31A9383C-BEC8-DA49-9305-E54E9F4939A0}" srcId="{9C123650-27F3-2049-857B-D0178B10FC68}" destId="{DA544CF1-34DD-4F4D-A6BA-B16AF04AE29F}" srcOrd="0" destOrd="0" parTransId="{28CEB653-0362-3746-A726-59D594D6518C}" sibTransId="{C087015C-D2C6-B041-A868-E9E6FFA7D8B3}"/>
    <dgm:cxn modelId="{1227663E-93E4-2B48-924E-421CAC65539C}" type="presOf" srcId="{1A01BAEE-CB53-274B-AFE4-10FE30CD5662}" destId="{057DC824-E74A-1C4C-85F8-6747475A5999}" srcOrd="0" destOrd="3" presId="urn:microsoft.com/office/officeart/2026/layout/SmallDotsVertical#4"/>
    <dgm:cxn modelId="{5E17B665-620D-4046-B4E2-020FB3DC2C62}" srcId="{DA544CF1-34DD-4F4D-A6BA-B16AF04AE29F}" destId="{31386083-2395-544D-9FED-7B4FE41275CD}" srcOrd="2" destOrd="0" parTransId="{6F09E9DF-8A19-4F42-829D-B5ED8490F7E4}" sibTransId="{0F71B892-C419-954D-8E0B-8B2DE1B4AA67}"/>
    <dgm:cxn modelId="{B7642F8D-588C-9B41-8C11-00AE3321BA3D}" type="presOf" srcId="{E36F1CB2-D135-A84C-B44E-F7D7A3B029BB}" destId="{057DC824-E74A-1C4C-85F8-6747475A5999}" srcOrd="0" destOrd="4" presId="urn:microsoft.com/office/officeart/2026/layout/SmallDotsVertical#4"/>
    <dgm:cxn modelId="{71AA0B96-F95E-984E-9A61-796BB25FA418}" srcId="{DA544CF1-34DD-4F4D-A6BA-B16AF04AE29F}" destId="{BD233472-EE62-7A44-8F97-7710BD860163}" srcOrd="0" destOrd="0" parTransId="{712D939B-D379-1A4F-B62D-683F3B0876BC}" sibTransId="{93A96368-023D-5443-B74D-1C8951445913}"/>
    <dgm:cxn modelId="{4B7040A3-F22E-0E43-9584-95E966968DDE}" srcId="{DA544CF1-34DD-4F4D-A6BA-B16AF04AE29F}" destId="{4FA03738-8860-7E41-B89D-5C0E257D8F86}" srcOrd="5" destOrd="0" parTransId="{51476866-8FB1-4542-9862-2ACBE390E60A}" sibTransId="{4A4795D4-F1CE-BE40-B04B-57317CAF533F}"/>
    <dgm:cxn modelId="{D29470AE-1E57-1F43-A9EE-0AF82FA116D0}" srcId="{DA544CF1-34DD-4F4D-A6BA-B16AF04AE29F}" destId="{E36F1CB2-D135-A84C-B44E-F7D7A3B029BB}" srcOrd="4" destOrd="0" parTransId="{91DB09CE-1259-814C-91F4-75C6A753875D}" sibTransId="{15FB4D10-7615-D345-B899-C79E197FA170}"/>
    <dgm:cxn modelId="{C5BB3CC1-0FD0-1C4E-AD45-27B8814D42E3}" type="presOf" srcId="{DA544CF1-34DD-4F4D-A6BA-B16AF04AE29F}" destId="{0717E882-A6D8-D347-89FA-FCD224FC66C0}" srcOrd="0" destOrd="0" presId="urn:microsoft.com/office/officeart/2026/layout/SmallDotsVertical#4"/>
    <dgm:cxn modelId="{F2EE62C9-A186-4046-983B-57BFE977EDAD}" type="presOf" srcId="{BD233472-EE62-7A44-8F97-7710BD860163}" destId="{057DC824-E74A-1C4C-85F8-6747475A5999}" srcOrd="0" destOrd="0" presId="urn:microsoft.com/office/officeart/2026/layout/SmallDotsVertical#4"/>
    <dgm:cxn modelId="{83096ACB-F308-6D4E-97F6-95904CD78A12}" type="presOf" srcId="{9C123650-27F3-2049-857B-D0178B10FC68}" destId="{28BCE9F9-8311-EF44-9CF4-9D5698AFD5EE}" srcOrd="0" destOrd="0" presId="urn:microsoft.com/office/officeart/2026/layout/SmallDotsVertical#4"/>
    <dgm:cxn modelId="{E55B9ECE-1241-E74B-9C5D-5FFFE45FEB89}" type="presOf" srcId="{31386083-2395-544D-9FED-7B4FE41275CD}" destId="{057DC824-E74A-1C4C-85F8-6747475A5999}" srcOrd="0" destOrd="2" presId="urn:microsoft.com/office/officeart/2026/layout/SmallDotsVertical#4"/>
    <dgm:cxn modelId="{C27BC9F9-6CB5-DB48-92D5-F180CBD7C439}" srcId="{DA544CF1-34DD-4F4D-A6BA-B16AF04AE29F}" destId="{633B049B-5B79-D24C-B027-48AF9F20183A}" srcOrd="1" destOrd="0" parTransId="{DFA65AE0-3C36-8842-8275-15B54BFA30DD}" sibTransId="{73F8587C-902E-BB49-B271-0FE2F7232F01}"/>
    <dgm:cxn modelId="{A9B0F6AA-D669-0445-AE12-608E94368F5D}" type="presParOf" srcId="{28BCE9F9-8311-EF44-9CF4-9D5698AFD5EE}" destId="{F64DC790-2706-E64D-92BD-D730469C03E1}" srcOrd="0" destOrd="0" presId="urn:microsoft.com/office/officeart/2026/layout/SmallDotsVertical#4"/>
    <dgm:cxn modelId="{F6D4CC7B-CB0C-E641-989C-2B618CE2264D}" type="presParOf" srcId="{28BCE9F9-8311-EF44-9CF4-9D5698AFD5EE}" destId="{1E037A77-1887-A94B-9D74-874853FC924F}" srcOrd="1" destOrd="0" presId="urn:microsoft.com/office/officeart/2026/layout/SmallDotsVertical#4"/>
    <dgm:cxn modelId="{7CD2F9A7-E6A7-C44D-A5B4-47A5D6452F50}" type="presParOf" srcId="{1E037A77-1887-A94B-9D74-874853FC924F}" destId="{5FB5AE18-7722-EA41-828D-F14EB235D629}" srcOrd="0" destOrd="0" presId="urn:microsoft.com/office/officeart/2026/layout/SmallDotsVertical#4"/>
    <dgm:cxn modelId="{462FA7C9-92B0-9E4D-9ED3-49331ECA0840}" type="presParOf" srcId="{5FB5AE18-7722-EA41-828D-F14EB235D629}" destId="{6167BC0C-EB77-5A42-8C5B-C38AEE5CC7BA}" srcOrd="0" destOrd="0" presId="urn:microsoft.com/office/officeart/2026/layout/SmallDotsVertical#4"/>
    <dgm:cxn modelId="{75E45B47-8951-354A-9D32-D0F50E533026}" type="presParOf" srcId="{5FB5AE18-7722-EA41-828D-F14EB235D629}" destId="{0717E882-A6D8-D347-89FA-FCD224FC66C0}" srcOrd="1" destOrd="0" presId="urn:microsoft.com/office/officeart/2026/layout/SmallDotsVertical#4"/>
    <dgm:cxn modelId="{E16454C0-F049-2B4E-8433-EAABB5C9C9E3}" type="presParOf" srcId="{5FB5AE18-7722-EA41-828D-F14EB235D629}" destId="{9A798C0A-CF77-0D41-B209-892CBF79F012}" srcOrd="2" destOrd="0" presId="urn:microsoft.com/office/officeart/2026/layout/SmallDotsVertical#4"/>
    <dgm:cxn modelId="{C6FDEA62-645B-4E42-B841-4A177DE4C27A}" type="presParOf" srcId="{5FB5AE18-7722-EA41-828D-F14EB235D629}" destId="{057DC824-E74A-1C4C-85F8-6747475A5999}" srcOrd="3" destOrd="0" presId="urn:microsoft.com/office/officeart/2026/layout/SmallDotsVertical#4"/>
  </dgm:cxnLst>
  <dgm:bg/>
  <dgm:whole/>
  <dgm:extLst>
    <a:ext uri="http://schemas.microsoft.com/office/drawing/2008/diagram">
      <dsp:dataModelExt xmlns:dsp="http://schemas.microsoft.com/office/drawing/2008/diagram" relId="rId58" minVer="http://schemas.openxmlformats.org/drawingml/2006/diagram"/>
    </a:ext>
  </dgm:extLst>
</dgm:dataModel>
</file>

<file path=word/diagrams/data7.xml><?xml version="1.0" encoding="utf-8"?>
<dgm:dataModel xmlns:dgm="http://schemas.openxmlformats.org/drawingml/2006/diagram" xmlns:a="http://schemas.openxmlformats.org/drawingml/2006/main">
  <dgm:ptLst>
    <dgm:pt modelId="{7D4C5988-7B43-D148-8093-D28C0D77139C}" type="doc">
      <dgm:prSet loTypeId="urn:microsoft.com/office/officeart/2008/layout/VerticalCurvedList" loCatId="list" qsTypeId="urn:microsoft.com/office/officeart/2005/8/quickstyle/simple1#6" qsCatId="simple" csTypeId="urn:microsoft.com/office/officeart/2005/8/colors/accent1_2#6" csCatId="accent1" phldr="1"/>
      <dgm:spPr/>
      <dgm:t>
        <a:bodyPr/>
        <a:lstStyle/>
        <a:p>
          <a:endParaRPr lang="en-US"/>
        </a:p>
      </dgm:t>
    </dgm:pt>
    <dgm:pt modelId="{889D9878-5AF3-3C4A-B964-D2B2B31B780E}">
      <dgm:prSet phldrT="[Text]" custT="1"/>
      <dgm:spPr>
        <a:solidFill>
          <a:srgbClr val="C5E0DA"/>
        </a:solidFill>
      </dgm:spPr>
      <dgm:t>
        <a:bodyPr/>
        <a:lstStyle/>
        <a:p>
          <a:pPr>
            <a:buNone/>
          </a:pPr>
          <a:r>
            <a:rPr lang="en-CA" sz="1050">
              <a:solidFill>
                <a:schemeClr val="tx1"/>
              </a:solidFill>
              <a:latin typeface="Poppins" panose="00000500000000000000" pitchFamily="2" charset="77"/>
              <a:cs typeface="Poppins" panose="00000500000000000000" pitchFamily="2" charset="77"/>
            </a:rPr>
            <a:t>Identify the collaborative nature of teaching and student support. </a:t>
          </a:r>
          <a:endParaRPr lang="en-US" sz="1050">
            <a:solidFill>
              <a:schemeClr val="tx1"/>
            </a:solidFill>
            <a:latin typeface="Poppins" panose="00000500000000000000" pitchFamily="2" charset="77"/>
            <a:cs typeface="Poppins" panose="00000500000000000000" pitchFamily="2" charset="77"/>
          </a:endParaRPr>
        </a:p>
      </dgm:t>
    </dgm:pt>
    <dgm:pt modelId="{D3FFA037-FC0E-D74C-A489-01CA18E7ECE9}" type="sibTrans" cxnId="{6851FDDD-ED31-FA47-BE78-73F9CEDFB751}">
      <dgm:prSet/>
      <dgm:spPr>
        <a:noFill/>
        <a:ln>
          <a:solidFill>
            <a:srgbClr val="1E6C66"/>
          </a:solidFill>
        </a:ln>
      </dgm:spPr>
      <dgm:t>
        <a:bodyPr/>
        <a:lstStyle/>
        <a:p>
          <a:endParaRPr lang="en-US">
            <a:solidFill>
              <a:srgbClr val="0A6F68"/>
            </a:solidFill>
          </a:endParaRPr>
        </a:p>
      </dgm:t>
    </dgm:pt>
    <dgm:pt modelId="{E5AA2C57-A4E3-0847-B038-CE49793C037E}" type="parTrans" cxnId="{6851FDDD-ED31-FA47-BE78-73F9CEDFB751}">
      <dgm:prSet/>
      <dgm:spPr/>
      <dgm:t>
        <a:bodyPr/>
        <a:lstStyle/>
        <a:p>
          <a:endParaRPr lang="en-US"/>
        </a:p>
      </dgm:t>
    </dgm:pt>
    <dgm:pt modelId="{23E879F9-9E4D-7946-88CB-C71C1DAB9F58}">
      <dgm:prSet phldrT="[Text]" custT="1"/>
      <dgm:spPr>
        <a:solidFill>
          <a:srgbClr val="C5E0DA"/>
        </a:solidFill>
      </dgm:spPr>
      <dgm:t>
        <a:bodyPr/>
        <a:lstStyle/>
        <a:p>
          <a:pPr>
            <a:buNone/>
          </a:pPr>
          <a:r>
            <a:rPr lang="en-CA" sz="1050">
              <a:solidFill>
                <a:schemeClr val="tx1"/>
              </a:solidFill>
              <a:latin typeface="Poppins" panose="00000500000000000000" pitchFamily="2" charset="77"/>
              <a:cs typeface="Poppins" panose="00000500000000000000" pitchFamily="2" charset="77"/>
            </a:rPr>
            <a:t>Describe Cambrian College's educational mission and priorities.</a:t>
          </a:r>
          <a:endParaRPr lang="en-US" sz="1050">
            <a:solidFill>
              <a:schemeClr val="tx1"/>
            </a:solidFill>
            <a:latin typeface="Poppins" panose="00000500000000000000" pitchFamily="2" charset="77"/>
            <a:cs typeface="Poppins" panose="00000500000000000000" pitchFamily="2" charset="77"/>
          </a:endParaRPr>
        </a:p>
      </dgm:t>
    </dgm:pt>
    <dgm:pt modelId="{3165FC19-06A3-084A-AEFF-77447A180F52}" type="parTrans" cxnId="{F3879E37-5398-D84D-B024-D96C91903E1A}">
      <dgm:prSet/>
      <dgm:spPr/>
      <dgm:t>
        <a:bodyPr/>
        <a:lstStyle/>
        <a:p>
          <a:endParaRPr lang="en-US"/>
        </a:p>
      </dgm:t>
    </dgm:pt>
    <dgm:pt modelId="{D6EE6418-7B28-2C44-A9CB-0DD094A7CFB7}" type="sibTrans" cxnId="{F3879E37-5398-D84D-B024-D96C91903E1A}">
      <dgm:prSet/>
      <dgm:spPr/>
      <dgm:t>
        <a:bodyPr/>
        <a:lstStyle/>
        <a:p>
          <a:endParaRPr lang="en-US"/>
        </a:p>
      </dgm:t>
    </dgm:pt>
    <dgm:pt modelId="{78B50739-D2A2-A042-B7E8-F6535847C17C}">
      <dgm:prSet phldrT="[Text]" custT="1"/>
      <dgm:spPr>
        <a:solidFill>
          <a:srgbClr val="C5E0DA"/>
        </a:solidFill>
      </dgm:spPr>
      <dgm:t>
        <a:bodyPr/>
        <a:lstStyle/>
        <a:p>
          <a:pPr>
            <a:buNone/>
          </a:pPr>
          <a:r>
            <a:rPr lang="en-CA" sz="1050">
              <a:solidFill>
                <a:schemeClr val="tx1"/>
              </a:solidFill>
              <a:latin typeface="Poppins" panose="00000500000000000000" pitchFamily="2" charset="77"/>
              <a:cs typeface="Poppins" panose="00000500000000000000" pitchFamily="2" charset="77"/>
            </a:rPr>
            <a:t>Explain your role in supporting student learning and success. </a:t>
          </a:r>
          <a:endParaRPr lang="en-US" sz="1050">
            <a:solidFill>
              <a:schemeClr val="tx1"/>
            </a:solidFill>
            <a:latin typeface="Poppins" panose="00000500000000000000" pitchFamily="2" charset="77"/>
            <a:cs typeface="Poppins" panose="00000500000000000000" pitchFamily="2" charset="77"/>
          </a:endParaRPr>
        </a:p>
      </dgm:t>
    </dgm:pt>
    <dgm:pt modelId="{8CA9B13F-D538-B142-9C2E-2FF310ACDC58}" type="parTrans" cxnId="{0EFA6DE8-4271-B344-AFEC-2FBB578B2C17}">
      <dgm:prSet/>
      <dgm:spPr/>
      <dgm:t>
        <a:bodyPr/>
        <a:lstStyle/>
        <a:p>
          <a:endParaRPr lang="en-US"/>
        </a:p>
      </dgm:t>
    </dgm:pt>
    <dgm:pt modelId="{16E150ED-E0C4-3A41-B80A-B2DC0549D1C1}" type="sibTrans" cxnId="{0EFA6DE8-4271-B344-AFEC-2FBB578B2C17}">
      <dgm:prSet/>
      <dgm:spPr/>
      <dgm:t>
        <a:bodyPr/>
        <a:lstStyle/>
        <a:p>
          <a:endParaRPr lang="en-US"/>
        </a:p>
      </dgm:t>
    </dgm:pt>
    <dgm:pt modelId="{D17B3AD6-AA5B-F944-9616-1EB22D2C212C}">
      <dgm:prSet phldrT="[Text]" custT="1"/>
      <dgm:spPr>
        <a:solidFill>
          <a:srgbClr val="C5E0DA"/>
        </a:solidFill>
      </dgm:spPr>
      <dgm:t>
        <a:bodyPr/>
        <a:lstStyle/>
        <a:p>
          <a:pPr>
            <a:buNone/>
          </a:pPr>
          <a:r>
            <a:rPr lang="en-CA" sz="1050">
              <a:solidFill>
                <a:schemeClr val="tx1"/>
              </a:solidFill>
              <a:latin typeface="Poppins" panose="00000500000000000000" pitchFamily="2" charset="77"/>
              <a:cs typeface="Poppins" panose="00000500000000000000" pitchFamily="2" charset="77"/>
            </a:rPr>
            <a:t>Recognize the diversity of Cambrian's student population.</a:t>
          </a:r>
          <a:endParaRPr lang="en-US" sz="1050">
            <a:solidFill>
              <a:schemeClr val="tx1"/>
            </a:solidFill>
            <a:latin typeface="Poppins" panose="00000500000000000000" pitchFamily="2" charset="77"/>
            <a:cs typeface="Poppins" panose="00000500000000000000" pitchFamily="2" charset="77"/>
          </a:endParaRPr>
        </a:p>
      </dgm:t>
    </dgm:pt>
    <dgm:pt modelId="{EC2267EA-4210-C045-97DA-655F046A10BF}" type="parTrans" cxnId="{202B23A6-759C-6B4D-BF43-84CB77E6EAAD}">
      <dgm:prSet/>
      <dgm:spPr/>
      <dgm:t>
        <a:bodyPr/>
        <a:lstStyle/>
        <a:p>
          <a:endParaRPr lang="en-US"/>
        </a:p>
      </dgm:t>
    </dgm:pt>
    <dgm:pt modelId="{DD891675-BBA9-5B4C-8DD1-7C4BD6D2539E}" type="sibTrans" cxnId="{202B23A6-759C-6B4D-BF43-84CB77E6EAAD}">
      <dgm:prSet/>
      <dgm:spPr/>
      <dgm:t>
        <a:bodyPr/>
        <a:lstStyle/>
        <a:p>
          <a:endParaRPr lang="en-US"/>
        </a:p>
      </dgm:t>
    </dgm:pt>
    <dgm:pt modelId="{7C74FD36-6F53-744B-B823-5D5FEA0067DF}" type="pres">
      <dgm:prSet presAssocID="{7D4C5988-7B43-D148-8093-D28C0D77139C}" presName="Name0" presStyleCnt="0">
        <dgm:presLayoutVars>
          <dgm:chMax val="7"/>
          <dgm:chPref val="7"/>
          <dgm:dir/>
        </dgm:presLayoutVars>
      </dgm:prSet>
      <dgm:spPr/>
    </dgm:pt>
    <dgm:pt modelId="{D8A10131-FBA8-1841-98AF-CF8EE6AAEB69}" type="pres">
      <dgm:prSet presAssocID="{7D4C5988-7B43-D148-8093-D28C0D77139C}" presName="Name1" presStyleCnt="0"/>
      <dgm:spPr/>
    </dgm:pt>
    <dgm:pt modelId="{DDA31110-EB09-B343-8671-B3177E594E71}" type="pres">
      <dgm:prSet presAssocID="{7D4C5988-7B43-D148-8093-D28C0D77139C}" presName="cycle" presStyleCnt="0"/>
      <dgm:spPr/>
    </dgm:pt>
    <dgm:pt modelId="{E86797A0-4933-8447-A09A-7CD1C1965674}" type="pres">
      <dgm:prSet presAssocID="{7D4C5988-7B43-D148-8093-D28C0D77139C}" presName="srcNode" presStyleLbl="node1" presStyleIdx="0" presStyleCnt="4"/>
      <dgm:spPr/>
    </dgm:pt>
    <dgm:pt modelId="{B8AE9F30-69CB-9F4D-A27C-B160FE1B28E6}" type="pres">
      <dgm:prSet presAssocID="{7D4C5988-7B43-D148-8093-D28C0D77139C}" presName="conn" presStyleLbl="parChTrans1D2" presStyleIdx="0" presStyleCnt="1" custLinFactNeighborX="-2812"/>
      <dgm:spPr/>
    </dgm:pt>
    <dgm:pt modelId="{572865A0-9411-0848-AD69-1C63CB746E1E}" type="pres">
      <dgm:prSet presAssocID="{7D4C5988-7B43-D148-8093-D28C0D77139C}" presName="extraNode" presStyleLbl="node1" presStyleIdx="0" presStyleCnt="4"/>
      <dgm:spPr/>
    </dgm:pt>
    <dgm:pt modelId="{964E940D-E603-6F41-A7B4-85571DDD4D39}" type="pres">
      <dgm:prSet presAssocID="{7D4C5988-7B43-D148-8093-D28C0D77139C}" presName="dstNode" presStyleLbl="node1" presStyleIdx="0" presStyleCnt="4"/>
      <dgm:spPr/>
    </dgm:pt>
    <dgm:pt modelId="{4BE1C457-CC5A-8E43-B7D2-F23652E06FE4}" type="pres">
      <dgm:prSet presAssocID="{889D9878-5AF3-3C4A-B964-D2B2B31B780E}" presName="text_1" presStyleLbl="node1" presStyleIdx="0" presStyleCnt="4" custScaleY="66038">
        <dgm:presLayoutVars>
          <dgm:bulletEnabled val="1"/>
        </dgm:presLayoutVars>
      </dgm:prSet>
      <dgm:spPr/>
    </dgm:pt>
    <dgm:pt modelId="{CD23C050-F8EE-4944-A7D5-79657400A27C}" type="pres">
      <dgm:prSet presAssocID="{889D9878-5AF3-3C4A-B964-D2B2B31B780E}" presName="accent_1" presStyleCnt="0"/>
      <dgm:spPr/>
    </dgm:pt>
    <dgm:pt modelId="{5FA90E6C-5341-E545-94C1-57E3BB56D26C}" type="pres">
      <dgm:prSet presAssocID="{889D9878-5AF3-3C4A-B964-D2B2B31B780E}" presName="accentRepeatNode" presStyleLbl="solidFgAcc1" presStyleIdx="0" presStyleCnt="4" custScaleX="61038" custScaleY="61038"/>
      <dgm:spPr>
        <a:solidFill>
          <a:srgbClr val="1E6C66"/>
        </a:solidFill>
        <a:ln>
          <a:noFill/>
        </a:ln>
      </dgm:spPr>
    </dgm:pt>
    <dgm:pt modelId="{709C46FE-1956-C442-8BBC-4C8B52A2EC65}" type="pres">
      <dgm:prSet presAssocID="{D17B3AD6-AA5B-F944-9616-1EB22D2C212C}" presName="text_2" presStyleLbl="node1" presStyleIdx="1" presStyleCnt="4" custScaleY="66038">
        <dgm:presLayoutVars>
          <dgm:bulletEnabled val="1"/>
        </dgm:presLayoutVars>
      </dgm:prSet>
      <dgm:spPr/>
    </dgm:pt>
    <dgm:pt modelId="{279DCE67-3F16-5648-AB17-DABB8AEED2CC}" type="pres">
      <dgm:prSet presAssocID="{D17B3AD6-AA5B-F944-9616-1EB22D2C212C}" presName="accent_2" presStyleCnt="0"/>
      <dgm:spPr/>
    </dgm:pt>
    <dgm:pt modelId="{325BBE1A-2410-9C43-9A13-67AD397F5C2E}" type="pres">
      <dgm:prSet presAssocID="{D17B3AD6-AA5B-F944-9616-1EB22D2C212C}" presName="accentRepeatNode" presStyleLbl="solidFgAcc1" presStyleIdx="1" presStyleCnt="4" custScaleX="61038" custScaleY="61038"/>
      <dgm:spPr>
        <a:solidFill>
          <a:srgbClr val="1E6C66"/>
        </a:solidFill>
        <a:ln>
          <a:noFill/>
        </a:ln>
      </dgm:spPr>
    </dgm:pt>
    <dgm:pt modelId="{1535CC89-35DA-6F42-B0F2-F5F2D93088F0}" type="pres">
      <dgm:prSet presAssocID="{78B50739-D2A2-A042-B7E8-F6535847C17C}" presName="text_3" presStyleLbl="node1" presStyleIdx="2" presStyleCnt="4" custScaleY="66038">
        <dgm:presLayoutVars>
          <dgm:bulletEnabled val="1"/>
        </dgm:presLayoutVars>
      </dgm:prSet>
      <dgm:spPr/>
    </dgm:pt>
    <dgm:pt modelId="{6DFF33D7-F88B-B141-AE28-C3F3395EA415}" type="pres">
      <dgm:prSet presAssocID="{78B50739-D2A2-A042-B7E8-F6535847C17C}" presName="accent_3" presStyleCnt="0"/>
      <dgm:spPr/>
    </dgm:pt>
    <dgm:pt modelId="{BE28D16B-FFE7-D549-80AB-51352C1035B6}" type="pres">
      <dgm:prSet presAssocID="{78B50739-D2A2-A042-B7E8-F6535847C17C}" presName="accentRepeatNode" presStyleLbl="solidFgAcc1" presStyleIdx="2" presStyleCnt="4" custScaleX="61038" custScaleY="61038"/>
      <dgm:spPr>
        <a:solidFill>
          <a:srgbClr val="1E6C66"/>
        </a:solidFill>
        <a:ln>
          <a:noFill/>
        </a:ln>
      </dgm:spPr>
    </dgm:pt>
    <dgm:pt modelId="{4D41B8F4-7E24-5743-AB53-FF899C1F8ECB}" type="pres">
      <dgm:prSet presAssocID="{23E879F9-9E4D-7946-88CB-C71C1DAB9F58}" presName="text_4" presStyleLbl="node1" presStyleIdx="3" presStyleCnt="4" custScaleY="66038">
        <dgm:presLayoutVars>
          <dgm:bulletEnabled val="1"/>
        </dgm:presLayoutVars>
      </dgm:prSet>
      <dgm:spPr/>
    </dgm:pt>
    <dgm:pt modelId="{5201A242-0C6D-7F45-9E28-B1066F70FC73}" type="pres">
      <dgm:prSet presAssocID="{23E879F9-9E4D-7946-88CB-C71C1DAB9F58}" presName="accent_4" presStyleCnt="0"/>
      <dgm:spPr/>
    </dgm:pt>
    <dgm:pt modelId="{D9D1A37D-D311-524A-9072-BA97E4E3E202}" type="pres">
      <dgm:prSet presAssocID="{23E879F9-9E4D-7946-88CB-C71C1DAB9F58}" presName="accentRepeatNode" presStyleLbl="solidFgAcc1" presStyleIdx="3" presStyleCnt="4" custScaleX="61038" custScaleY="61038"/>
      <dgm:spPr>
        <a:solidFill>
          <a:srgbClr val="1E6C66"/>
        </a:solidFill>
        <a:ln>
          <a:noFill/>
        </a:ln>
      </dgm:spPr>
    </dgm:pt>
  </dgm:ptLst>
  <dgm:cxnLst>
    <dgm:cxn modelId="{A39BB707-5C42-774B-B55B-FC6E9F94A9B4}" type="presOf" srcId="{D17B3AD6-AA5B-F944-9616-1EB22D2C212C}" destId="{709C46FE-1956-C442-8BBC-4C8B52A2EC65}" srcOrd="0" destOrd="0" presId="urn:microsoft.com/office/officeart/2008/layout/VerticalCurvedList"/>
    <dgm:cxn modelId="{D784650B-D2FF-8A46-ACB6-7262D00188CD}" type="presOf" srcId="{D3FFA037-FC0E-D74C-A489-01CA18E7ECE9}" destId="{B8AE9F30-69CB-9F4D-A27C-B160FE1B28E6}" srcOrd="0" destOrd="0" presId="urn:microsoft.com/office/officeart/2008/layout/VerticalCurvedList"/>
    <dgm:cxn modelId="{B2C5EA0C-11D5-0845-AE5C-BDEE6A4C6391}" type="presOf" srcId="{23E879F9-9E4D-7946-88CB-C71C1DAB9F58}" destId="{4D41B8F4-7E24-5743-AB53-FF899C1F8ECB}" srcOrd="0" destOrd="0" presId="urn:microsoft.com/office/officeart/2008/layout/VerticalCurvedList"/>
    <dgm:cxn modelId="{FD5F5A10-68FD-634A-971F-CD5CF6C48C47}" type="presOf" srcId="{7D4C5988-7B43-D148-8093-D28C0D77139C}" destId="{7C74FD36-6F53-744B-B823-5D5FEA0067DF}" srcOrd="0" destOrd="0" presId="urn:microsoft.com/office/officeart/2008/layout/VerticalCurvedList"/>
    <dgm:cxn modelId="{8188D41D-232B-5240-9A99-47806939581C}" type="presOf" srcId="{78B50739-D2A2-A042-B7E8-F6535847C17C}" destId="{1535CC89-35DA-6F42-B0F2-F5F2D93088F0}" srcOrd="0" destOrd="0" presId="urn:microsoft.com/office/officeart/2008/layout/VerticalCurvedList"/>
    <dgm:cxn modelId="{F3879E37-5398-D84D-B024-D96C91903E1A}" srcId="{7D4C5988-7B43-D148-8093-D28C0D77139C}" destId="{23E879F9-9E4D-7946-88CB-C71C1DAB9F58}" srcOrd="3" destOrd="0" parTransId="{3165FC19-06A3-084A-AEFF-77447A180F52}" sibTransId="{D6EE6418-7B28-2C44-A9CB-0DD094A7CFB7}"/>
    <dgm:cxn modelId="{505DC697-CDD1-5F45-9317-8DDCE270C721}" type="presOf" srcId="{889D9878-5AF3-3C4A-B964-D2B2B31B780E}" destId="{4BE1C457-CC5A-8E43-B7D2-F23652E06FE4}" srcOrd="0" destOrd="0" presId="urn:microsoft.com/office/officeart/2008/layout/VerticalCurvedList"/>
    <dgm:cxn modelId="{202B23A6-759C-6B4D-BF43-84CB77E6EAAD}" srcId="{7D4C5988-7B43-D148-8093-D28C0D77139C}" destId="{D17B3AD6-AA5B-F944-9616-1EB22D2C212C}" srcOrd="1" destOrd="0" parTransId="{EC2267EA-4210-C045-97DA-655F046A10BF}" sibTransId="{DD891675-BBA9-5B4C-8DD1-7C4BD6D2539E}"/>
    <dgm:cxn modelId="{6851FDDD-ED31-FA47-BE78-73F9CEDFB751}" srcId="{7D4C5988-7B43-D148-8093-D28C0D77139C}" destId="{889D9878-5AF3-3C4A-B964-D2B2B31B780E}" srcOrd="0" destOrd="0" parTransId="{E5AA2C57-A4E3-0847-B038-CE49793C037E}" sibTransId="{D3FFA037-FC0E-D74C-A489-01CA18E7ECE9}"/>
    <dgm:cxn modelId="{0EFA6DE8-4271-B344-AFEC-2FBB578B2C17}" srcId="{7D4C5988-7B43-D148-8093-D28C0D77139C}" destId="{78B50739-D2A2-A042-B7E8-F6535847C17C}" srcOrd="2" destOrd="0" parTransId="{8CA9B13F-D538-B142-9C2E-2FF310ACDC58}" sibTransId="{16E150ED-E0C4-3A41-B80A-B2DC0549D1C1}"/>
    <dgm:cxn modelId="{482DCDFD-1FD2-7B46-A339-E48918A3C1A3}" type="presParOf" srcId="{7C74FD36-6F53-744B-B823-5D5FEA0067DF}" destId="{D8A10131-FBA8-1841-98AF-CF8EE6AAEB69}" srcOrd="0" destOrd="0" presId="urn:microsoft.com/office/officeart/2008/layout/VerticalCurvedList"/>
    <dgm:cxn modelId="{3DB25F89-289F-A546-A0D8-0B7612530AA6}" type="presParOf" srcId="{D8A10131-FBA8-1841-98AF-CF8EE6AAEB69}" destId="{DDA31110-EB09-B343-8671-B3177E594E71}" srcOrd="0" destOrd="0" presId="urn:microsoft.com/office/officeart/2008/layout/VerticalCurvedList"/>
    <dgm:cxn modelId="{68B0AF87-4CA6-AF44-A5EA-5678B7355A66}" type="presParOf" srcId="{DDA31110-EB09-B343-8671-B3177E594E71}" destId="{E86797A0-4933-8447-A09A-7CD1C1965674}" srcOrd="0" destOrd="0" presId="urn:microsoft.com/office/officeart/2008/layout/VerticalCurvedList"/>
    <dgm:cxn modelId="{DC3423BC-74FC-7249-B7C7-3929E5BBA104}" type="presParOf" srcId="{DDA31110-EB09-B343-8671-B3177E594E71}" destId="{B8AE9F30-69CB-9F4D-A27C-B160FE1B28E6}" srcOrd="1" destOrd="0" presId="urn:microsoft.com/office/officeart/2008/layout/VerticalCurvedList"/>
    <dgm:cxn modelId="{C3DE21F6-D805-1348-AE96-93FB4DEE58F8}" type="presParOf" srcId="{DDA31110-EB09-B343-8671-B3177E594E71}" destId="{572865A0-9411-0848-AD69-1C63CB746E1E}" srcOrd="2" destOrd="0" presId="urn:microsoft.com/office/officeart/2008/layout/VerticalCurvedList"/>
    <dgm:cxn modelId="{E6C8F951-17D1-584E-B083-AB69A59C1C12}" type="presParOf" srcId="{DDA31110-EB09-B343-8671-B3177E594E71}" destId="{964E940D-E603-6F41-A7B4-85571DDD4D39}" srcOrd="3" destOrd="0" presId="urn:microsoft.com/office/officeart/2008/layout/VerticalCurvedList"/>
    <dgm:cxn modelId="{BCAF5137-8DBD-8C4C-80E3-18D67FFA5C97}" type="presParOf" srcId="{D8A10131-FBA8-1841-98AF-CF8EE6AAEB69}" destId="{4BE1C457-CC5A-8E43-B7D2-F23652E06FE4}" srcOrd="1" destOrd="0" presId="urn:microsoft.com/office/officeart/2008/layout/VerticalCurvedList"/>
    <dgm:cxn modelId="{75E896F7-3819-E341-9206-B327C936F128}" type="presParOf" srcId="{D8A10131-FBA8-1841-98AF-CF8EE6AAEB69}" destId="{CD23C050-F8EE-4944-A7D5-79657400A27C}" srcOrd="2" destOrd="0" presId="urn:microsoft.com/office/officeart/2008/layout/VerticalCurvedList"/>
    <dgm:cxn modelId="{3435D687-F7ED-5D47-B967-B434DADD1BFD}" type="presParOf" srcId="{CD23C050-F8EE-4944-A7D5-79657400A27C}" destId="{5FA90E6C-5341-E545-94C1-57E3BB56D26C}" srcOrd="0" destOrd="0" presId="urn:microsoft.com/office/officeart/2008/layout/VerticalCurvedList"/>
    <dgm:cxn modelId="{98325F8A-0377-774C-87EC-FD7D72CA787E}" type="presParOf" srcId="{D8A10131-FBA8-1841-98AF-CF8EE6AAEB69}" destId="{709C46FE-1956-C442-8BBC-4C8B52A2EC65}" srcOrd="3" destOrd="0" presId="urn:microsoft.com/office/officeart/2008/layout/VerticalCurvedList"/>
    <dgm:cxn modelId="{453C02A3-C19A-C947-976A-FA2218616C8E}" type="presParOf" srcId="{D8A10131-FBA8-1841-98AF-CF8EE6AAEB69}" destId="{279DCE67-3F16-5648-AB17-DABB8AEED2CC}" srcOrd="4" destOrd="0" presId="urn:microsoft.com/office/officeart/2008/layout/VerticalCurvedList"/>
    <dgm:cxn modelId="{BD6C6D06-3561-6E46-A6FB-FC23DDE399D9}" type="presParOf" srcId="{279DCE67-3F16-5648-AB17-DABB8AEED2CC}" destId="{325BBE1A-2410-9C43-9A13-67AD397F5C2E}" srcOrd="0" destOrd="0" presId="urn:microsoft.com/office/officeart/2008/layout/VerticalCurvedList"/>
    <dgm:cxn modelId="{C7FEA781-59E0-5542-978E-A6BEF6769AE6}" type="presParOf" srcId="{D8A10131-FBA8-1841-98AF-CF8EE6AAEB69}" destId="{1535CC89-35DA-6F42-B0F2-F5F2D93088F0}" srcOrd="5" destOrd="0" presId="urn:microsoft.com/office/officeart/2008/layout/VerticalCurvedList"/>
    <dgm:cxn modelId="{8B9286AB-2A4F-8F4D-9820-E7BD95E5E046}" type="presParOf" srcId="{D8A10131-FBA8-1841-98AF-CF8EE6AAEB69}" destId="{6DFF33D7-F88B-B141-AE28-C3F3395EA415}" srcOrd="6" destOrd="0" presId="urn:microsoft.com/office/officeart/2008/layout/VerticalCurvedList"/>
    <dgm:cxn modelId="{4FC56BD1-0122-8546-AA36-8A49522A13B9}" type="presParOf" srcId="{6DFF33D7-F88B-B141-AE28-C3F3395EA415}" destId="{BE28D16B-FFE7-D549-80AB-51352C1035B6}" srcOrd="0" destOrd="0" presId="urn:microsoft.com/office/officeart/2008/layout/VerticalCurvedList"/>
    <dgm:cxn modelId="{23A34B78-1FFF-3842-8F02-10E4779C2EF7}" type="presParOf" srcId="{D8A10131-FBA8-1841-98AF-CF8EE6AAEB69}" destId="{4D41B8F4-7E24-5743-AB53-FF899C1F8ECB}" srcOrd="7" destOrd="0" presId="urn:microsoft.com/office/officeart/2008/layout/VerticalCurvedList"/>
    <dgm:cxn modelId="{2DF0B358-5825-E746-B5C7-9A7C5AA13C7E}" type="presParOf" srcId="{D8A10131-FBA8-1841-98AF-CF8EE6AAEB69}" destId="{5201A242-0C6D-7F45-9E28-B1066F70FC73}" srcOrd="8" destOrd="0" presId="urn:microsoft.com/office/officeart/2008/layout/VerticalCurvedList"/>
    <dgm:cxn modelId="{04C331DA-3B12-DC43-83D0-3106C4BEF954}" type="presParOf" srcId="{5201A242-0C6D-7F45-9E28-B1066F70FC73}" destId="{D9D1A37D-D311-524A-9072-BA97E4E3E202}" srcOrd="0" destOrd="0" presId="urn:microsoft.com/office/officeart/2008/layout/VerticalCurvedList"/>
  </dgm:cxnLst>
  <dgm:bg>
    <a:noFill/>
  </dgm:bg>
  <dgm:whole>
    <a:ln w="9525" cap="flat" cmpd="sng" algn="ctr">
      <a:noFill/>
      <a:prstDash val="solid"/>
      <a:round/>
      <a:headEnd type="none" w="med" len="med"/>
      <a:tailEnd type="none" w="med" len="med"/>
    </a:ln>
  </dgm:whole>
  <dgm:extLst>
    <a:ext uri="http://schemas.microsoft.com/office/drawing/2008/diagram">
      <dsp:dataModelExt xmlns:dsp="http://schemas.microsoft.com/office/drawing/2008/diagram" relId="rId65" minVer="http://schemas.openxmlformats.org/drawingml/2006/diagram"/>
    </a:ext>
  </dgm:extLst>
</dgm:dataModel>
</file>

<file path=word/diagrams/data8.xml><?xml version="1.0" encoding="utf-8"?>
<dgm:dataModel xmlns:dgm="http://schemas.openxmlformats.org/drawingml/2006/diagram" xmlns:a="http://schemas.openxmlformats.org/drawingml/2006/main">
  <dgm:ptLst>
    <dgm:pt modelId="{B7EBF40C-0DFE-4D4C-AFC5-FB7603EACA60}" type="doc">
      <dgm:prSet loTypeId="urn:microsoft.com/office/officeart/2026/layout/SmallDotsVertical#5" loCatId="" qsTypeId="urn:microsoft.com/office/officeart/2005/8/quickstyle/simple1#7" qsCatId="simple" csTypeId="urn:microsoft.com/office/officeart/2005/8/colors/accent1_2#7" csCatId="accent1" phldr="1"/>
      <dgm:spPr/>
      <dgm:t>
        <a:bodyPr/>
        <a:lstStyle/>
        <a:p>
          <a:endParaRPr lang="en-US"/>
        </a:p>
      </dgm:t>
    </dgm:pt>
    <dgm:pt modelId="{88B001AE-8E32-9944-AAA0-F8352E8241F2}">
      <dgm:prSet phldrT="Title" custT="1"/>
      <dgm:spPr/>
      <dgm:t>
        <a:bodyPr/>
        <a:lstStyle/>
        <a:p>
          <a:pPr>
            <a:defRPr b="1">
              <a:solidFill>
                <a:schemeClr val="accent1"/>
              </a:solidFill>
            </a:defRPr>
          </a:pPr>
          <a:r>
            <a:rPr lang="en-CA" sz="1400" b="1">
              <a:solidFill>
                <a:srgbClr val="915901"/>
              </a:solidFill>
              <a:latin typeface="Poppins" panose="00000500000000000000" pitchFamily="2" charset="77"/>
              <a:cs typeface="Poppins" panose="00000500000000000000" pitchFamily="2" charset="77"/>
            </a:rPr>
            <a:t>Before Classes Begin</a:t>
          </a:r>
          <a:r>
            <a:rPr lang="en-CA" sz="1400">
              <a:solidFill>
                <a:srgbClr val="915901"/>
              </a:solidFill>
              <a:latin typeface="Poppins" panose="00000500000000000000" pitchFamily="2" charset="77"/>
              <a:cs typeface="Poppins" panose="00000500000000000000" pitchFamily="2" charset="77"/>
            </a:rPr>
            <a:t> </a:t>
          </a:r>
          <a:endParaRPr lang="en-US" sz="1400">
            <a:solidFill>
              <a:srgbClr val="915901"/>
            </a:solidFill>
            <a:latin typeface="Poppins" panose="00000500000000000000" pitchFamily="2" charset="77"/>
            <a:cs typeface="Poppins" panose="00000500000000000000" pitchFamily="2" charset="77"/>
          </a:endParaRPr>
        </a:p>
      </dgm:t>
    </dgm:pt>
    <dgm:pt modelId="{5D363E14-314B-CE4E-B24F-F2F6D1235460}" type="parTrans" cxnId="{DD5F08A5-4D8A-3145-8544-1A4B53231DF4}">
      <dgm:prSet/>
      <dgm:spPr/>
      <dgm:t>
        <a:bodyPr/>
        <a:lstStyle/>
        <a:p>
          <a:endParaRPr lang="en-US"/>
        </a:p>
      </dgm:t>
    </dgm:pt>
    <dgm:pt modelId="{17E9966E-4F9C-B048-B7E8-D7F49429280E}" type="sibTrans" cxnId="{DD5F08A5-4D8A-3145-8544-1A4B53231DF4}">
      <dgm:prSet/>
      <dgm:spPr/>
      <dgm:t>
        <a:bodyPr/>
        <a:lstStyle/>
        <a:p>
          <a:endParaRPr lang="en-US"/>
        </a:p>
      </dgm:t>
    </dgm:pt>
    <dgm:pt modelId="{49DBA476-5C3B-324B-A291-372FAC378DD9}">
      <dgm:prSet phldrT="Title" custT="1"/>
      <dgm:spPr/>
      <dgm:t>
        <a:bodyPr/>
        <a:lstStyle/>
        <a:p>
          <a:pPr>
            <a:defRPr b="1">
              <a:solidFill>
                <a:schemeClr val="accent1"/>
              </a:solidFill>
            </a:defRPr>
          </a:pPr>
          <a:r>
            <a:rPr lang="en-CA" sz="1400" b="1">
              <a:solidFill>
                <a:srgbClr val="915901"/>
              </a:solidFill>
              <a:latin typeface="Poppins" panose="00000500000000000000" pitchFamily="2" charset="77"/>
              <a:cs typeface="Poppins" panose="00000500000000000000" pitchFamily="2" charset="77"/>
            </a:rPr>
            <a:t>Weeks 1-2</a:t>
          </a:r>
          <a:r>
            <a:rPr lang="en-CA" sz="1400">
              <a:solidFill>
                <a:srgbClr val="915901"/>
              </a:solidFill>
              <a:latin typeface="Poppins" panose="00000500000000000000" pitchFamily="2" charset="77"/>
              <a:cs typeface="Poppins" panose="00000500000000000000" pitchFamily="2" charset="77"/>
            </a:rPr>
            <a:t> </a:t>
          </a:r>
          <a:endParaRPr lang="en-US" sz="1400">
            <a:solidFill>
              <a:srgbClr val="915901"/>
            </a:solidFill>
            <a:latin typeface="Poppins" panose="00000500000000000000" pitchFamily="2" charset="77"/>
            <a:cs typeface="Poppins" panose="00000500000000000000" pitchFamily="2" charset="77"/>
          </a:endParaRPr>
        </a:p>
      </dgm:t>
    </dgm:pt>
    <dgm:pt modelId="{7F0D0489-9018-024C-8CF1-182BF3034AC4}" type="parTrans" cxnId="{F3665676-AAEE-114D-B229-9D19A40CE6E5}">
      <dgm:prSet/>
      <dgm:spPr/>
      <dgm:t>
        <a:bodyPr/>
        <a:lstStyle/>
        <a:p>
          <a:endParaRPr lang="en-US"/>
        </a:p>
      </dgm:t>
    </dgm:pt>
    <dgm:pt modelId="{38893CE9-AFB9-624B-B598-C3AC317D8688}" type="sibTrans" cxnId="{F3665676-AAEE-114D-B229-9D19A40CE6E5}">
      <dgm:prSet/>
      <dgm:spPr/>
      <dgm:t>
        <a:bodyPr/>
        <a:lstStyle/>
        <a:p>
          <a:endParaRPr lang="en-US"/>
        </a:p>
      </dgm:t>
    </dgm:pt>
    <dgm:pt modelId="{73D8BD55-F70B-2F45-90E6-3F7EEAD0F5B9}">
      <dgm:prSet phldrT="Description"/>
      <dgm:spPr/>
      <dgm:t>
        <a:bodyPr/>
        <a:lstStyle/>
        <a:p>
          <a:r>
            <a:rPr lang="en-CA">
              <a:latin typeface="Poppins" panose="00000500000000000000" pitchFamily="2" charset="77"/>
              <a:cs typeface="Poppins" panose="00000500000000000000" pitchFamily="2" charset="77"/>
            </a:rPr>
            <a:t>Welcome students, establish expectations and create routines, build relationships and establishing expectations.</a:t>
          </a:r>
          <a:endParaRPr lang="en-US">
            <a:latin typeface="Poppins" panose="00000500000000000000" pitchFamily="2" charset="77"/>
            <a:cs typeface="Poppins" panose="00000500000000000000" pitchFamily="2" charset="77"/>
          </a:endParaRPr>
        </a:p>
      </dgm:t>
    </dgm:pt>
    <dgm:pt modelId="{0AF95217-A187-6846-B30A-932F8A620FC6}" type="parTrans" cxnId="{1BE4E5EF-086F-5C4B-BF0D-D62EA0B15370}">
      <dgm:prSet/>
      <dgm:spPr/>
      <dgm:t>
        <a:bodyPr/>
        <a:lstStyle/>
        <a:p>
          <a:endParaRPr lang="en-US"/>
        </a:p>
      </dgm:t>
    </dgm:pt>
    <dgm:pt modelId="{C2CCA5D4-3662-794E-BB71-1630394B236E}" type="sibTrans" cxnId="{1BE4E5EF-086F-5C4B-BF0D-D62EA0B15370}">
      <dgm:prSet/>
      <dgm:spPr/>
      <dgm:t>
        <a:bodyPr/>
        <a:lstStyle/>
        <a:p>
          <a:endParaRPr lang="en-US"/>
        </a:p>
      </dgm:t>
    </dgm:pt>
    <dgm:pt modelId="{5C4C8861-C46C-6946-89D5-0A1BE12453BD}">
      <dgm:prSet phldrT="Title" custT="1"/>
      <dgm:spPr/>
      <dgm:t>
        <a:bodyPr/>
        <a:lstStyle/>
        <a:p>
          <a:pPr>
            <a:defRPr b="1">
              <a:solidFill>
                <a:schemeClr val="accent1"/>
              </a:solidFill>
            </a:defRPr>
          </a:pPr>
          <a:r>
            <a:rPr lang="en-CA" sz="1400" b="1">
              <a:solidFill>
                <a:srgbClr val="915901"/>
              </a:solidFill>
              <a:latin typeface="Poppins" panose="00000500000000000000" pitchFamily="2" charset="77"/>
              <a:cs typeface="Poppins" panose="00000500000000000000" pitchFamily="2" charset="77"/>
            </a:rPr>
            <a:t>Weeks 3-6</a:t>
          </a:r>
          <a:r>
            <a:rPr lang="en-CA" sz="1400">
              <a:solidFill>
                <a:srgbClr val="915901"/>
              </a:solidFill>
              <a:latin typeface="Poppins" panose="00000500000000000000" pitchFamily="2" charset="77"/>
              <a:cs typeface="Poppins" panose="00000500000000000000" pitchFamily="2" charset="77"/>
            </a:rPr>
            <a:t> </a:t>
          </a:r>
          <a:endParaRPr lang="en-US" sz="1400">
            <a:solidFill>
              <a:srgbClr val="915901"/>
            </a:solidFill>
            <a:latin typeface="Poppins" panose="00000500000000000000" pitchFamily="2" charset="77"/>
            <a:cs typeface="Poppins" panose="00000500000000000000" pitchFamily="2" charset="77"/>
          </a:endParaRPr>
        </a:p>
      </dgm:t>
    </dgm:pt>
    <dgm:pt modelId="{3D51039E-90B8-9C44-8BD9-5A56870E350D}" type="parTrans" cxnId="{091D8D58-B876-FA47-8985-8FA437920C02}">
      <dgm:prSet/>
      <dgm:spPr/>
      <dgm:t>
        <a:bodyPr/>
        <a:lstStyle/>
        <a:p>
          <a:endParaRPr lang="en-US"/>
        </a:p>
      </dgm:t>
    </dgm:pt>
    <dgm:pt modelId="{56687A18-F44B-4741-945F-626A306EAC0B}" type="sibTrans" cxnId="{091D8D58-B876-FA47-8985-8FA437920C02}">
      <dgm:prSet/>
      <dgm:spPr/>
      <dgm:t>
        <a:bodyPr/>
        <a:lstStyle/>
        <a:p>
          <a:endParaRPr lang="en-US"/>
        </a:p>
      </dgm:t>
    </dgm:pt>
    <dgm:pt modelId="{B7E9A1D1-0AA6-EF4A-BC3C-8730C094A5D6}">
      <dgm:prSet phldrT="Description"/>
      <dgm:spPr/>
      <dgm:t>
        <a:bodyPr/>
        <a:lstStyle/>
        <a:p>
          <a:r>
            <a:rPr lang="en-CA">
              <a:latin typeface="Poppins" panose="00000500000000000000" pitchFamily="2" charset="77"/>
              <a:cs typeface="Poppins" panose="00000500000000000000" pitchFamily="2" charset="77"/>
            </a:rPr>
            <a:t>Facilitate learning, monitor engagement and provide feedback. </a:t>
          </a:r>
          <a:endParaRPr lang="en-US">
            <a:latin typeface="Poppins" panose="00000500000000000000" pitchFamily="2" charset="77"/>
            <a:cs typeface="Poppins" panose="00000500000000000000" pitchFamily="2" charset="77"/>
          </a:endParaRPr>
        </a:p>
      </dgm:t>
    </dgm:pt>
    <dgm:pt modelId="{0ECEC1B7-8EBA-BE44-83C7-A9FAF4B65553}" type="parTrans" cxnId="{4022046A-2ED9-7744-8713-43B9FCA2717B}">
      <dgm:prSet/>
      <dgm:spPr/>
      <dgm:t>
        <a:bodyPr/>
        <a:lstStyle/>
        <a:p>
          <a:endParaRPr lang="en-US"/>
        </a:p>
      </dgm:t>
    </dgm:pt>
    <dgm:pt modelId="{A5A88E38-2364-B24F-89FC-6C19809ECD79}" type="sibTrans" cxnId="{4022046A-2ED9-7744-8713-43B9FCA2717B}">
      <dgm:prSet/>
      <dgm:spPr/>
      <dgm:t>
        <a:bodyPr/>
        <a:lstStyle/>
        <a:p>
          <a:endParaRPr lang="en-US"/>
        </a:p>
      </dgm:t>
    </dgm:pt>
    <dgm:pt modelId="{E652FA18-CA06-3147-BD72-5B1C44005345}">
      <dgm:prSet phldrT="Title" custT="1"/>
      <dgm:spPr/>
      <dgm:t>
        <a:bodyPr/>
        <a:lstStyle/>
        <a:p>
          <a:pPr>
            <a:defRPr b="1">
              <a:solidFill>
                <a:schemeClr val="accent1"/>
              </a:solidFill>
            </a:defRPr>
          </a:pPr>
          <a:r>
            <a:rPr lang="en-CA" sz="1400" b="1">
              <a:solidFill>
                <a:srgbClr val="915901"/>
              </a:solidFill>
              <a:latin typeface="Poppins" panose="00000500000000000000" pitchFamily="2" charset="77"/>
              <a:cs typeface="Poppins" panose="00000500000000000000" pitchFamily="2" charset="77"/>
            </a:rPr>
            <a:t>Mid-semester</a:t>
          </a:r>
          <a:r>
            <a:rPr lang="en-CA" sz="1400">
              <a:solidFill>
                <a:srgbClr val="915901"/>
              </a:solidFill>
              <a:latin typeface="Poppins" panose="00000500000000000000" pitchFamily="2" charset="77"/>
              <a:cs typeface="Poppins" panose="00000500000000000000" pitchFamily="2" charset="77"/>
            </a:rPr>
            <a:t> </a:t>
          </a:r>
          <a:endParaRPr lang="en-US" sz="1400">
            <a:solidFill>
              <a:srgbClr val="915901"/>
            </a:solidFill>
            <a:latin typeface="Poppins" panose="00000500000000000000" pitchFamily="2" charset="77"/>
            <a:cs typeface="Poppins" panose="00000500000000000000" pitchFamily="2" charset="77"/>
          </a:endParaRPr>
        </a:p>
      </dgm:t>
    </dgm:pt>
    <dgm:pt modelId="{273ACF85-7CFA-B342-A06E-5BB20567FA08}" type="parTrans" cxnId="{BB8C2711-8351-1547-A3E7-A23530AC8F20}">
      <dgm:prSet/>
      <dgm:spPr/>
      <dgm:t>
        <a:bodyPr/>
        <a:lstStyle/>
        <a:p>
          <a:endParaRPr lang="en-US"/>
        </a:p>
      </dgm:t>
    </dgm:pt>
    <dgm:pt modelId="{DC252B7D-F39F-1743-9A20-2ADE9EE2B6DB}" type="sibTrans" cxnId="{BB8C2711-8351-1547-A3E7-A23530AC8F20}">
      <dgm:prSet/>
      <dgm:spPr/>
      <dgm:t>
        <a:bodyPr/>
        <a:lstStyle/>
        <a:p>
          <a:endParaRPr lang="en-US"/>
        </a:p>
      </dgm:t>
    </dgm:pt>
    <dgm:pt modelId="{C44C5D0F-64F6-8B4E-92A2-D974B041611C}">
      <dgm:prSet phldrT="Description" custT="1"/>
      <dgm:spPr/>
      <dgm:t>
        <a:bodyPr/>
        <a:lstStyle/>
        <a:p>
          <a:r>
            <a:rPr lang="en-CA" sz="900">
              <a:latin typeface="Poppins" panose="00000500000000000000" pitchFamily="2" charset="77"/>
              <a:cs typeface="Poppins" panose="00000500000000000000" pitchFamily="2" charset="77"/>
            </a:rPr>
            <a:t>Identify students who may need additional support(s), reflect on how the course is progressing, solicit informal feedback from students about the course.</a:t>
          </a:r>
          <a:endParaRPr lang="en-US" sz="900">
            <a:latin typeface="Poppins" panose="00000500000000000000" pitchFamily="2" charset="77"/>
            <a:cs typeface="Poppins" panose="00000500000000000000" pitchFamily="2" charset="77"/>
          </a:endParaRPr>
        </a:p>
      </dgm:t>
    </dgm:pt>
    <dgm:pt modelId="{BABC7F42-310B-0746-B3DD-D321457B49E1}" type="parTrans" cxnId="{808383FB-568A-FC4F-9D5C-8B5C2A9FF17C}">
      <dgm:prSet/>
      <dgm:spPr/>
      <dgm:t>
        <a:bodyPr/>
        <a:lstStyle/>
        <a:p>
          <a:endParaRPr lang="en-US"/>
        </a:p>
      </dgm:t>
    </dgm:pt>
    <dgm:pt modelId="{7B5B0FD1-D31A-2648-A7AE-D86EA32924FB}" type="sibTrans" cxnId="{808383FB-568A-FC4F-9D5C-8B5C2A9FF17C}">
      <dgm:prSet/>
      <dgm:spPr/>
      <dgm:t>
        <a:bodyPr/>
        <a:lstStyle/>
        <a:p>
          <a:endParaRPr lang="en-US"/>
        </a:p>
      </dgm:t>
    </dgm:pt>
    <dgm:pt modelId="{B72DAC11-48AA-4D4E-9F63-D165EAD571BC}">
      <dgm:prSet phldrT="Description"/>
      <dgm:spPr/>
      <dgm:t>
        <a:bodyPr/>
        <a:lstStyle/>
        <a:p>
          <a:r>
            <a:rPr lang="en-CA">
              <a:latin typeface="Poppins" panose="00000500000000000000" pitchFamily="2" charset="77"/>
              <a:cs typeface="Poppins" panose="00000500000000000000" pitchFamily="2" charset="77"/>
            </a:rPr>
            <a:t>Prepare your course(s), lessons, and materials, become familiar with institutional systems, review key course documents.</a:t>
          </a:r>
          <a:endParaRPr lang="en-US">
            <a:latin typeface="Poppins" panose="00000500000000000000" pitchFamily="2" charset="77"/>
            <a:cs typeface="Poppins" panose="00000500000000000000" pitchFamily="2" charset="77"/>
          </a:endParaRPr>
        </a:p>
      </dgm:t>
    </dgm:pt>
    <dgm:pt modelId="{CEE8A01B-FA80-2A49-9D7D-FDD4EA7F1CBB}" type="sibTrans" cxnId="{2A11F0DB-11D6-F94E-BC99-C92AB01F4598}">
      <dgm:prSet/>
      <dgm:spPr/>
      <dgm:t>
        <a:bodyPr/>
        <a:lstStyle/>
        <a:p>
          <a:endParaRPr lang="en-US"/>
        </a:p>
      </dgm:t>
    </dgm:pt>
    <dgm:pt modelId="{6DC2FD5D-2ED8-994B-B5F0-98767A67130A}" type="parTrans" cxnId="{2A11F0DB-11D6-F94E-BC99-C92AB01F4598}">
      <dgm:prSet/>
      <dgm:spPr/>
      <dgm:t>
        <a:bodyPr/>
        <a:lstStyle/>
        <a:p>
          <a:endParaRPr lang="en-US"/>
        </a:p>
      </dgm:t>
    </dgm:pt>
    <dgm:pt modelId="{38E680EA-5658-6242-AC0A-2437D79CA8C6}">
      <dgm:prSet phldrT="Title" custT="1"/>
      <dgm:spPr/>
      <dgm:t>
        <a:bodyPr/>
        <a:lstStyle/>
        <a:p>
          <a:pPr>
            <a:defRPr b="1">
              <a:solidFill>
                <a:schemeClr val="accent1"/>
              </a:solidFill>
            </a:defRPr>
          </a:pPr>
          <a:r>
            <a:rPr lang="en-CA" sz="1400" b="1">
              <a:solidFill>
                <a:srgbClr val="915901"/>
              </a:solidFill>
              <a:latin typeface="Poppins" panose="00000500000000000000" pitchFamily="2" charset="77"/>
              <a:cs typeface="Poppins" panose="00000500000000000000" pitchFamily="2" charset="77"/>
            </a:rPr>
            <a:t>End of Semester</a:t>
          </a:r>
          <a:r>
            <a:rPr lang="en-CA" sz="1400">
              <a:solidFill>
                <a:srgbClr val="915901"/>
              </a:solidFill>
              <a:latin typeface="Poppins" panose="00000500000000000000" pitchFamily="2" charset="77"/>
              <a:cs typeface="Poppins" panose="00000500000000000000" pitchFamily="2" charset="77"/>
            </a:rPr>
            <a:t> </a:t>
          </a:r>
          <a:endParaRPr lang="en-US" sz="1400">
            <a:solidFill>
              <a:srgbClr val="915901"/>
            </a:solidFill>
            <a:latin typeface="Poppins" panose="00000500000000000000" pitchFamily="2" charset="77"/>
            <a:cs typeface="Poppins" panose="00000500000000000000" pitchFamily="2" charset="77"/>
          </a:endParaRPr>
        </a:p>
      </dgm:t>
    </dgm:pt>
    <dgm:pt modelId="{4D1B88ED-D9FB-8B42-BA52-F3E653F8E4F1}" type="parTrans" cxnId="{6AA64094-DE37-644C-B0AE-B366DEDA902C}">
      <dgm:prSet/>
      <dgm:spPr/>
      <dgm:t>
        <a:bodyPr/>
        <a:lstStyle/>
        <a:p>
          <a:endParaRPr lang="en-US"/>
        </a:p>
      </dgm:t>
    </dgm:pt>
    <dgm:pt modelId="{84F9CC10-2903-834A-AB06-4B3196C6F728}" type="sibTrans" cxnId="{6AA64094-DE37-644C-B0AE-B366DEDA902C}">
      <dgm:prSet/>
      <dgm:spPr/>
      <dgm:t>
        <a:bodyPr/>
        <a:lstStyle/>
        <a:p>
          <a:endParaRPr lang="en-US"/>
        </a:p>
      </dgm:t>
    </dgm:pt>
    <dgm:pt modelId="{4DA5D2C6-BD50-084B-99CF-23E2D1252CF6}">
      <dgm:prSet phldrT="Description"/>
      <dgm:spPr/>
      <dgm:t>
        <a:bodyPr/>
        <a:lstStyle/>
        <a:p>
          <a:pPr>
            <a:buNone/>
          </a:pPr>
          <a:r>
            <a:rPr lang="en-CA">
              <a:latin typeface="Poppins" panose="00000500000000000000" pitchFamily="2" charset="77"/>
              <a:cs typeface="Poppins" panose="00000500000000000000" pitchFamily="2" charset="77"/>
            </a:rPr>
            <a:t>Grade final assessments, submit final grades, reflect on the course and identify ideas for future improvements.</a:t>
          </a:r>
          <a:endParaRPr lang="en-US">
            <a:latin typeface="Poppins" panose="00000500000000000000" pitchFamily="2" charset="77"/>
            <a:cs typeface="Poppins" panose="00000500000000000000" pitchFamily="2" charset="77"/>
          </a:endParaRPr>
        </a:p>
      </dgm:t>
    </dgm:pt>
    <dgm:pt modelId="{2A6253E0-A53A-634D-924F-76C50E090922}" type="parTrans" cxnId="{E4381CBD-A496-1A42-A977-D430617E4588}">
      <dgm:prSet/>
      <dgm:spPr/>
      <dgm:t>
        <a:bodyPr/>
        <a:lstStyle/>
        <a:p>
          <a:endParaRPr lang="en-US"/>
        </a:p>
      </dgm:t>
    </dgm:pt>
    <dgm:pt modelId="{5FB4A66E-4B88-9143-B160-766CCB8C770B}" type="sibTrans" cxnId="{E4381CBD-A496-1A42-A977-D430617E4588}">
      <dgm:prSet/>
      <dgm:spPr/>
      <dgm:t>
        <a:bodyPr/>
        <a:lstStyle/>
        <a:p>
          <a:endParaRPr lang="en-US"/>
        </a:p>
      </dgm:t>
    </dgm:pt>
    <dgm:pt modelId="{C23BC38E-1F9A-D347-BBCC-2DCCBB5A7D4F}">
      <dgm:prSet phldrT="Title" custT="1"/>
      <dgm:spPr/>
      <dgm:t>
        <a:bodyPr/>
        <a:lstStyle/>
        <a:p>
          <a:pPr>
            <a:defRPr b="1">
              <a:solidFill>
                <a:schemeClr val="accent1"/>
              </a:solidFill>
            </a:defRPr>
          </a:pPr>
          <a:r>
            <a:rPr lang="en-CA" sz="1400" b="1">
              <a:solidFill>
                <a:srgbClr val="915901"/>
              </a:solidFill>
              <a:latin typeface="Poppins" panose="00000500000000000000" pitchFamily="2" charset="77"/>
              <a:cs typeface="Poppins" panose="00000500000000000000" pitchFamily="2" charset="77"/>
            </a:rPr>
            <a:t>Weeks 7-13</a:t>
          </a:r>
          <a:r>
            <a:rPr lang="en-CA" sz="1400">
              <a:solidFill>
                <a:srgbClr val="915901"/>
              </a:solidFill>
              <a:latin typeface="Poppins" panose="00000500000000000000" pitchFamily="2" charset="77"/>
              <a:cs typeface="Poppins" panose="00000500000000000000" pitchFamily="2" charset="77"/>
            </a:rPr>
            <a:t> </a:t>
          </a:r>
          <a:endParaRPr lang="en-US" sz="1400">
            <a:solidFill>
              <a:srgbClr val="915901"/>
            </a:solidFill>
            <a:latin typeface="Poppins" panose="00000500000000000000" pitchFamily="2" charset="77"/>
            <a:cs typeface="Poppins" panose="00000500000000000000" pitchFamily="2" charset="77"/>
          </a:endParaRPr>
        </a:p>
      </dgm:t>
    </dgm:pt>
    <dgm:pt modelId="{7A92B2F7-83BA-ED49-A221-665BC406C1B0}" type="sibTrans" cxnId="{37F4DFD2-B4D4-BE4C-92AE-1A97B3EF6553}">
      <dgm:prSet/>
      <dgm:spPr/>
      <dgm:t>
        <a:bodyPr/>
        <a:lstStyle/>
        <a:p>
          <a:endParaRPr lang="en-US"/>
        </a:p>
      </dgm:t>
    </dgm:pt>
    <dgm:pt modelId="{B1DBB87D-0E75-5946-A768-B8BBD5045A93}" type="parTrans" cxnId="{37F4DFD2-B4D4-BE4C-92AE-1A97B3EF6553}">
      <dgm:prSet/>
      <dgm:spPr/>
      <dgm:t>
        <a:bodyPr/>
        <a:lstStyle/>
        <a:p>
          <a:endParaRPr lang="en-US"/>
        </a:p>
      </dgm:t>
    </dgm:pt>
    <dgm:pt modelId="{DA5ED077-D9ED-6A42-BBBA-95F484912816}">
      <dgm:prSet phldrT="Description"/>
      <dgm:spPr/>
      <dgm:t>
        <a:bodyPr/>
        <a:lstStyle/>
        <a:p>
          <a:r>
            <a:rPr lang="en-CA">
              <a:latin typeface="Poppins" panose="00000500000000000000" pitchFamily="2" charset="77"/>
              <a:cs typeface="Poppins" panose="00000500000000000000" pitchFamily="2" charset="77"/>
            </a:rPr>
            <a:t>Maintain momentum and deepen learning, support students as they demonstrate their learning and prepare for final assessments.</a:t>
          </a:r>
          <a:endParaRPr lang="en-US">
            <a:latin typeface="Poppins" panose="00000500000000000000" pitchFamily="2" charset="77"/>
            <a:cs typeface="Poppins" panose="00000500000000000000" pitchFamily="2" charset="77"/>
          </a:endParaRPr>
        </a:p>
      </dgm:t>
    </dgm:pt>
    <dgm:pt modelId="{6228DA25-3330-3A41-ADDF-B06FA848DAE0}" type="sibTrans" cxnId="{353F073C-CB43-504B-A20D-E825BD00A6B4}">
      <dgm:prSet/>
      <dgm:spPr/>
      <dgm:t>
        <a:bodyPr/>
        <a:lstStyle/>
        <a:p>
          <a:endParaRPr lang="en-US"/>
        </a:p>
      </dgm:t>
    </dgm:pt>
    <dgm:pt modelId="{89AB54F9-5A92-634F-AED2-B821052C1FF5}" type="parTrans" cxnId="{353F073C-CB43-504B-A20D-E825BD00A6B4}">
      <dgm:prSet/>
      <dgm:spPr/>
      <dgm:t>
        <a:bodyPr/>
        <a:lstStyle/>
        <a:p>
          <a:endParaRPr lang="en-US"/>
        </a:p>
      </dgm:t>
    </dgm:pt>
    <dgm:pt modelId="{898EC1BD-4BC1-394D-B060-E9A46CCF993E}" type="pres">
      <dgm:prSet presAssocID="{B7EBF40C-0DFE-4D4C-AFC5-FB7603EACA60}" presName="root" presStyleCnt="0">
        <dgm:presLayoutVars>
          <dgm:dir/>
          <dgm:resizeHandles val="exact"/>
        </dgm:presLayoutVars>
      </dgm:prSet>
      <dgm:spPr/>
    </dgm:pt>
    <dgm:pt modelId="{2540EAE2-A168-7244-AE22-1E8E6433F1C9}" type="pres">
      <dgm:prSet presAssocID="{B7EBF40C-0DFE-4D4C-AFC5-FB7603EACA60}" presName="connLine" presStyleLbl="dkBgShp" presStyleIdx="0" presStyleCnt="1"/>
      <dgm:spPr>
        <a:solidFill>
          <a:srgbClr val="915901"/>
        </a:solidFill>
        <a:ln>
          <a:noFill/>
        </a:ln>
        <a:effectLst/>
      </dgm:spPr>
    </dgm:pt>
    <dgm:pt modelId="{BE3464B8-E7E2-484F-8D00-C02D55FD7DFE}" type="pres">
      <dgm:prSet presAssocID="{B7EBF40C-0DFE-4D4C-AFC5-FB7603EACA60}" presName="itemsFlow" presStyleCnt="0"/>
      <dgm:spPr/>
    </dgm:pt>
    <dgm:pt modelId="{94466484-7011-3742-AD0F-0A8E0CFC1C99}" type="pres">
      <dgm:prSet presAssocID="{88B001AE-8E32-9944-AAA0-F8352E8241F2}" presName="item" presStyleCnt="0"/>
      <dgm:spPr/>
    </dgm:pt>
    <dgm:pt modelId="{9629FB02-BD09-BC42-9EFC-114EBFA8EED7}" type="pres">
      <dgm:prSet presAssocID="{88B001AE-8E32-9944-AAA0-F8352E8241F2}" presName="anchor" presStyleCnt="0"/>
      <dgm:spPr/>
    </dgm:pt>
    <dgm:pt modelId="{4B89BCB0-EFA3-CD4B-A215-1C8FE9260953}" type="pres">
      <dgm:prSet presAssocID="{88B001AE-8E32-9944-AAA0-F8352E8241F2}" presName="titleText" presStyleLbl="revTx" presStyleIdx="0" presStyleCnt="0">
        <dgm:presLayoutVars>
          <dgm:chMax val="0"/>
          <dgm:chPref val="0"/>
        </dgm:presLayoutVars>
      </dgm:prSet>
      <dgm:spPr/>
    </dgm:pt>
    <dgm:pt modelId="{B0D79A87-8317-1449-B37D-7B60D62BB828}" type="pres">
      <dgm:prSet presAssocID="{88B001AE-8E32-9944-AAA0-F8352E8241F2}" presName="dot" presStyleLbl="node1" presStyleIdx="0" presStyleCnt="6"/>
      <dgm:spPr>
        <a:solidFill>
          <a:srgbClr val="915901"/>
        </a:solidFill>
      </dgm:spPr>
    </dgm:pt>
    <dgm:pt modelId="{6DBA392F-86BE-674F-A432-8568919F53EE}" type="pres">
      <dgm:prSet presAssocID="{88B001AE-8E32-9944-AAA0-F8352E8241F2}" presName="descText" presStyleLbl="revTx" presStyleIdx="0" presStyleCnt="0">
        <dgm:presLayoutVars>
          <dgm:chMax val="0"/>
          <dgm:chPref val="0"/>
        </dgm:presLayoutVars>
      </dgm:prSet>
      <dgm:spPr/>
    </dgm:pt>
    <dgm:pt modelId="{DE80FAC4-4C86-0E42-8E05-E2E2996584B5}" type="pres">
      <dgm:prSet presAssocID="{17E9966E-4F9C-B048-B7E8-D7F49429280E}" presName="spacer" presStyleCnt="0"/>
      <dgm:spPr/>
    </dgm:pt>
    <dgm:pt modelId="{AD5488D4-F32C-1B4D-8276-E1971878AD10}" type="pres">
      <dgm:prSet presAssocID="{49DBA476-5C3B-324B-A291-372FAC378DD9}" presName="item" presStyleCnt="0"/>
      <dgm:spPr/>
    </dgm:pt>
    <dgm:pt modelId="{7DDB188C-0B12-864F-95C8-B8F7B6012DB9}" type="pres">
      <dgm:prSet presAssocID="{49DBA476-5C3B-324B-A291-372FAC378DD9}" presName="anchor" presStyleCnt="0"/>
      <dgm:spPr/>
    </dgm:pt>
    <dgm:pt modelId="{BE925FFB-3036-4142-A6C7-1EF79AB7078E}" type="pres">
      <dgm:prSet presAssocID="{49DBA476-5C3B-324B-A291-372FAC378DD9}" presName="titleText" presStyleLbl="revTx" presStyleIdx="0" presStyleCnt="0">
        <dgm:presLayoutVars>
          <dgm:chMax val="0"/>
          <dgm:chPref val="0"/>
        </dgm:presLayoutVars>
      </dgm:prSet>
      <dgm:spPr/>
    </dgm:pt>
    <dgm:pt modelId="{2135F12F-D085-2340-A9CB-12866CC12642}" type="pres">
      <dgm:prSet presAssocID="{49DBA476-5C3B-324B-A291-372FAC378DD9}" presName="dot" presStyleLbl="node1" presStyleIdx="1" presStyleCnt="6"/>
      <dgm:spPr>
        <a:solidFill>
          <a:srgbClr val="915901"/>
        </a:solidFill>
      </dgm:spPr>
    </dgm:pt>
    <dgm:pt modelId="{122A0B8B-BA43-2145-A869-2BC6C1C5FEB3}" type="pres">
      <dgm:prSet presAssocID="{49DBA476-5C3B-324B-A291-372FAC378DD9}" presName="descText" presStyleLbl="revTx" presStyleIdx="0" presStyleCnt="0">
        <dgm:presLayoutVars>
          <dgm:chMax val="0"/>
          <dgm:chPref val="0"/>
        </dgm:presLayoutVars>
      </dgm:prSet>
      <dgm:spPr/>
    </dgm:pt>
    <dgm:pt modelId="{28A3FB16-8849-2D4E-99E3-C5F328AA670E}" type="pres">
      <dgm:prSet presAssocID="{38893CE9-AFB9-624B-B598-C3AC317D8688}" presName="spacer" presStyleCnt="0"/>
      <dgm:spPr/>
    </dgm:pt>
    <dgm:pt modelId="{EDD0DFF8-7EF0-F347-9DEC-E16A23AA6C9F}" type="pres">
      <dgm:prSet presAssocID="{5C4C8861-C46C-6946-89D5-0A1BE12453BD}" presName="item" presStyleCnt="0"/>
      <dgm:spPr/>
    </dgm:pt>
    <dgm:pt modelId="{39ABEE0B-A265-324F-82DC-387EC4216EDF}" type="pres">
      <dgm:prSet presAssocID="{5C4C8861-C46C-6946-89D5-0A1BE12453BD}" presName="anchor" presStyleCnt="0"/>
      <dgm:spPr/>
    </dgm:pt>
    <dgm:pt modelId="{4994A605-7859-1F45-87E2-575031A0C9AA}" type="pres">
      <dgm:prSet presAssocID="{5C4C8861-C46C-6946-89D5-0A1BE12453BD}" presName="titleText" presStyleLbl="revTx" presStyleIdx="0" presStyleCnt="0">
        <dgm:presLayoutVars>
          <dgm:chMax val="0"/>
          <dgm:chPref val="0"/>
        </dgm:presLayoutVars>
      </dgm:prSet>
      <dgm:spPr/>
    </dgm:pt>
    <dgm:pt modelId="{B80C4166-7F0A-6F4B-904B-439C9BA25205}" type="pres">
      <dgm:prSet presAssocID="{5C4C8861-C46C-6946-89D5-0A1BE12453BD}" presName="dot" presStyleLbl="node1" presStyleIdx="2" presStyleCnt="6"/>
      <dgm:spPr>
        <a:solidFill>
          <a:srgbClr val="915901"/>
        </a:solidFill>
      </dgm:spPr>
    </dgm:pt>
    <dgm:pt modelId="{A758E032-A09B-3D48-9AA3-986159F17C29}" type="pres">
      <dgm:prSet presAssocID="{5C4C8861-C46C-6946-89D5-0A1BE12453BD}" presName="descText" presStyleLbl="revTx" presStyleIdx="0" presStyleCnt="0">
        <dgm:presLayoutVars>
          <dgm:chMax val="0"/>
          <dgm:chPref val="0"/>
        </dgm:presLayoutVars>
      </dgm:prSet>
      <dgm:spPr/>
    </dgm:pt>
    <dgm:pt modelId="{4E7BB661-0CD2-4C4B-9A02-ED302AFF15AE}" type="pres">
      <dgm:prSet presAssocID="{56687A18-F44B-4741-945F-626A306EAC0B}" presName="spacer" presStyleCnt="0"/>
      <dgm:spPr/>
    </dgm:pt>
    <dgm:pt modelId="{8372C1AB-AFCA-F344-9615-E44C09E8C9D9}" type="pres">
      <dgm:prSet presAssocID="{E652FA18-CA06-3147-BD72-5B1C44005345}" presName="item" presStyleCnt="0"/>
      <dgm:spPr/>
    </dgm:pt>
    <dgm:pt modelId="{9C910086-3B85-FA49-B2A0-268434C99EBA}" type="pres">
      <dgm:prSet presAssocID="{E652FA18-CA06-3147-BD72-5B1C44005345}" presName="anchor" presStyleCnt="0"/>
      <dgm:spPr/>
    </dgm:pt>
    <dgm:pt modelId="{220A5063-E985-B548-83C3-D009064A12F1}" type="pres">
      <dgm:prSet presAssocID="{E652FA18-CA06-3147-BD72-5B1C44005345}" presName="titleText" presStyleLbl="revTx" presStyleIdx="0" presStyleCnt="0">
        <dgm:presLayoutVars>
          <dgm:chMax val="0"/>
          <dgm:chPref val="0"/>
        </dgm:presLayoutVars>
      </dgm:prSet>
      <dgm:spPr/>
    </dgm:pt>
    <dgm:pt modelId="{01D8125A-2ED7-A84D-873B-DB4B61001464}" type="pres">
      <dgm:prSet presAssocID="{E652FA18-CA06-3147-BD72-5B1C44005345}" presName="dot" presStyleLbl="node1" presStyleIdx="3" presStyleCnt="6"/>
      <dgm:spPr>
        <a:solidFill>
          <a:srgbClr val="915901"/>
        </a:solidFill>
      </dgm:spPr>
    </dgm:pt>
    <dgm:pt modelId="{05849E81-7E43-5E40-A39F-B8F0E4D9AB21}" type="pres">
      <dgm:prSet presAssocID="{E652FA18-CA06-3147-BD72-5B1C44005345}" presName="descText" presStyleLbl="revTx" presStyleIdx="0" presStyleCnt="0">
        <dgm:presLayoutVars>
          <dgm:chMax val="0"/>
          <dgm:chPref val="0"/>
        </dgm:presLayoutVars>
      </dgm:prSet>
      <dgm:spPr/>
    </dgm:pt>
    <dgm:pt modelId="{1F905E80-A2E3-C24E-B25D-5375A8018E44}" type="pres">
      <dgm:prSet presAssocID="{DC252B7D-F39F-1743-9A20-2ADE9EE2B6DB}" presName="spacer" presStyleCnt="0"/>
      <dgm:spPr/>
    </dgm:pt>
    <dgm:pt modelId="{08021D23-5304-164A-8842-486A6D11E39D}" type="pres">
      <dgm:prSet presAssocID="{C23BC38E-1F9A-D347-BBCC-2DCCBB5A7D4F}" presName="item" presStyleCnt="0"/>
      <dgm:spPr/>
    </dgm:pt>
    <dgm:pt modelId="{136DF76D-1D05-554D-8E8F-F69FDC81F0B5}" type="pres">
      <dgm:prSet presAssocID="{C23BC38E-1F9A-D347-BBCC-2DCCBB5A7D4F}" presName="anchor" presStyleCnt="0"/>
      <dgm:spPr/>
    </dgm:pt>
    <dgm:pt modelId="{3D155E75-BC32-7C40-9246-B89589A9B80C}" type="pres">
      <dgm:prSet presAssocID="{C23BC38E-1F9A-D347-BBCC-2DCCBB5A7D4F}" presName="titleText" presStyleLbl="revTx" presStyleIdx="0" presStyleCnt="0">
        <dgm:presLayoutVars>
          <dgm:chMax val="0"/>
          <dgm:chPref val="0"/>
        </dgm:presLayoutVars>
      </dgm:prSet>
      <dgm:spPr/>
    </dgm:pt>
    <dgm:pt modelId="{7FBA7EB6-9880-654B-BEE9-96CAEEBF206A}" type="pres">
      <dgm:prSet presAssocID="{C23BC38E-1F9A-D347-BBCC-2DCCBB5A7D4F}" presName="dot" presStyleLbl="node1" presStyleIdx="4" presStyleCnt="6"/>
      <dgm:spPr>
        <a:solidFill>
          <a:srgbClr val="915901"/>
        </a:solidFill>
      </dgm:spPr>
    </dgm:pt>
    <dgm:pt modelId="{28DE2367-8DB5-6B49-8DC4-77C96D768F45}" type="pres">
      <dgm:prSet presAssocID="{C23BC38E-1F9A-D347-BBCC-2DCCBB5A7D4F}" presName="descText" presStyleLbl="revTx" presStyleIdx="0" presStyleCnt="0">
        <dgm:presLayoutVars>
          <dgm:chMax val="0"/>
          <dgm:chPref val="0"/>
        </dgm:presLayoutVars>
      </dgm:prSet>
      <dgm:spPr/>
    </dgm:pt>
    <dgm:pt modelId="{C366F25A-0F54-AD4B-B01C-A2EC84D2B57A}" type="pres">
      <dgm:prSet presAssocID="{7A92B2F7-83BA-ED49-A221-665BC406C1B0}" presName="spacer" presStyleCnt="0"/>
      <dgm:spPr/>
    </dgm:pt>
    <dgm:pt modelId="{FC71C1EC-FD09-FE46-B09B-0AA51F8399C6}" type="pres">
      <dgm:prSet presAssocID="{38E680EA-5658-6242-AC0A-2437D79CA8C6}" presName="item" presStyleCnt="0"/>
      <dgm:spPr/>
    </dgm:pt>
    <dgm:pt modelId="{BDA0BF29-5CAE-7240-980F-AD64ED74398C}" type="pres">
      <dgm:prSet presAssocID="{38E680EA-5658-6242-AC0A-2437D79CA8C6}" presName="anchor" presStyleCnt="0"/>
      <dgm:spPr/>
    </dgm:pt>
    <dgm:pt modelId="{324C96A7-7B91-974C-A48D-F1D3ABA2EA55}" type="pres">
      <dgm:prSet presAssocID="{38E680EA-5658-6242-AC0A-2437D79CA8C6}" presName="titleText" presStyleLbl="revTx" presStyleIdx="0" presStyleCnt="0">
        <dgm:presLayoutVars>
          <dgm:chMax val="0"/>
          <dgm:chPref val="0"/>
        </dgm:presLayoutVars>
      </dgm:prSet>
      <dgm:spPr/>
    </dgm:pt>
    <dgm:pt modelId="{A42F14A1-A856-4F43-AB5C-3CF95664728A}" type="pres">
      <dgm:prSet presAssocID="{38E680EA-5658-6242-AC0A-2437D79CA8C6}" presName="dot" presStyleLbl="node1" presStyleIdx="5" presStyleCnt="6"/>
      <dgm:spPr>
        <a:solidFill>
          <a:srgbClr val="915901"/>
        </a:solidFill>
      </dgm:spPr>
    </dgm:pt>
    <dgm:pt modelId="{A0E68E8D-DC1C-374B-A2C5-B65B3B78CEF9}" type="pres">
      <dgm:prSet presAssocID="{38E680EA-5658-6242-AC0A-2437D79CA8C6}" presName="descText" presStyleLbl="revTx" presStyleIdx="0" presStyleCnt="0">
        <dgm:presLayoutVars>
          <dgm:chMax val="0"/>
          <dgm:chPref val="0"/>
        </dgm:presLayoutVars>
      </dgm:prSet>
      <dgm:spPr/>
    </dgm:pt>
  </dgm:ptLst>
  <dgm:cxnLst>
    <dgm:cxn modelId="{174E5305-657C-CF42-A519-E89D372D912F}" type="presOf" srcId="{E652FA18-CA06-3147-BD72-5B1C44005345}" destId="{220A5063-E985-B548-83C3-D009064A12F1}" srcOrd="0" destOrd="0" presId="urn:microsoft.com/office/officeart/2026/layout/SmallDotsVertical#5"/>
    <dgm:cxn modelId="{BB8C2711-8351-1547-A3E7-A23530AC8F20}" srcId="{B7EBF40C-0DFE-4D4C-AFC5-FB7603EACA60}" destId="{E652FA18-CA06-3147-BD72-5B1C44005345}" srcOrd="3" destOrd="0" parTransId="{273ACF85-7CFA-B342-A06E-5BB20567FA08}" sibTransId="{DC252B7D-F39F-1743-9A20-2ADE9EE2B6DB}"/>
    <dgm:cxn modelId="{D9D0F414-A552-234D-B8E7-6E06F70EE563}" type="presOf" srcId="{B7EBF40C-0DFE-4D4C-AFC5-FB7603EACA60}" destId="{898EC1BD-4BC1-394D-B060-E9A46CCF993E}" srcOrd="0" destOrd="0" presId="urn:microsoft.com/office/officeart/2026/layout/SmallDotsVertical#5"/>
    <dgm:cxn modelId="{353F073C-CB43-504B-A20D-E825BD00A6B4}" srcId="{C23BC38E-1F9A-D347-BBCC-2DCCBB5A7D4F}" destId="{DA5ED077-D9ED-6A42-BBBA-95F484912816}" srcOrd="0" destOrd="0" parTransId="{89AB54F9-5A92-634F-AED2-B821052C1FF5}" sibTransId="{6228DA25-3330-3A41-ADDF-B06FA848DAE0}"/>
    <dgm:cxn modelId="{AD53263C-1D88-2B48-BEB1-06F2CFEFF230}" type="presOf" srcId="{C23BC38E-1F9A-D347-BBCC-2DCCBB5A7D4F}" destId="{3D155E75-BC32-7C40-9246-B89589A9B80C}" srcOrd="0" destOrd="0" presId="urn:microsoft.com/office/officeart/2026/layout/SmallDotsVertical#5"/>
    <dgm:cxn modelId="{B767A34B-4A29-D84F-855D-97273D6F51D8}" type="presOf" srcId="{49DBA476-5C3B-324B-A291-372FAC378DD9}" destId="{BE925FFB-3036-4142-A6C7-1EF79AB7078E}" srcOrd="0" destOrd="0" presId="urn:microsoft.com/office/officeart/2026/layout/SmallDotsVertical#5"/>
    <dgm:cxn modelId="{091D8D58-B876-FA47-8985-8FA437920C02}" srcId="{B7EBF40C-0DFE-4D4C-AFC5-FB7603EACA60}" destId="{5C4C8861-C46C-6946-89D5-0A1BE12453BD}" srcOrd="2" destOrd="0" parTransId="{3D51039E-90B8-9C44-8BD9-5A56870E350D}" sibTransId="{56687A18-F44B-4741-945F-626A306EAC0B}"/>
    <dgm:cxn modelId="{7E8A5569-906D-0C48-A130-E06CF8639E67}" type="presOf" srcId="{5C4C8861-C46C-6946-89D5-0A1BE12453BD}" destId="{4994A605-7859-1F45-87E2-575031A0C9AA}" srcOrd="0" destOrd="0" presId="urn:microsoft.com/office/officeart/2026/layout/SmallDotsVertical#5"/>
    <dgm:cxn modelId="{4022046A-2ED9-7744-8713-43B9FCA2717B}" srcId="{5C4C8861-C46C-6946-89D5-0A1BE12453BD}" destId="{B7E9A1D1-0AA6-EF4A-BC3C-8730C094A5D6}" srcOrd="0" destOrd="0" parTransId="{0ECEC1B7-8EBA-BE44-83C7-A9FAF4B65553}" sibTransId="{A5A88E38-2364-B24F-89FC-6C19809ECD79}"/>
    <dgm:cxn modelId="{30BCAF70-B540-7D43-A9B6-030E3F038C20}" type="presOf" srcId="{73D8BD55-F70B-2F45-90E6-3F7EEAD0F5B9}" destId="{122A0B8B-BA43-2145-A869-2BC6C1C5FEB3}" srcOrd="0" destOrd="0" presId="urn:microsoft.com/office/officeart/2026/layout/SmallDotsVertical#5"/>
    <dgm:cxn modelId="{F3665676-AAEE-114D-B229-9D19A40CE6E5}" srcId="{B7EBF40C-0DFE-4D4C-AFC5-FB7603EACA60}" destId="{49DBA476-5C3B-324B-A291-372FAC378DD9}" srcOrd="1" destOrd="0" parTransId="{7F0D0489-9018-024C-8CF1-182BF3034AC4}" sibTransId="{38893CE9-AFB9-624B-B598-C3AC317D8688}"/>
    <dgm:cxn modelId="{78688779-D136-5F44-AA3D-2B6A429FEFA1}" type="presOf" srcId="{B72DAC11-48AA-4D4E-9F63-D165EAD571BC}" destId="{6DBA392F-86BE-674F-A432-8568919F53EE}" srcOrd="0" destOrd="0" presId="urn:microsoft.com/office/officeart/2026/layout/SmallDotsVertical#5"/>
    <dgm:cxn modelId="{BE9AEE8B-2749-0F42-AC6D-4A27253D1FB1}" type="presOf" srcId="{4DA5D2C6-BD50-084B-99CF-23E2D1252CF6}" destId="{A0E68E8D-DC1C-374B-A2C5-B65B3B78CEF9}" srcOrd="0" destOrd="0" presId="urn:microsoft.com/office/officeart/2026/layout/SmallDotsVertical#5"/>
    <dgm:cxn modelId="{6AA64094-DE37-644C-B0AE-B366DEDA902C}" srcId="{B7EBF40C-0DFE-4D4C-AFC5-FB7603EACA60}" destId="{38E680EA-5658-6242-AC0A-2437D79CA8C6}" srcOrd="5" destOrd="0" parTransId="{4D1B88ED-D9FB-8B42-BA52-F3E653F8E4F1}" sibTransId="{84F9CC10-2903-834A-AB06-4B3196C6F728}"/>
    <dgm:cxn modelId="{73A30C9F-BB36-6249-9A38-5C62462D903C}" type="presOf" srcId="{B7E9A1D1-0AA6-EF4A-BC3C-8730C094A5D6}" destId="{A758E032-A09B-3D48-9AA3-986159F17C29}" srcOrd="0" destOrd="0" presId="urn:microsoft.com/office/officeart/2026/layout/SmallDotsVertical#5"/>
    <dgm:cxn modelId="{0123F3A2-0D69-7C4E-A4B1-437130AF1A82}" type="presOf" srcId="{DA5ED077-D9ED-6A42-BBBA-95F484912816}" destId="{28DE2367-8DB5-6B49-8DC4-77C96D768F45}" srcOrd="0" destOrd="0" presId="urn:microsoft.com/office/officeart/2026/layout/SmallDotsVertical#5"/>
    <dgm:cxn modelId="{DD5F08A5-4D8A-3145-8544-1A4B53231DF4}" srcId="{B7EBF40C-0DFE-4D4C-AFC5-FB7603EACA60}" destId="{88B001AE-8E32-9944-AAA0-F8352E8241F2}" srcOrd="0" destOrd="0" parTransId="{5D363E14-314B-CE4E-B24F-F2F6D1235460}" sibTransId="{17E9966E-4F9C-B048-B7E8-D7F49429280E}"/>
    <dgm:cxn modelId="{6C26A1B2-72AF-F044-8571-AC46FC192A7E}" type="presOf" srcId="{88B001AE-8E32-9944-AAA0-F8352E8241F2}" destId="{4B89BCB0-EFA3-CD4B-A215-1C8FE9260953}" srcOrd="0" destOrd="0" presId="urn:microsoft.com/office/officeart/2026/layout/SmallDotsVertical#5"/>
    <dgm:cxn modelId="{E4381CBD-A496-1A42-A977-D430617E4588}" srcId="{38E680EA-5658-6242-AC0A-2437D79CA8C6}" destId="{4DA5D2C6-BD50-084B-99CF-23E2D1252CF6}" srcOrd="0" destOrd="0" parTransId="{2A6253E0-A53A-634D-924F-76C50E090922}" sibTransId="{5FB4A66E-4B88-9143-B160-766CCB8C770B}"/>
    <dgm:cxn modelId="{D4C826CE-CAB0-E844-883C-1EA06F5C541F}" type="presOf" srcId="{38E680EA-5658-6242-AC0A-2437D79CA8C6}" destId="{324C96A7-7B91-974C-A48D-F1D3ABA2EA55}" srcOrd="0" destOrd="0" presId="urn:microsoft.com/office/officeart/2026/layout/SmallDotsVertical#5"/>
    <dgm:cxn modelId="{37F4DFD2-B4D4-BE4C-92AE-1A97B3EF6553}" srcId="{B7EBF40C-0DFE-4D4C-AFC5-FB7603EACA60}" destId="{C23BC38E-1F9A-D347-BBCC-2DCCBB5A7D4F}" srcOrd="4" destOrd="0" parTransId="{B1DBB87D-0E75-5946-A768-B8BBD5045A93}" sibTransId="{7A92B2F7-83BA-ED49-A221-665BC406C1B0}"/>
    <dgm:cxn modelId="{2A11F0DB-11D6-F94E-BC99-C92AB01F4598}" srcId="{88B001AE-8E32-9944-AAA0-F8352E8241F2}" destId="{B72DAC11-48AA-4D4E-9F63-D165EAD571BC}" srcOrd="0" destOrd="0" parTransId="{6DC2FD5D-2ED8-994B-B5F0-98767A67130A}" sibTransId="{CEE8A01B-FA80-2A49-9D7D-FDD4EA7F1CBB}"/>
    <dgm:cxn modelId="{A893CCE0-0D5C-0945-AD63-5D7B0CB91499}" type="presOf" srcId="{C44C5D0F-64F6-8B4E-92A2-D974B041611C}" destId="{05849E81-7E43-5E40-A39F-B8F0E4D9AB21}" srcOrd="0" destOrd="0" presId="urn:microsoft.com/office/officeart/2026/layout/SmallDotsVertical#5"/>
    <dgm:cxn modelId="{1BE4E5EF-086F-5C4B-BF0D-D62EA0B15370}" srcId="{49DBA476-5C3B-324B-A291-372FAC378DD9}" destId="{73D8BD55-F70B-2F45-90E6-3F7EEAD0F5B9}" srcOrd="0" destOrd="0" parTransId="{0AF95217-A187-6846-B30A-932F8A620FC6}" sibTransId="{C2CCA5D4-3662-794E-BB71-1630394B236E}"/>
    <dgm:cxn modelId="{808383FB-568A-FC4F-9D5C-8B5C2A9FF17C}" srcId="{E652FA18-CA06-3147-BD72-5B1C44005345}" destId="{C44C5D0F-64F6-8B4E-92A2-D974B041611C}" srcOrd="0" destOrd="0" parTransId="{BABC7F42-310B-0746-B3DD-D321457B49E1}" sibTransId="{7B5B0FD1-D31A-2648-A7AE-D86EA32924FB}"/>
    <dgm:cxn modelId="{8FF3F2EC-ABB8-AC48-9759-9826EBD01F0A}" type="presParOf" srcId="{898EC1BD-4BC1-394D-B060-E9A46CCF993E}" destId="{2540EAE2-A168-7244-AE22-1E8E6433F1C9}" srcOrd="0" destOrd="0" presId="urn:microsoft.com/office/officeart/2026/layout/SmallDotsVertical#5"/>
    <dgm:cxn modelId="{535D84D4-A9C8-BF4B-9B19-825F5462AF96}" type="presParOf" srcId="{898EC1BD-4BC1-394D-B060-E9A46CCF993E}" destId="{BE3464B8-E7E2-484F-8D00-C02D55FD7DFE}" srcOrd="1" destOrd="0" presId="urn:microsoft.com/office/officeart/2026/layout/SmallDotsVertical#5"/>
    <dgm:cxn modelId="{B77993BD-67B8-CF4E-9D6F-8CB7C2F620CE}" type="presParOf" srcId="{BE3464B8-E7E2-484F-8D00-C02D55FD7DFE}" destId="{94466484-7011-3742-AD0F-0A8E0CFC1C99}" srcOrd="0" destOrd="0" presId="urn:microsoft.com/office/officeart/2026/layout/SmallDotsVertical#5"/>
    <dgm:cxn modelId="{B265AF54-EAB0-814A-81F7-312BD41FBAE8}" type="presParOf" srcId="{94466484-7011-3742-AD0F-0A8E0CFC1C99}" destId="{9629FB02-BD09-BC42-9EFC-114EBFA8EED7}" srcOrd="0" destOrd="0" presId="urn:microsoft.com/office/officeart/2026/layout/SmallDotsVertical#5"/>
    <dgm:cxn modelId="{B986D2A1-2969-F945-85B8-7DB532D6BFE7}" type="presParOf" srcId="{94466484-7011-3742-AD0F-0A8E0CFC1C99}" destId="{4B89BCB0-EFA3-CD4B-A215-1C8FE9260953}" srcOrd="1" destOrd="0" presId="urn:microsoft.com/office/officeart/2026/layout/SmallDotsVertical#5"/>
    <dgm:cxn modelId="{F3A232AE-1214-0A4C-861F-271212AEAD19}" type="presParOf" srcId="{94466484-7011-3742-AD0F-0A8E0CFC1C99}" destId="{B0D79A87-8317-1449-B37D-7B60D62BB828}" srcOrd="2" destOrd="0" presId="urn:microsoft.com/office/officeart/2026/layout/SmallDotsVertical#5"/>
    <dgm:cxn modelId="{F0553B0C-9C59-B34D-BBBB-F2E7189B7562}" type="presParOf" srcId="{94466484-7011-3742-AD0F-0A8E0CFC1C99}" destId="{6DBA392F-86BE-674F-A432-8568919F53EE}" srcOrd="3" destOrd="0" presId="urn:microsoft.com/office/officeart/2026/layout/SmallDotsVertical#5"/>
    <dgm:cxn modelId="{40B2D29A-3194-9441-8623-9455C3CD066A}" type="presParOf" srcId="{BE3464B8-E7E2-484F-8D00-C02D55FD7DFE}" destId="{DE80FAC4-4C86-0E42-8E05-E2E2996584B5}" srcOrd="1" destOrd="0" presId="urn:microsoft.com/office/officeart/2026/layout/SmallDotsVertical#5"/>
    <dgm:cxn modelId="{FDDB5453-9615-CB46-AC80-A4B798A14ABF}" type="presParOf" srcId="{BE3464B8-E7E2-484F-8D00-C02D55FD7DFE}" destId="{AD5488D4-F32C-1B4D-8276-E1971878AD10}" srcOrd="2" destOrd="0" presId="urn:microsoft.com/office/officeart/2026/layout/SmallDotsVertical#5"/>
    <dgm:cxn modelId="{AD189417-8361-F04A-A2A9-7193E6287BEB}" type="presParOf" srcId="{AD5488D4-F32C-1B4D-8276-E1971878AD10}" destId="{7DDB188C-0B12-864F-95C8-B8F7B6012DB9}" srcOrd="0" destOrd="0" presId="urn:microsoft.com/office/officeart/2026/layout/SmallDotsVertical#5"/>
    <dgm:cxn modelId="{F2658CBD-BAB5-3344-8C4F-8B61D888283D}" type="presParOf" srcId="{AD5488D4-F32C-1B4D-8276-E1971878AD10}" destId="{BE925FFB-3036-4142-A6C7-1EF79AB7078E}" srcOrd="1" destOrd="0" presId="urn:microsoft.com/office/officeart/2026/layout/SmallDotsVertical#5"/>
    <dgm:cxn modelId="{BC87EBA5-B97E-F34A-AF58-4B78F6454E92}" type="presParOf" srcId="{AD5488D4-F32C-1B4D-8276-E1971878AD10}" destId="{2135F12F-D085-2340-A9CB-12866CC12642}" srcOrd="2" destOrd="0" presId="urn:microsoft.com/office/officeart/2026/layout/SmallDotsVertical#5"/>
    <dgm:cxn modelId="{8AC1F73A-6059-2E49-B3E4-31659A912579}" type="presParOf" srcId="{AD5488D4-F32C-1B4D-8276-E1971878AD10}" destId="{122A0B8B-BA43-2145-A869-2BC6C1C5FEB3}" srcOrd="3" destOrd="0" presId="urn:microsoft.com/office/officeart/2026/layout/SmallDotsVertical#5"/>
    <dgm:cxn modelId="{220FB623-EACB-BF46-9847-C166B3F00168}" type="presParOf" srcId="{BE3464B8-E7E2-484F-8D00-C02D55FD7DFE}" destId="{28A3FB16-8849-2D4E-99E3-C5F328AA670E}" srcOrd="3" destOrd="0" presId="urn:microsoft.com/office/officeart/2026/layout/SmallDotsVertical#5"/>
    <dgm:cxn modelId="{D3979A64-ED0E-C44A-9D73-2EE72E50FF1C}" type="presParOf" srcId="{BE3464B8-E7E2-484F-8D00-C02D55FD7DFE}" destId="{EDD0DFF8-7EF0-F347-9DEC-E16A23AA6C9F}" srcOrd="4" destOrd="0" presId="urn:microsoft.com/office/officeart/2026/layout/SmallDotsVertical#5"/>
    <dgm:cxn modelId="{046E5E52-C9CB-904A-865F-2494F9A2329E}" type="presParOf" srcId="{EDD0DFF8-7EF0-F347-9DEC-E16A23AA6C9F}" destId="{39ABEE0B-A265-324F-82DC-387EC4216EDF}" srcOrd="0" destOrd="0" presId="urn:microsoft.com/office/officeart/2026/layout/SmallDotsVertical#5"/>
    <dgm:cxn modelId="{8E57396C-E957-3447-BD2F-AB7076708711}" type="presParOf" srcId="{EDD0DFF8-7EF0-F347-9DEC-E16A23AA6C9F}" destId="{4994A605-7859-1F45-87E2-575031A0C9AA}" srcOrd="1" destOrd="0" presId="urn:microsoft.com/office/officeart/2026/layout/SmallDotsVertical#5"/>
    <dgm:cxn modelId="{C4CF3EE2-CE6D-FA41-8E18-6BEE68A32A06}" type="presParOf" srcId="{EDD0DFF8-7EF0-F347-9DEC-E16A23AA6C9F}" destId="{B80C4166-7F0A-6F4B-904B-439C9BA25205}" srcOrd="2" destOrd="0" presId="urn:microsoft.com/office/officeart/2026/layout/SmallDotsVertical#5"/>
    <dgm:cxn modelId="{30AFF3BA-E6E9-D34D-B23F-C4C006187037}" type="presParOf" srcId="{EDD0DFF8-7EF0-F347-9DEC-E16A23AA6C9F}" destId="{A758E032-A09B-3D48-9AA3-986159F17C29}" srcOrd="3" destOrd="0" presId="urn:microsoft.com/office/officeart/2026/layout/SmallDotsVertical#5"/>
    <dgm:cxn modelId="{CB3BDAD8-7E9F-E249-AF76-D112228AA2F5}" type="presParOf" srcId="{BE3464B8-E7E2-484F-8D00-C02D55FD7DFE}" destId="{4E7BB661-0CD2-4C4B-9A02-ED302AFF15AE}" srcOrd="5" destOrd="0" presId="urn:microsoft.com/office/officeart/2026/layout/SmallDotsVertical#5"/>
    <dgm:cxn modelId="{B2318B40-1541-F443-AFE8-C9DBE7640DF2}" type="presParOf" srcId="{BE3464B8-E7E2-484F-8D00-C02D55FD7DFE}" destId="{8372C1AB-AFCA-F344-9615-E44C09E8C9D9}" srcOrd="6" destOrd="0" presId="urn:microsoft.com/office/officeart/2026/layout/SmallDotsVertical#5"/>
    <dgm:cxn modelId="{E72E4FBB-49FE-0C4E-85C2-021427063776}" type="presParOf" srcId="{8372C1AB-AFCA-F344-9615-E44C09E8C9D9}" destId="{9C910086-3B85-FA49-B2A0-268434C99EBA}" srcOrd="0" destOrd="0" presId="urn:microsoft.com/office/officeart/2026/layout/SmallDotsVertical#5"/>
    <dgm:cxn modelId="{471805D8-44D5-0944-A1D5-5C89E1FBED2B}" type="presParOf" srcId="{8372C1AB-AFCA-F344-9615-E44C09E8C9D9}" destId="{220A5063-E985-B548-83C3-D009064A12F1}" srcOrd="1" destOrd="0" presId="urn:microsoft.com/office/officeart/2026/layout/SmallDotsVertical#5"/>
    <dgm:cxn modelId="{ABB804AA-C132-DE41-82EC-0F1799A6BA41}" type="presParOf" srcId="{8372C1AB-AFCA-F344-9615-E44C09E8C9D9}" destId="{01D8125A-2ED7-A84D-873B-DB4B61001464}" srcOrd="2" destOrd="0" presId="urn:microsoft.com/office/officeart/2026/layout/SmallDotsVertical#5"/>
    <dgm:cxn modelId="{4A1BFC3A-5AB1-1645-B9E6-42023BB67952}" type="presParOf" srcId="{8372C1AB-AFCA-F344-9615-E44C09E8C9D9}" destId="{05849E81-7E43-5E40-A39F-B8F0E4D9AB21}" srcOrd="3" destOrd="0" presId="urn:microsoft.com/office/officeart/2026/layout/SmallDotsVertical#5"/>
    <dgm:cxn modelId="{F0C4DE69-BA55-194E-9979-2F5899503D23}" type="presParOf" srcId="{BE3464B8-E7E2-484F-8D00-C02D55FD7DFE}" destId="{1F905E80-A2E3-C24E-B25D-5375A8018E44}" srcOrd="7" destOrd="0" presId="urn:microsoft.com/office/officeart/2026/layout/SmallDotsVertical#5"/>
    <dgm:cxn modelId="{F03B1197-46F4-594D-8737-8C2F5809664B}" type="presParOf" srcId="{BE3464B8-E7E2-484F-8D00-C02D55FD7DFE}" destId="{08021D23-5304-164A-8842-486A6D11E39D}" srcOrd="8" destOrd="0" presId="urn:microsoft.com/office/officeart/2026/layout/SmallDotsVertical#5"/>
    <dgm:cxn modelId="{858AEA38-8811-6243-A39A-AEE374E95ED3}" type="presParOf" srcId="{08021D23-5304-164A-8842-486A6D11E39D}" destId="{136DF76D-1D05-554D-8E8F-F69FDC81F0B5}" srcOrd="0" destOrd="0" presId="urn:microsoft.com/office/officeart/2026/layout/SmallDotsVertical#5"/>
    <dgm:cxn modelId="{52CC7219-9A10-F04C-A7DE-F84451AA0A9D}" type="presParOf" srcId="{08021D23-5304-164A-8842-486A6D11E39D}" destId="{3D155E75-BC32-7C40-9246-B89589A9B80C}" srcOrd="1" destOrd="0" presId="urn:microsoft.com/office/officeart/2026/layout/SmallDotsVertical#5"/>
    <dgm:cxn modelId="{3741717F-3F00-F74A-942D-6643FEA0845D}" type="presParOf" srcId="{08021D23-5304-164A-8842-486A6D11E39D}" destId="{7FBA7EB6-9880-654B-BEE9-96CAEEBF206A}" srcOrd="2" destOrd="0" presId="urn:microsoft.com/office/officeart/2026/layout/SmallDotsVertical#5"/>
    <dgm:cxn modelId="{353C351D-68C6-D643-B369-B4BADEB54B77}" type="presParOf" srcId="{08021D23-5304-164A-8842-486A6D11E39D}" destId="{28DE2367-8DB5-6B49-8DC4-77C96D768F45}" srcOrd="3" destOrd="0" presId="urn:microsoft.com/office/officeart/2026/layout/SmallDotsVertical#5"/>
    <dgm:cxn modelId="{B0B80275-25BC-3B4E-B6D6-7324FD76C3C5}" type="presParOf" srcId="{BE3464B8-E7E2-484F-8D00-C02D55FD7DFE}" destId="{C366F25A-0F54-AD4B-B01C-A2EC84D2B57A}" srcOrd="9" destOrd="0" presId="urn:microsoft.com/office/officeart/2026/layout/SmallDotsVertical#5"/>
    <dgm:cxn modelId="{3C4BC6D0-AADA-164B-A76F-1719DF3C63AD}" type="presParOf" srcId="{BE3464B8-E7E2-484F-8D00-C02D55FD7DFE}" destId="{FC71C1EC-FD09-FE46-B09B-0AA51F8399C6}" srcOrd="10" destOrd="0" presId="urn:microsoft.com/office/officeart/2026/layout/SmallDotsVertical#5"/>
    <dgm:cxn modelId="{D6DFA9FB-2753-5345-8A7F-24897B596E59}" type="presParOf" srcId="{FC71C1EC-FD09-FE46-B09B-0AA51F8399C6}" destId="{BDA0BF29-5CAE-7240-980F-AD64ED74398C}" srcOrd="0" destOrd="0" presId="urn:microsoft.com/office/officeart/2026/layout/SmallDotsVertical#5"/>
    <dgm:cxn modelId="{6DAC7E43-FCB1-FC49-81F7-E13162B323D7}" type="presParOf" srcId="{FC71C1EC-FD09-FE46-B09B-0AA51F8399C6}" destId="{324C96A7-7B91-974C-A48D-F1D3ABA2EA55}" srcOrd="1" destOrd="0" presId="urn:microsoft.com/office/officeart/2026/layout/SmallDotsVertical#5"/>
    <dgm:cxn modelId="{A6AB81CC-614B-3245-B9EE-223A5DAADE8D}" type="presParOf" srcId="{FC71C1EC-FD09-FE46-B09B-0AA51F8399C6}" destId="{A42F14A1-A856-4F43-AB5C-3CF95664728A}" srcOrd="2" destOrd="0" presId="urn:microsoft.com/office/officeart/2026/layout/SmallDotsVertical#5"/>
    <dgm:cxn modelId="{B7AFBB12-CE6F-ED4A-BDCE-1E757B942EB3}" type="presParOf" srcId="{FC71C1EC-FD09-FE46-B09B-0AA51F8399C6}" destId="{A0E68E8D-DC1C-374B-A2C5-B65B3B78CEF9}" srcOrd="3" destOrd="0" presId="urn:microsoft.com/office/officeart/2026/layout/SmallDotsVertical#5"/>
  </dgm:cxnLst>
  <dgm:bg/>
  <dgm:whole/>
  <dgm:extLst>
    <a:ext uri="http://schemas.microsoft.com/office/drawing/2008/diagram">
      <dsp:dataModelExt xmlns:dsp="http://schemas.microsoft.com/office/drawing/2008/diagram" relId="rId70" minVer="http://schemas.openxmlformats.org/drawingml/2006/diagram"/>
    </a:ext>
  </dgm:extLst>
</dgm:dataModel>
</file>

<file path=word/diagrams/data9.xml><?xml version="1.0" encoding="utf-8"?>
<dgm:dataModel xmlns:dgm="http://schemas.openxmlformats.org/drawingml/2006/diagram" xmlns:a="http://schemas.openxmlformats.org/drawingml/2006/main">
  <dgm:ptLst>
    <dgm:pt modelId="{97F8E389-6834-3E41-8CCB-B0197C979EBC}" type="doc">
      <dgm:prSet loTypeId="urn:microsoft.com/office/officeart/2005/8/layout/process4" loCatId="list" qsTypeId="urn:microsoft.com/office/officeart/2005/8/quickstyle/simple1#8" qsCatId="simple" csTypeId="urn:microsoft.com/office/officeart/2005/8/colors/accent1_2#8" csCatId="accent1" phldr="1"/>
      <dgm:spPr/>
    </dgm:pt>
    <dgm:pt modelId="{175D93B9-C159-B641-9602-32A24F923E92}">
      <dgm:prSet phldrT="[Text]" custT="1"/>
      <dgm:spPr>
        <a:solidFill>
          <a:srgbClr val="FFF0BE"/>
        </a:solidFill>
        <a:ln>
          <a:noFill/>
        </a:ln>
      </dgm:spPr>
      <dgm:t>
        <a:bodyPr/>
        <a:lstStyle/>
        <a:p>
          <a:r>
            <a:rPr lang="en-CA" sz="1000">
              <a:solidFill>
                <a:schemeClr val="tx1"/>
              </a:solidFill>
              <a:latin typeface="Poppins" panose="00000500000000000000" pitchFamily="2" charset="77"/>
              <a:cs typeface="Poppins" panose="00000500000000000000" pitchFamily="2" charset="77"/>
            </a:rPr>
            <a:t>Course outlines</a:t>
          </a:r>
          <a:endParaRPr lang="en-US" sz="1000">
            <a:solidFill>
              <a:schemeClr val="tx1"/>
            </a:solidFill>
            <a:latin typeface="Poppins" panose="00000500000000000000" pitchFamily="2" charset="77"/>
            <a:cs typeface="Poppins" panose="00000500000000000000" pitchFamily="2" charset="77"/>
          </a:endParaRPr>
        </a:p>
      </dgm:t>
    </dgm:pt>
    <dgm:pt modelId="{AC06315D-B789-664A-85E3-82798DA725A7}" type="parTrans" cxnId="{9036848D-C5F0-7540-AA03-373A52A0C3C0}">
      <dgm:prSet/>
      <dgm:spPr/>
      <dgm:t>
        <a:bodyPr/>
        <a:lstStyle/>
        <a:p>
          <a:endParaRPr lang="en-US"/>
        </a:p>
      </dgm:t>
    </dgm:pt>
    <dgm:pt modelId="{3F04A0E0-32C0-E64B-87A9-BA170B4DCBD7}" type="sibTrans" cxnId="{9036848D-C5F0-7540-AA03-373A52A0C3C0}">
      <dgm:prSet phldrT="3" phldr="0"/>
      <dgm:spPr>
        <a:solidFill>
          <a:srgbClr val="915901">
            <a:alpha val="90000"/>
          </a:srgbClr>
        </a:solidFill>
        <a:ln>
          <a:noFill/>
        </a:ln>
        <a:effectLst/>
      </dgm:spPr>
      <dgm:t>
        <a:bodyPr/>
        <a:lstStyle/>
        <a:p>
          <a:endParaRPr lang="en-US"/>
        </a:p>
      </dgm:t>
    </dgm:pt>
    <dgm:pt modelId="{6D3D4921-EABA-8940-9D2E-D3D40523FBA0}">
      <dgm:prSet phldrT="[Text]" custT="1"/>
      <dgm:spPr>
        <a:solidFill>
          <a:srgbClr val="FFF0BE"/>
        </a:solidFill>
        <a:ln>
          <a:noFill/>
        </a:ln>
      </dgm:spPr>
      <dgm:t>
        <a:bodyPr/>
        <a:lstStyle/>
        <a:p>
          <a:r>
            <a:rPr lang="en-CA" sz="1000">
              <a:solidFill>
                <a:schemeClr val="tx1"/>
              </a:solidFill>
              <a:latin typeface="Poppins" panose="00000500000000000000" pitchFamily="2" charset="77"/>
              <a:cs typeface="Poppins" panose="00000500000000000000" pitchFamily="2" charset="77"/>
            </a:rPr>
            <a:t>Required textbooks or learning resources</a:t>
          </a:r>
          <a:endParaRPr lang="en-US" sz="1000">
            <a:solidFill>
              <a:schemeClr val="tx1"/>
            </a:solidFill>
            <a:latin typeface="Poppins" panose="00000500000000000000" pitchFamily="2" charset="77"/>
            <a:cs typeface="Poppins" panose="00000500000000000000" pitchFamily="2" charset="77"/>
          </a:endParaRPr>
        </a:p>
      </dgm:t>
    </dgm:pt>
    <dgm:pt modelId="{FB87D1B0-78B1-BE4C-BA71-90514713906F}" type="parTrans" cxnId="{830A7D1D-33D3-E04D-B401-D7E3D0D8A541}">
      <dgm:prSet/>
      <dgm:spPr/>
      <dgm:t>
        <a:bodyPr/>
        <a:lstStyle/>
        <a:p>
          <a:endParaRPr lang="en-US"/>
        </a:p>
      </dgm:t>
    </dgm:pt>
    <dgm:pt modelId="{F4339B06-DF3D-6E40-9A22-83CC5048A074}" type="sibTrans" cxnId="{830A7D1D-33D3-E04D-B401-D7E3D0D8A541}">
      <dgm:prSet phldrT="4" phldr="0"/>
      <dgm:spPr>
        <a:solidFill>
          <a:srgbClr val="915901">
            <a:alpha val="90000"/>
          </a:srgbClr>
        </a:solidFill>
        <a:ln>
          <a:noFill/>
        </a:ln>
        <a:effectLst/>
      </dgm:spPr>
      <dgm:t>
        <a:bodyPr/>
        <a:lstStyle/>
        <a:p>
          <a:endParaRPr lang="en-US"/>
        </a:p>
      </dgm:t>
    </dgm:pt>
    <dgm:pt modelId="{F78C72E8-6A5D-5040-AF94-A8A0039143E8}">
      <dgm:prSet phldrT="[Text]" custT="1"/>
      <dgm:spPr>
        <a:solidFill>
          <a:srgbClr val="FFF0BE"/>
        </a:solidFill>
        <a:ln>
          <a:noFill/>
        </a:ln>
      </dgm:spPr>
      <dgm:t>
        <a:bodyPr/>
        <a:lstStyle/>
        <a:p>
          <a:r>
            <a:rPr lang="en-CA" sz="1000">
              <a:solidFill>
                <a:schemeClr val="tx1"/>
              </a:solidFill>
              <a:latin typeface="Poppins" panose="00000500000000000000" pitchFamily="2" charset="77"/>
              <a:cs typeface="Poppins" panose="00000500000000000000" pitchFamily="2" charset="77"/>
            </a:rPr>
            <a:t>Access to Moodle course shells or existing course materials</a:t>
          </a:r>
          <a:endParaRPr lang="en-US" sz="1000">
            <a:solidFill>
              <a:schemeClr val="tx1"/>
            </a:solidFill>
            <a:latin typeface="Poppins" panose="00000500000000000000" pitchFamily="2" charset="77"/>
            <a:cs typeface="Poppins" panose="00000500000000000000" pitchFamily="2" charset="77"/>
          </a:endParaRPr>
        </a:p>
      </dgm:t>
    </dgm:pt>
    <dgm:pt modelId="{13B9D6BB-3508-244F-BF9D-3A804EC067B9}" type="parTrans" cxnId="{A65B12AC-6888-A34C-9B84-06C98A3C1698}">
      <dgm:prSet/>
      <dgm:spPr/>
      <dgm:t>
        <a:bodyPr/>
        <a:lstStyle/>
        <a:p>
          <a:endParaRPr lang="en-US"/>
        </a:p>
      </dgm:t>
    </dgm:pt>
    <dgm:pt modelId="{1953A855-2152-4F4F-B60F-9B85B7C66F39}" type="sibTrans" cxnId="{A65B12AC-6888-A34C-9B84-06C98A3C1698}">
      <dgm:prSet phldrT="5" phldr="0"/>
      <dgm:spPr/>
    </dgm:pt>
    <dgm:pt modelId="{C4E707CC-78CD-E64B-97FA-AB924085A736}">
      <dgm:prSet phldrT="[Text]" custT="1"/>
      <dgm:spPr>
        <a:solidFill>
          <a:srgbClr val="FFF0BE"/>
        </a:solidFill>
        <a:ln>
          <a:noFill/>
        </a:ln>
      </dgm:spPr>
      <dgm:t>
        <a:bodyPr/>
        <a:lstStyle/>
        <a:p>
          <a:r>
            <a:rPr lang="en-CA" sz="1000">
              <a:solidFill>
                <a:schemeClr val="tx1"/>
              </a:solidFill>
              <a:latin typeface="Poppins" panose="00000500000000000000" pitchFamily="2" charset="77"/>
              <a:cs typeface="Poppins" panose="00000500000000000000" pitchFamily="2" charset="77"/>
            </a:rPr>
            <a:t>Course schedule(s) and room location(s)</a:t>
          </a:r>
          <a:endParaRPr lang="en-US" sz="1000">
            <a:latin typeface="Poppins" panose="00000500000000000000" pitchFamily="2" charset="77"/>
            <a:cs typeface="Poppins" panose="00000500000000000000" pitchFamily="2" charset="77"/>
          </a:endParaRPr>
        </a:p>
      </dgm:t>
    </dgm:pt>
    <dgm:pt modelId="{921420DD-DEF3-9042-815C-6A129DFC408B}" type="parTrans" cxnId="{0226C635-C6D8-C443-86A1-3D3B53539317}">
      <dgm:prSet/>
      <dgm:spPr/>
      <dgm:t>
        <a:bodyPr/>
        <a:lstStyle/>
        <a:p>
          <a:endParaRPr lang="en-US"/>
        </a:p>
      </dgm:t>
    </dgm:pt>
    <dgm:pt modelId="{32429B2D-0F8A-D44C-AD5B-46A30E18D112}" type="sibTrans" cxnId="{0226C635-C6D8-C443-86A1-3D3B53539317}">
      <dgm:prSet/>
      <dgm:spPr>
        <a:solidFill>
          <a:srgbClr val="915901">
            <a:alpha val="90000"/>
          </a:srgbClr>
        </a:solidFill>
        <a:ln>
          <a:noFill/>
        </a:ln>
        <a:effectLst/>
      </dgm:spPr>
      <dgm:t>
        <a:bodyPr/>
        <a:lstStyle/>
        <a:p>
          <a:endParaRPr lang="en-US"/>
        </a:p>
      </dgm:t>
    </dgm:pt>
    <dgm:pt modelId="{D8E4F041-E0BB-3844-A401-5A52EC999401}">
      <dgm:prSet phldrT="[Text]" custT="1"/>
      <dgm:spPr>
        <a:solidFill>
          <a:srgbClr val="FFF0BE"/>
        </a:solidFill>
        <a:ln>
          <a:noFill/>
        </a:ln>
      </dgm:spPr>
      <dgm:t>
        <a:bodyPr/>
        <a:lstStyle/>
        <a:p>
          <a:r>
            <a:rPr lang="en-CA" sz="1000">
              <a:solidFill>
                <a:schemeClr val="tx1"/>
              </a:solidFill>
              <a:latin typeface="Poppins" panose="00000500000000000000" pitchFamily="2" charset="77"/>
              <a:cs typeface="Poppins" panose="00000500000000000000" pitchFamily="2" charset="77"/>
            </a:rPr>
            <a:t>Course(s) assigned to you</a:t>
          </a:r>
          <a:endParaRPr lang="en-US" sz="1000">
            <a:latin typeface="Poppins" panose="00000500000000000000" pitchFamily="2" charset="77"/>
            <a:cs typeface="Poppins" panose="00000500000000000000" pitchFamily="2" charset="77"/>
          </a:endParaRPr>
        </a:p>
      </dgm:t>
    </dgm:pt>
    <dgm:pt modelId="{4A96A78F-F28D-4749-981D-62EC820C7827}" type="sibTrans" cxnId="{D514F35D-76EB-1546-89FA-33646966FC7E}">
      <dgm:prSet/>
      <dgm:spPr>
        <a:solidFill>
          <a:srgbClr val="915901">
            <a:alpha val="90000"/>
          </a:srgbClr>
        </a:solidFill>
        <a:ln>
          <a:noFill/>
        </a:ln>
        <a:effectLst/>
      </dgm:spPr>
      <dgm:t>
        <a:bodyPr/>
        <a:lstStyle/>
        <a:p>
          <a:endParaRPr lang="en-US"/>
        </a:p>
      </dgm:t>
    </dgm:pt>
    <dgm:pt modelId="{27E67685-7C63-7848-BE37-5364254FEF23}" type="parTrans" cxnId="{D514F35D-76EB-1546-89FA-33646966FC7E}">
      <dgm:prSet/>
      <dgm:spPr/>
      <dgm:t>
        <a:bodyPr/>
        <a:lstStyle/>
        <a:p>
          <a:endParaRPr lang="en-US"/>
        </a:p>
      </dgm:t>
    </dgm:pt>
    <dgm:pt modelId="{4AEFA07B-4254-C342-901D-FB06F873977C}" type="pres">
      <dgm:prSet presAssocID="{97F8E389-6834-3E41-8CCB-B0197C979EBC}" presName="Name0" presStyleCnt="0">
        <dgm:presLayoutVars>
          <dgm:dir/>
          <dgm:animLvl val="lvl"/>
          <dgm:resizeHandles val="exact"/>
        </dgm:presLayoutVars>
      </dgm:prSet>
      <dgm:spPr/>
    </dgm:pt>
    <dgm:pt modelId="{898D89F9-0B95-8643-B28B-BA3D897F0982}" type="pres">
      <dgm:prSet presAssocID="{F78C72E8-6A5D-5040-AF94-A8A0039143E8}" presName="boxAndChildren" presStyleCnt="0"/>
      <dgm:spPr/>
    </dgm:pt>
    <dgm:pt modelId="{31210419-04E9-2344-9A5B-27150973195B}" type="pres">
      <dgm:prSet presAssocID="{F78C72E8-6A5D-5040-AF94-A8A0039143E8}" presName="parentTextBox" presStyleLbl="node1" presStyleIdx="0" presStyleCnt="5"/>
      <dgm:spPr/>
    </dgm:pt>
    <dgm:pt modelId="{EDD6DB07-6115-074B-8B31-21FCC391706E}" type="pres">
      <dgm:prSet presAssocID="{F4339B06-DF3D-6E40-9A22-83CC5048A074}" presName="sp" presStyleCnt="0"/>
      <dgm:spPr/>
    </dgm:pt>
    <dgm:pt modelId="{E2E5E527-A47E-0746-A86E-8E9933DBA66A}" type="pres">
      <dgm:prSet presAssocID="{6D3D4921-EABA-8940-9D2E-D3D40523FBA0}" presName="arrowAndChildren" presStyleCnt="0"/>
      <dgm:spPr/>
    </dgm:pt>
    <dgm:pt modelId="{4F4A1425-94E9-F04F-A1A7-09D96203756B}" type="pres">
      <dgm:prSet presAssocID="{6D3D4921-EABA-8940-9D2E-D3D40523FBA0}" presName="parentTextArrow" presStyleLbl="node1" presStyleIdx="1" presStyleCnt="5"/>
      <dgm:spPr/>
    </dgm:pt>
    <dgm:pt modelId="{71FA5D76-5D06-6543-9C65-5C3DC575DFC5}" type="pres">
      <dgm:prSet presAssocID="{3F04A0E0-32C0-E64B-87A9-BA170B4DCBD7}" presName="sp" presStyleCnt="0"/>
      <dgm:spPr/>
    </dgm:pt>
    <dgm:pt modelId="{F9728C67-9043-D644-AA09-7A01E62392E1}" type="pres">
      <dgm:prSet presAssocID="{175D93B9-C159-B641-9602-32A24F923E92}" presName="arrowAndChildren" presStyleCnt="0"/>
      <dgm:spPr/>
    </dgm:pt>
    <dgm:pt modelId="{20C1898B-B07C-9F46-9CDD-4AF0794B5FEF}" type="pres">
      <dgm:prSet presAssocID="{175D93B9-C159-B641-9602-32A24F923E92}" presName="parentTextArrow" presStyleLbl="node1" presStyleIdx="2" presStyleCnt="5"/>
      <dgm:spPr/>
    </dgm:pt>
    <dgm:pt modelId="{F9CC123C-CD72-CD4C-BFDD-ED90D53E5F60}" type="pres">
      <dgm:prSet presAssocID="{32429B2D-0F8A-D44C-AD5B-46A30E18D112}" presName="sp" presStyleCnt="0"/>
      <dgm:spPr/>
    </dgm:pt>
    <dgm:pt modelId="{0B74EEAA-E4E8-0F48-A237-7D7416E41E11}" type="pres">
      <dgm:prSet presAssocID="{C4E707CC-78CD-E64B-97FA-AB924085A736}" presName="arrowAndChildren" presStyleCnt="0"/>
      <dgm:spPr/>
    </dgm:pt>
    <dgm:pt modelId="{819FC11B-91CD-D645-B2EC-3DD92A8E72DC}" type="pres">
      <dgm:prSet presAssocID="{C4E707CC-78CD-E64B-97FA-AB924085A736}" presName="parentTextArrow" presStyleLbl="node1" presStyleIdx="3" presStyleCnt="5"/>
      <dgm:spPr/>
    </dgm:pt>
    <dgm:pt modelId="{3738A53D-31C3-7E4B-9FBF-454917A4B987}" type="pres">
      <dgm:prSet presAssocID="{4A96A78F-F28D-4749-981D-62EC820C7827}" presName="sp" presStyleCnt="0"/>
      <dgm:spPr/>
    </dgm:pt>
    <dgm:pt modelId="{06CCB400-83E5-9541-A47A-2331655DCAF7}" type="pres">
      <dgm:prSet presAssocID="{D8E4F041-E0BB-3844-A401-5A52EC999401}" presName="arrowAndChildren" presStyleCnt="0"/>
      <dgm:spPr/>
    </dgm:pt>
    <dgm:pt modelId="{8AAFA0B5-51A6-974E-8C73-0918969EBE3A}" type="pres">
      <dgm:prSet presAssocID="{D8E4F041-E0BB-3844-A401-5A52EC999401}" presName="parentTextArrow" presStyleLbl="node1" presStyleIdx="4" presStyleCnt="5"/>
      <dgm:spPr/>
    </dgm:pt>
  </dgm:ptLst>
  <dgm:cxnLst>
    <dgm:cxn modelId="{A71FAB1B-61D9-C647-A4E7-1037E6183CA9}" type="presOf" srcId="{97F8E389-6834-3E41-8CCB-B0197C979EBC}" destId="{4AEFA07B-4254-C342-901D-FB06F873977C}" srcOrd="0" destOrd="0" presId="urn:microsoft.com/office/officeart/2005/8/layout/process4"/>
    <dgm:cxn modelId="{830A7D1D-33D3-E04D-B401-D7E3D0D8A541}" srcId="{97F8E389-6834-3E41-8CCB-B0197C979EBC}" destId="{6D3D4921-EABA-8940-9D2E-D3D40523FBA0}" srcOrd="3" destOrd="0" parTransId="{FB87D1B0-78B1-BE4C-BA71-90514713906F}" sibTransId="{F4339B06-DF3D-6E40-9A22-83CC5048A074}"/>
    <dgm:cxn modelId="{71B94734-192D-A544-A1D9-F41EE5D0E508}" type="presOf" srcId="{C4E707CC-78CD-E64B-97FA-AB924085A736}" destId="{819FC11B-91CD-D645-B2EC-3DD92A8E72DC}" srcOrd="0" destOrd="0" presId="urn:microsoft.com/office/officeart/2005/8/layout/process4"/>
    <dgm:cxn modelId="{0226C635-C6D8-C443-86A1-3D3B53539317}" srcId="{97F8E389-6834-3E41-8CCB-B0197C979EBC}" destId="{C4E707CC-78CD-E64B-97FA-AB924085A736}" srcOrd="1" destOrd="0" parTransId="{921420DD-DEF3-9042-815C-6A129DFC408B}" sibTransId="{32429B2D-0F8A-D44C-AD5B-46A30E18D112}"/>
    <dgm:cxn modelId="{D514F35D-76EB-1546-89FA-33646966FC7E}" srcId="{97F8E389-6834-3E41-8CCB-B0197C979EBC}" destId="{D8E4F041-E0BB-3844-A401-5A52EC999401}" srcOrd="0" destOrd="0" parTransId="{27E67685-7C63-7848-BE37-5364254FEF23}" sibTransId="{4A96A78F-F28D-4749-981D-62EC820C7827}"/>
    <dgm:cxn modelId="{9036848D-C5F0-7540-AA03-373A52A0C3C0}" srcId="{97F8E389-6834-3E41-8CCB-B0197C979EBC}" destId="{175D93B9-C159-B641-9602-32A24F923E92}" srcOrd="2" destOrd="0" parTransId="{AC06315D-B789-664A-85E3-82798DA725A7}" sibTransId="{3F04A0E0-32C0-E64B-87A9-BA170B4DCBD7}"/>
    <dgm:cxn modelId="{A65B12AC-6888-A34C-9B84-06C98A3C1698}" srcId="{97F8E389-6834-3E41-8CCB-B0197C979EBC}" destId="{F78C72E8-6A5D-5040-AF94-A8A0039143E8}" srcOrd="4" destOrd="0" parTransId="{13B9D6BB-3508-244F-BF9D-3A804EC067B9}" sibTransId="{1953A855-2152-4F4F-B60F-9B85B7C66F39}"/>
    <dgm:cxn modelId="{151E0AC0-2CC3-3844-943E-8F640C431A62}" type="presOf" srcId="{6D3D4921-EABA-8940-9D2E-D3D40523FBA0}" destId="{4F4A1425-94E9-F04F-A1A7-09D96203756B}" srcOrd="0" destOrd="0" presId="urn:microsoft.com/office/officeart/2005/8/layout/process4"/>
    <dgm:cxn modelId="{10BBA1C1-AE0A-084F-B1DF-74829C33FE5A}" type="presOf" srcId="{D8E4F041-E0BB-3844-A401-5A52EC999401}" destId="{8AAFA0B5-51A6-974E-8C73-0918969EBE3A}" srcOrd="0" destOrd="0" presId="urn:microsoft.com/office/officeart/2005/8/layout/process4"/>
    <dgm:cxn modelId="{7F8440EA-90ED-A244-967B-3D6EF71F8D0C}" type="presOf" srcId="{175D93B9-C159-B641-9602-32A24F923E92}" destId="{20C1898B-B07C-9F46-9CDD-4AF0794B5FEF}" srcOrd="0" destOrd="0" presId="urn:microsoft.com/office/officeart/2005/8/layout/process4"/>
    <dgm:cxn modelId="{E1A37EFF-F3B5-F743-ACB4-EB1F1C0F0D80}" type="presOf" srcId="{F78C72E8-6A5D-5040-AF94-A8A0039143E8}" destId="{31210419-04E9-2344-9A5B-27150973195B}" srcOrd="0" destOrd="0" presId="urn:microsoft.com/office/officeart/2005/8/layout/process4"/>
    <dgm:cxn modelId="{E1593B09-C20F-2B41-87D7-6B03900B472E}" type="presParOf" srcId="{4AEFA07B-4254-C342-901D-FB06F873977C}" destId="{898D89F9-0B95-8643-B28B-BA3D897F0982}" srcOrd="0" destOrd="0" presId="urn:microsoft.com/office/officeart/2005/8/layout/process4"/>
    <dgm:cxn modelId="{B4C3A65B-61D1-4944-96D4-BB07BEB04E38}" type="presParOf" srcId="{898D89F9-0B95-8643-B28B-BA3D897F0982}" destId="{31210419-04E9-2344-9A5B-27150973195B}" srcOrd="0" destOrd="0" presId="urn:microsoft.com/office/officeart/2005/8/layout/process4"/>
    <dgm:cxn modelId="{4F5C429E-C0BE-2E4F-A003-D5265640CF6F}" type="presParOf" srcId="{4AEFA07B-4254-C342-901D-FB06F873977C}" destId="{EDD6DB07-6115-074B-8B31-21FCC391706E}" srcOrd="1" destOrd="0" presId="urn:microsoft.com/office/officeart/2005/8/layout/process4"/>
    <dgm:cxn modelId="{C7EF0F9C-5CA1-C14B-8FA9-8B2F2731F578}" type="presParOf" srcId="{4AEFA07B-4254-C342-901D-FB06F873977C}" destId="{E2E5E527-A47E-0746-A86E-8E9933DBA66A}" srcOrd="2" destOrd="0" presId="urn:microsoft.com/office/officeart/2005/8/layout/process4"/>
    <dgm:cxn modelId="{3DB3C87C-0514-4543-9E26-51CB51BBEB76}" type="presParOf" srcId="{E2E5E527-A47E-0746-A86E-8E9933DBA66A}" destId="{4F4A1425-94E9-F04F-A1A7-09D96203756B}" srcOrd="0" destOrd="0" presId="urn:microsoft.com/office/officeart/2005/8/layout/process4"/>
    <dgm:cxn modelId="{BF1AF168-A731-334C-87B4-15B5D328B763}" type="presParOf" srcId="{4AEFA07B-4254-C342-901D-FB06F873977C}" destId="{71FA5D76-5D06-6543-9C65-5C3DC575DFC5}" srcOrd="3" destOrd="0" presId="urn:microsoft.com/office/officeart/2005/8/layout/process4"/>
    <dgm:cxn modelId="{EE5B2D13-0444-0F43-AE64-4FDC74E25F7D}" type="presParOf" srcId="{4AEFA07B-4254-C342-901D-FB06F873977C}" destId="{F9728C67-9043-D644-AA09-7A01E62392E1}" srcOrd="4" destOrd="0" presId="urn:microsoft.com/office/officeart/2005/8/layout/process4"/>
    <dgm:cxn modelId="{8FACE9C6-4E7D-BC49-B578-E49D31429AE5}" type="presParOf" srcId="{F9728C67-9043-D644-AA09-7A01E62392E1}" destId="{20C1898B-B07C-9F46-9CDD-4AF0794B5FEF}" srcOrd="0" destOrd="0" presId="urn:microsoft.com/office/officeart/2005/8/layout/process4"/>
    <dgm:cxn modelId="{13057B83-0D03-D049-9D1D-8DE592EC3D16}" type="presParOf" srcId="{4AEFA07B-4254-C342-901D-FB06F873977C}" destId="{F9CC123C-CD72-CD4C-BFDD-ED90D53E5F60}" srcOrd="5" destOrd="0" presId="urn:microsoft.com/office/officeart/2005/8/layout/process4"/>
    <dgm:cxn modelId="{E088BEFA-1602-684A-ADCC-D1B7C88020CB}" type="presParOf" srcId="{4AEFA07B-4254-C342-901D-FB06F873977C}" destId="{0B74EEAA-E4E8-0F48-A237-7D7416E41E11}" srcOrd="6" destOrd="0" presId="urn:microsoft.com/office/officeart/2005/8/layout/process4"/>
    <dgm:cxn modelId="{010B5D44-8D5E-3948-BE8B-4DBBA7CF6071}" type="presParOf" srcId="{0B74EEAA-E4E8-0F48-A237-7D7416E41E11}" destId="{819FC11B-91CD-D645-B2EC-3DD92A8E72DC}" srcOrd="0" destOrd="0" presId="urn:microsoft.com/office/officeart/2005/8/layout/process4"/>
    <dgm:cxn modelId="{01F95FCF-1DD7-354F-A1F0-E53B4896398A}" type="presParOf" srcId="{4AEFA07B-4254-C342-901D-FB06F873977C}" destId="{3738A53D-31C3-7E4B-9FBF-454917A4B987}" srcOrd="7" destOrd="0" presId="urn:microsoft.com/office/officeart/2005/8/layout/process4"/>
    <dgm:cxn modelId="{69507406-1F46-3240-A772-9D7802752400}" type="presParOf" srcId="{4AEFA07B-4254-C342-901D-FB06F873977C}" destId="{06CCB400-83E5-9541-A47A-2331655DCAF7}" srcOrd="8" destOrd="0" presId="urn:microsoft.com/office/officeart/2005/8/layout/process4"/>
    <dgm:cxn modelId="{98195F2B-2228-6E4C-A719-00FAC004B93F}" type="presParOf" srcId="{06CCB400-83E5-9541-A47A-2331655DCAF7}" destId="{8AAFA0B5-51A6-974E-8C73-0918969EBE3A}" srcOrd="0" destOrd="0" presId="urn:microsoft.com/office/officeart/2005/8/layout/process4"/>
  </dgm:cxnLst>
  <dgm:bg>
    <a:noFill/>
  </dgm:bg>
  <dgm:whole/>
  <dgm:extLst>
    <a:ext uri="http://schemas.microsoft.com/office/drawing/2008/diagram">
      <dsp:dataModelExt xmlns:dsp="http://schemas.microsoft.com/office/drawing/2008/diagram" relId="rId77" minVer="http://schemas.openxmlformats.org/drawingml/2006/diagram"/>
    </a:ext>
  </dgm:extLst>
</dgm:dataModel>
</file>

<file path=word/diagrams/data10.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9" qsCatId="simple" csTypeId="urn:microsoft.com/office/officeart/2005/8/colors/accent1_2#9" csCatId="accent1" phldr="1"/>
      <dgm:spPr/>
      <dgm:t>
        <a:bodyPr/>
        <a:lstStyle/>
        <a:p>
          <a:endParaRPr lang="en-US"/>
        </a:p>
      </dgm:t>
    </dgm:pt>
    <dgm:pt modelId="{EF5AF2D6-AF50-EB41-A888-DDD7A3A4B87E}">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Assessment consistency</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Pacing</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Shared resources</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Grading expectations</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70E5FA6-618A-CC42-A7F2-FF4004F03D0F}">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Common student challenges</a:t>
          </a:r>
          <a:endParaRPr lang="en-US" sz="1000">
            <a:solidFill>
              <a:schemeClr val="tx1"/>
            </a:solidFill>
            <a:latin typeface="Poppins" panose="00000500000000000000" pitchFamily="2" charset="77"/>
            <a:cs typeface="Poppins" panose="00000500000000000000" pitchFamily="2" charset="77"/>
          </a:endParaRPr>
        </a:p>
      </dgm:t>
    </dgm:pt>
    <dgm:pt modelId="{6D95ABD6-61F1-6147-B4F5-337EBFD83909}" type="parTrans" cxnId="{707D1C2B-623E-E24E-BB02-B1A27C142070}">
      <dgm:prSet/>
      <dgm:spPr/>
      <dgm:t>
        <a:bodyPr/>
        <a:lstStyle/>
        <a:p>
          <a:endParaRPr lang="en-US"/>
        </a:p>
      </dgm:t>
    </dgm:pt>
    <dgm:pt modelId="{805F241E-5A0D-9C45-B366-C689D8C956A6}" type="sibTrans" cxnId="{707D1C2B-623E-E24E-BB02-B1A27C142070}">
      <dgm:prSet/>
      <dgm:spPr/>
      <dgm:t>
        <a:bodyPr/>
        <a:lstStyle/>
        <a:p>
          <a:endParaRPr lang="en-US"/>
        </a:p>
      </dgm:t>
    </dgm:pt>
    <dgm:pt modelId="{738132C4-1089-A64B-B92D-117556B60E7E}" type="pres">
      <dgm:prSet presAssocID="{08FF193D-8DE8-D44F-8C27-C54A04EBCCBD}" presName="Name0" presStyleCnt="0">
        <dgm:presLayoutVars>
          <dgm:dir/>
          <dgm:animLvl val="lvl"/>
          <dgm:resizeHandles val="exact"/>
        </dgm:presLayoutVars>
      </dgm:prSet>
      <dgm:spPr/>
    </dgm:pt>
    <dgm:pt modelId="{6643D6AC-913D-E642-8E35-FDD09904DFBE}" type="pres">
      <dgm:prSet presAssocID="{470E5FA6-618A-CC42-A7F2-FF4004F03D0F}" presName="boxAndChildren" presStyleCnt="0"/>
      <dgm:spPr/>
    </dgm:pt>
    <dgm:pt modelId="{F537EA41-A389-414D-BA87-76326544E83A}" type="pres">
      <dgm:prSet presAssocID="{470E5FA6-618A-CC42-A7F2-FF4004F03D0F}" presName="parentTextBox" presStyleLbl="node1" presStyleIdx="0" presStyleCnt="5"/>
      <dgm:spPr/>
    </dgm:pt>
    <dgm:pt modelId="{6F9CD16C-2FB3-2C45-9111-86054E8FAEB7}" type="pres">
      <dgm:prSet presAssocID="{347333CE-5268-C742-AA03-EC3E3AE378C5}" presName="sp" presStyleCnt="0"/>
      <dgm:spPr/>
    </dgm:pt>
    <dgm:pt modelId="{2C9A54AF-D7CB-A245-9EDA-31BBAFE7B3E8}" type="pres">
      <dgm:prSet presAssocID="{AA001997-24D9-804D-9CBD-9D8DCDB420B8}" presName="arrowAndChildren" presStyleCnt="0"/>
      <dgm:spPr/>
    </dgm:pt>
    <dgm:pt modelId="{51130000-5E37-FA4A-AE08-044EEA92A2A5}" type="pres">
      <dgm:prSet presAssocID="{AA001997-24D9-804D-9CBD-9D8DCDB420B8}" presName="parentTextArrow" presStyleLbl="node1" presStyleIdx="1" presStyleCnt="5"/>
      <dgm:spPr/>
    </dgm:pt>
    <dgm:pt modelId="{197889AA-648E-4A4F-9DB3-65862642C9B5}" type="pres">
      <dgm:prSet presAssocID="{61658DF4-5142-CA43-830D-33321C1AC592}" presName="sp" presStyleCnt="0"/>
      <dgm:spPr/>
    </dgm:pt>
    <dgm:pt modelId="{6BCB4333-721E-6D4C-83F6-CEA125FDE7B5}" type="pres">
      <dgm:prSet presAssocID="{54F068AA-4028-D84B-9EF5-958A39F27968}" presName="arrowAndChildren" presStyleCnt="0"/>
      <dgm:spPr/>
    </dgm:pt>
    <dgm:pt modelId="{A5F50D3F-8124-5B4E-93C2-A8E1725AE1CF}" type="pres">
      <dgm:prSet presAssocID="{54F068AA-4028-D84B-9EF5-958A39F27968}" presName="parentTextArrow" presStyleLbl="node1" presStyleIdx="2" presStyleCnt="5"/>
      <dgm:spPr/>
    </dgm:pt>
    <dgm:pt modelId="{8B7FA846-734A-5D48-9370-3729651A9AC5}" type="pres">
      <dgm:prSet presAssocID="{23D5FD99-59C0-3D46-909B-A43D918F8DD6}" presName="sp" presStyleCnt="0"/>
      <dgm:spPr/>
    </dgm:pt>
    <dgm:pt modelId="{F3CB59DD-39E6-874E-A386-0B6BB4234EB8}" type="pres">
      <dgm:prSet presAssocID="{6EC92A87-549D-D44C-B4EE-579A770A5BE9}" presName="arrowAndChildren" presStyleCnt="0"/>
      <dgm:spPr/>
    </dgm:pt>
    <dgm:pt modelId="{0747BEEE-9167-F847-9C9F-281DBAF9DFC1}" type="pres">
      <dgm:prSet presAssocID="{6EC92A87-549D-D44C-B4EE-579A770A5BE9}" presName="parentTextArrow" presStyleLbl="node1" presStyleIdx="3" presStyleCnt="5"/>
      <dgm:spPr/>
    </dgm:pt>
    <dgm:pt modelId="{316CE9B2-3FC1-B247-82C9-2B85DEA04D21}" type="pres">
      <dgm:prSet presAssocID="{E8932540-BA83-5042-BC60-B879FF1BEEDC}" presName="sp" presStyleCnt="0"/>
      <dgm:spPr/>
    </dgm:pt>
    <dgm:pt modelId="{9BE1025A-FA33-C340-83ED-AD991D2E9B61}" type="pres">
      <dgm:prSet presAssocID="{EF5AF2D6-AF50-EB41-A888-DDD7A3A4B87E}" presName="arrowAndChildren" presStyleCnt="0"/>
      <dgm:spPr/>
    </dgm:pt>
    <dgm:pt modelId="{99FF55BF-A969-8942-A94A-E9DC1607D827}" type="pres">
      <dgm:prSet presAssocID="{EF5AF2D6-AF50-EB41-A888-DDD7A3A4B87E}" presName="parentTextArrow" presStyleLbl="node1" presStyleIdx="4" presStyleCnt="5"/>
      <dgm:spPr/>
    </dgm:pt>
  </dgm:ptLst>
  <dgm:cxnLst>
    <dgm:cxn modelId="{707D1C2B-623E-E24E-BB02-B1A27C142070}" srcId="{08FF193D-8DE8-D44F-8C27-C54A04EBCCBD}" destId="{470E5FA6-618A-CC42-A7F2-FF4004F03D0F}" srcOrd="4" destOrd="0" parTransId="{6D95ABD6-61F1-6147-B4F5-337EBFD83909}" sibTransId="{805F241E-5A0D-9C45-B366-C689D8C956A6}"/>
    <dgm:cxn modelId="{83AC9A50-C769-D84C-9018-717E3B81F0A6}" type="presOf" srcId="{AA001997-24D9-804D-9CBD-9D8DCDB420B8}" destId="{51130000-5E37-FA4A-AE08-044EEA92A2A5}" srcOrd="0" destOrd="0" presId="urn:microsoft.com/office/officeart/2005/8/layout/process4"/>
    <dgm:cxn modelId="{1D67855B-7F96-E149-A1E6-DC5CAED1182D}" srcId="{08FF193D-8DE8-D44F-8C27-C54A04EBCCBD}" destId="{AA001997-24D9-804D-9CBD-9D8DCDB420B8}" srcOrd="3" destOrd="0" parTransId="{1C75F162-0000-2A46-8BE4-68B52EAECC7D}" sibTransId="{347333CE-5268-C742-AA03-EC3E3AE378C5}"/>
    <dgm:cxn modelId="{07D5C162-7408-8741-8E49-547EB119B702}" srcId="{08FF193D-8DE8-D44F-8C27-C54A04EBCCBD}" destId="{6EC92A87-549D-D44C-B4EE-579A770A5BE9}" srcOrd="1" destOrd="0" parTransId="{961B356E-474D-2E4F-BFC6-3CB7C98008D0}" sibTransId="{23D5FD99-59C0-3D46-909B-A43D918F8DD6}"/>
    <dgm:cxn modelId="{61DE8680-5C9E-8D41-B1DE-4AB8E6D613A6}" srcId="{08FF193D-8DE8-D44F-8C27-C54A04EBCCBD}" destId="{EF5AF2D6-AF50-EB41-A888-DDD7A3A4B87E}" srcOrd="0" destOrd="0" parTransId="{CF91C22C-7565-5149-844B-D54694D3A896}" sibTransId="{E8932540-BA83-5042-BC60-B879FF1BEEDC}"/>
    <dgm:cxn modelId="{4F089792-37FD-C64D-AEB7-1018F48E7667}" srcId="{08FF193D-8DE8-D44F-8C27-C54A04EBCCBD}" destId="{54F068AA-4028-D84B-9EF5-958A39F27968}" srcOrd="2" destOrd="0" parTransId="{1EC80017-8D31-1740-8226-C6179DA71274}" sibTransId="{61658DF4-5142-CA43-830D-33321C1AC592}"/>
    <dgm:cxn modelId="{8D59FBA3-D4EA-1A45-BB6E-F2FB132CDF87}" type="presOf" srcId="{6EC92A87-549D-D44C-B4EE-579A770A5BE9}" destId="{0747BEEE-9167-F847-9C9F-281DBAF9DFC1}" srcOrd="0" destOrd="0" presId="urn:microsoft.com/office/officeart/2005/8/layout/process4"/>
    <dgm:cxn modelId="{F085D0AD-1704-B44E-B935-41BB9CBB2AE1}" type="presOf" srcId="{EF5AF2D6-AF50-EB41-A888-DDD7A3A4B87E}" destId="{99FF55BF-A969-8942-A94A-E9DC1607D827}" srcOrd="0" destOrd="0" presId="urn:microsoft.com/office/officeart/2005/8/layout/process4"/>
    <dgm:cxn modelId="{A79102AF-6CED-2042-A90F-694FB5413B77}" type="presOf" srcId="{470E5FA6-618A-CC42-A7F2-FF4004F03D0F}" destId="{F537EA41-A389-414D-BA87-76326544E83A}" srcOrd="0" destOrd="0" presId="urn:microsoft.com/office/officeart/2005/8/layout/process4"/>
    <dgm:cxn modelId="{71E489EF-2670-084A-8734-AAF25424F84F}" type="presOf" srcId="{08FF193D-8DE8-D44F-8C27-C54A04EBCCBD}" destId="{738132C4-1089-A64B-B92D-117556B60E7E}" srcOrd="0" destOrd="0" presId="urn:microsoft.com/office/officeart/2005/8/layout/process4"/>
    <dgm:cxn modelId="{47A171F2-30D2-7948-9CB0-745E7874EA26}" type="presOf" srcId="{54F068AA-4028-D84B-9EF5-958A39F27968}" destId="{A5F50D3F-8124-5B4E-93C2-A8E1725AE1CF}" srcOrd="0" destOrd="0" presId="urn:microsoft.com/office/officeart/2005/8/layout/process4"/>
    <dgm:cxn modelId="{20A27F4B-0739-A443-8C04-65189100A5AA}" type="presParOf" srcId="{738132C4-1089-A64B-B92D-117556B60E7E}" destId="{6643D6AC-913D-E642-8E35-FDD09904DFBE}" srcOrd="0" destOrd="0" presId="urn:microsoft.com/office/officeart/2005/8/layout/process4"/>
    <dgm:cxn modelId="{67F36485-3C0F-EF47-948A-C6950A393E2E}" type="presParOf" srcId="{6643D6AC-913D-E642-8E35-FDD09904DFBE}" destId="{F537EA41-A389-414D-BA87-76326544E83A}" srcOrd="0" destOrd="0" presId="urn:microsoft.com/office/officeart/2005/8/layout/process4"/>
    <dgm:cxn modelId="{8D0C2022-B675-154F-92FD-6D5D4743D6F5}" type="presParOf" srcId="{738132C4-1089-A64B-B92D-117556B60E7E}" destId="{6F9CD16C-2FB3-2C45-9111-86054E8FAEB7}" srcOrd="1" destOrd="0" presId="urn:microsoft.com/office/officeart/2005/8/layout/process4"/>
    <dgm:cxn modelId="{BC36DCBA-E342-984C-8855-9DBF82C2DAE9}" type="presParOf" srcId="{738132C4-1089-A64B-B92D-117556B60E7E}" destId="{2C9A54AF-D7CB-A245-9EDA-31BBAFE7B3E8}" srcOrd="2" destOrd="0" presId="urn:microsoft.com/office/officeart/2005/8/layout/process4"/>
    <dgm:cxn modelId="{1EF3AD7F-B84A-7D42-8990-12F8116C5937}" type="presParOf" srcId="{2C9A54AF-D7CB-A245-9EDA-31BBAFE7B3E8}" destId="{51130000-5E37-FA4A-AE08-044EEA92A2A5}" srcOrd="0" destOrd="0" presId="urn:microsoft.com/office/officeart/2005/8/layout/process4"/>
    <dgm:cxn modelId="{6D44B485-F0F1-F84D-8F94-011CD0A65345}" type="presParOf" srcId="{738132C4-1089-A64B-B92D-117556B60E7E}" destId="{197889AA-648E-4A4F-9DB3-65862642C9B5}" srcOrd="3" destOrd="0" presId="urn:microsoft.com/office/officeart/2005/8/layout/process4"/>
    <dgm:cxn modelId="{D7586026-E1C5-974C-9433-AB9214ADF06C}" type="presParOf" srcId="{738132C4-1089-A64B-B92D-117556B60E7E}" destId="{6BCB4333-721E-6D4C-83F6-CEA125FDE7B5}" srcOrd="4" destOrd="0" presId="urn:microsoft.com/office/officeart/2005/8/layout/process4"/>
    <dgm:cxn modelId="{8DE3FBDA-75F4-5147-B752-3DC1EBBE0C6E}" type="presParOf" srcId="{6BCB4333-721E-6D4C-83F6-CEA125FDE7B5}" destId="{A5F50D3F-8124-5B4E-93C2-A8E1725AE1CF}" srcOrd="0" destOrd="0" presId="urn:microsoft.com/office/officeart/2005/8/layout/process4"/>
    <dgm:cxn modelId="{5D776D7E-8725-4449-BF4A-CBA0FBB491B8}" type="presParOf" srcId="{738132C4-1089-A64B-B92D-117556B60E7E}" destId="{8B7FA846-734A-5D48-9370-3729651A9AC5}" srcOrd="5" destOrd="0" presId="urn:microsoft.com/office/officeart/2005/8/layout/process4"/>
    <dgm:cxn modelId="{4D7F43C5-419D-BE4B-90DC-B99A48EB0754}" type="presParOf" srcId="{738132C4-1089-A64B-B92D-117556B60E7E}" destId="{F3CB59DD-39E6-874E-A386-0B6BB4234EB8}" srcOrd="6" destOrd="0" presId="urn:microsoft.com/office/officeart/2005/8/layout/process4"/>
    <dgm:cxn modelId="{B3095725-98F1-AB48-A60B-3BDD6B81D2AD}" type="presParOf" srcId="{F3CB59DD-39E6-874E-A386-0B6BB4234EB8}" destId="{0747BEEE-9167-F847-9C9F-281DBAF9DFC1}" srcOrd="0" destOrd="0" presId="urn:microsoft.com/office/officeart/2005/8/layout/process4"/>
    <dgm:cxn modelId="{D10C4136-B4EF-594E-A20A-4EF250225F72}" type="presParOf" srcId="{738132C4-1089-A64B-B92D-117556B60E7E}" destId="{316CE9B2-3FC1-B247-82C9-2B85DEA04D21}" srcOrd="7" destOrd="0" presId="urn:microsoft.com/office/officeart/2005/8/layout/process4"/>
    <dgm:cxn modelId="{8916FBAA-A530-144B-8DAF-FACF005CFE97}" type="presParOf" srcId="{738132C4-1089-A64B-B92D-117556B60E7E}" destId="{9BE1025A-FA33-C340-83ED-AD991D2E9B61}" srcOrd="8" destOrd="0" presId="urn:microsoft.com/office/officeart/2005/8/layout/process4"/>
    <dgm:cxn modelId="{8F1956D9-FD1F-C148-826A-05CFCBD62298}" type="presParOf" srcId="{9BE1025A-FA33-C340-83ED-AD991D2E9B61}" destId="{99FF55BF-A969-8942-A94A-E9DC1607D827}" srcOrd="0" destOrd="0" presId="urn:microsoft.com/office/officeart/2005/8/layout/process4"/>
  </dgm:cxnLst>
  <dgm:bg/>
  <dgm:whole/>
  <dgm:extLst>
    <a:ext uri="http://schemas.microsoft.com/office/drawing/2008/diagram">
      <dsp:dataModelExt xmlns:dsp="http://schemas.microsoft.com/office/drawing/2008/diagram" relId="rId82" minVer="http://schemas.openxmlformats.org/drawingml/2006/diagram"/>
    </a:ext>
  </dgm:extLst>
</dgm:dataModel>
</file>

<file path=word/diagrams/data11.xml><?xml version="1.0" encoding="utf-8"?>
<dgm:dataModel xmlns:dgm="http://schemas.openxmlformats.org/drawingml/2006/diagram" xmlns:a="http://schemas.openxmlformats.org/drawingml/2006/main">
  <dgm:ptLst>
    <dgm:pt modelId="{5DE1CB37-CB99-CD42-AF63-15D5C77AE0FF}" type="doc">
      <dgm:prSet loTypeId="urn:microsoft.com/office/officeart/2026/layout/SmallDotsVertical#6" loCatId="" qsTypeId="urn:microsoft.com/office/officeart/2005/8/quickstyle/simple1#10" qsCatId="simple" csTypeId="urn:microsoft.com/office/officeart/2005/8/colors/accent1_2#10" csCatId="accent1" phldr="1"/>
      <dgm:spPr/>
      <dgm:t>
        <a:bodyPr/>
        <a:lstStyle/>
        <a:p>
          <a:endParaRPr lang="en-US"/>
        </a:p>
      </dgm:t>
    </dgm:pt>
    <dgm:pt modelId="{AA8C2829-9BE9-5C46-8442-9EADAFA7D4C8}">
      <dgm:prSet phldrT="Title" custT="1"/>
      <dgm:spPr/>
      <dgm:t>
        <a:bodyPr/>
        <a:lstStyle/>
        <a:p>
          <a:pPr>
            <a:defRPr b="1">
              <a:solidFill>
                <a:schemeClr val="accent1"/>
              </a:solidFill>
            </a:defRPr>
          </a:pPr>
          <a:r>
            <a:rPr lang="en-US" sz="1400">
              <a:solidFill>
                <a:srgbClr val="915901"/>
              </a:solidFill>
              <a:latin typeface="Poppins" panose="00000500000000000000" pitchFamily="2" charset="77"/>
              <a:cs typeface="Poppins" panose="00000500000000000000" pitchFamily="2" charset="77"/>
            </a:rPr>
            <a:t>myCambrian</a:t>
          </a:r>
        </a:p>
      </dgm:t>
    </dgm:pt>
    <dgm:pt modelId="{4E6878F8-F02B-1E40-BB51-24F457C224DF}" type="parTrans" cxnId="{B6911EE0-90B9-D840-92AC-CB4C32A7CA37}">
      <dgm:prSet/>
      <dgm:spPr/>
      <dgm:t>
        <a:bodyPr/>
        <a:lstStyle/>
        <a:p>
          <a:endParaRPr lang="en-US"/>
        </a:p>
      </dgm:t>
    </dgm:pt>
    <dgm:pt modelId="{43A9C692-409E-C04A-9D02-B61617B17F3D}" type="sibTrans" cxnId="{B6911EE0-90B9-D840-92AC-CB4C32A7CA37}">
      <dgm:prSet/>
      <dgm:spPr/>
      <dgm:t>
        <a:bodyPr/>
        <a:lstStyle/>
        <a:p>
          <a:endParaRPr lang="en-US"/>
        </a:p>
      </dgm:t>
    </dgm:pt>
    <dgm:pt modelId="{3C2E346A-5C15-2249-AE11-DD6B4C8186ED}">
      <dgm:prSet phldrT="Description" custT="1"/>
      <dgm:spPr/>
      <dgm:t>
        <a:bodyPr/>
        <a:lstStyle/>
        <a:p>
          <a:r>
            <a:rPr lang="en-CA" sz="1200">
              <a:latin typeface="Poppins" panose="00000500000000000000" pitchFamily="2" charset="77"/>
              <a:cs typeface="Poppins" panose="00000500000000000000" pitchFamily="2" charset="77"/>
            </a:rPr>
            <a:t>Central online portal for faculty, staff, and students </a:t>
          </a:r>
          <a:endParaRPr lang="en-US" sz="1200">
            <a:latin typeface="Poppins" panose="00000500000000000000" pitchFamily="2" charset="77"/>
            <a:cs typeface="Poppins" panose="00000500000000000000" pitchFamily="2" charset="77"/>
          </a:endParaRPr>
        </a:p>
      </dgm:t>
    </dgm:pt>
    <dgm:pt modelId="{BF81B76F-715D-3A41-9AC4-C0D0C13368DC}" type="parTrans" cxnId="{062FD0A4-319E-4A4C-9410-63D6CDA340B6}">
      <dgm:prSet/>
      <dgm:spPr/>
      <dgm:t>
        <a:bodyPr/>
        <a:lstStyle/>
        <a:p>
          <a:endParaRPr lang="en-US"/>
        </a:p>
      </dgm:t>
    </dgm:pt>
    <dgm:pt modelId="{50AA5B64-3AB7-D048-B2F5-8E25DAA43480}" type="sibTrans" cxnId="{062FD0A4-319E-4A4C-9410-63D6CDA340B6}">
      <dgm:prSet/>
      <dgm:spPr/>
      <dgm:t>
        <a:bodyPr/>
        <a:lstStyle/>
        <a:p>
          <a:endParaRPr lang="en-US"/>
        </a:p>
      </dgm:t>
    </dgm:pt>
    <dgm:pt modelId="{D7495F50-B895-3547-A588-424E3A5C7AD3}">
      <dgm:prSet phldrT="Title" custT="1"/>
      <dgm:spPr/>
      <dgm:t>
        <a:bodyPr/>
        <a:lstStyle/>
        <a:p>
          <a:pPr>
            <a:defRPr b="1">
              <a:solidFill>
                <a:schemeClr val="accent1"/>
              </a:solidFill>
            </a:defRPr>
          </a:pPr>
          <a:r>
            <a:rPr lang="en-US" sz="1400">
              <a:solidFill>
                <a:srgbClr val="915901"/>
              </a:solidFill>
              <a:latin typeface="Poppins" panose="00000500000000000000" pitchFamily="2" charset="77"/>
              <a:cs typeface="Poppins" panose="00000500000000000000" pitchFamily="2" charset="77"/>
            </a:rPr>
            <a:t>Moodle</a:t>
          </a:r>
        </a:p>
      </dgm:t>
    </dgm:pt>
    <dgm:pt modelId="{FEB3A1EF-A79B-1D41-B7BF-0B4EF2FE51BD}" type="parTrans" cxnId="{42727279-B62D-0C48-9B17-D98F022E4593}">
      <dgm:prSet/>
      <dgm:spPr/>
      <dgm:t>
        <a:bodyPr/>
        <a:lstStyle/>
        <a:p>
          <a:endParaRPr lang="en-US"/>
        </a:p>
      </dgm:t>
    </dgm:pt>
    <dgm:pt modelId="{F5EF1413-EDB8-B545-BAF8-A6302DB97672}" type="sibTrans" cxnId="{42727279-B62D-0C48-9B17-D98F022E4593}">
      <dgm:prSet/>
      <dgm:spPr/>
      <dgm:t>
        <a:bodyPr/>
        <a:lstStyle/>
        <a:p>
          <a:endParaRPr lang="en-US"/>
        </a:p>
      </dgm:t>
    </dgm:pt>
    <dgm:pt modelId="{F3AE530F-A0A0-0C48-903E-CEE2EB15D468}">
      <dgm:prSet phldrT="Description" custT="1"/>
      <dgm:spPr/>
      <dgm:t>
        <a:bodyPr/>
        <a:lstStyle/>
        <a:p>
          <a:r>
            <a:rPr lang="en-CA" sz="1200">
              <a:latin typeface="Poppins" panose="00000500000000000000" pitchFamily="2" charset="77"/>
              <a:cs typeface="Poppins" panose="00000500000000000000" pitchFamily="2" charset="77"/>
            </a:rPr>
            <a:t>Learning Management System (LMS), where students access course materials, submit assignments, and receive feedback. </a:t>
          </a:r>
          <a:endParaRPr lang="en-US" sz="1200">
            <a:latin typeface="Poppins" panose="00000500000000000000" pitchFamily="2" charset="77"/>
            <a:cs typeface="Poppins" panose="00000500000000000000" pitchFamily="2" charset="77"/>
          </a:endParaRPr>
        </a:p>
      </dgm:t>
    </dgm:pt>
    <dgm:pt modelId="{62C5ABCF-66B9-9B43-9022-401CC6620EA4}" type="parTrans" cxnId="{E1A70590-3724-4846-9C1B-882B3629A36D}">
      <dgm:prSet/>
      <dgm:spPr/>
      <dgm:t>
        <a:bodyPr/>
        <a:lstStyle/>
        <a:p>
          <a:endParaRPr lang="en-US"/>
        </a:p>
      </dgm:t>
    </dgm:pt>
    <dgm:pt modelId="{BA193181-2B71-F140-BC58-5E97509090D9}" type="sibTrans" cxnId="{E1A70590-3724-4846-9C1B-882B3629A36D}">
      <dgm:prSet/>
      <dgm:spPr/>
      <dgm:t>
        <a:bodyPr/>
        <a:lstStyle/>
        <a:p>
          <a:endParaRPr lang="en-US"/>
        </a:p>
      </dgm:t>
    </dgm:pt>
    <dgm:pt modelId="{68694D4C-DCBB-6C42-83E2-B9CEDEB4409A}">
      <dgm:prSet phldrT="Title" custT="1"/>
      <dgm:spPr/>
      <dgm:t>
        <a:bodyPr/>
        <a:lstStyle/>
        <a:p>
          <a:pPr>
            <a:defRPr b="1">
              <a:solidFill>
                <a:schemeClr val="accent1"/>
              </a:solidFill>
            </a:defRPr>
          </a:pPr>
          <a:r>
            <a:rPr lang="en-US" sz="1400">
              <a:solidFill>
                <a:srgbClr val="915901"/>
              </a:solidFill>
              <a:latin typeface="Poppins" panose="00000500000000000000" pitchFamily="2" charset="77"/>
              <a:cs typeface="Poppins" panose="00000500000000000000" pitchFamily="2" charset="77"/>
            </a:rPr>
            <a:t>eGrades</a:t>
          </a:r>
        </a:p>
      </dgm:t>
    </dgm:pt>
    <dgm:pt modelId="{603CE025-D4B7-D149-B89B-6F532D759BD5}" type="parTrans" cxnId="{49240553-793C-2044-A99B-A04AAF1AC3F9}">
      <dgm:prSet/>
      <dgm:spPr/>
      <dgm:t>
        <a:bodyPr/>
        <a:lstStyle/>
        <a:p>
          <a:endParaRPr lang="en-US"/>
        </a:p>
      </dgm:t>
    </dgm:pt>
    <dgm:pt modelId="{3F21098E-1941-E04E-BADE-2FB75F0C07ED}" type="sibTrans" cxnId="{49240553-793C-2044-A99B-A04AAF1AC3F9}">
      <dgm:prSet/>
      <dgm:spPr/>
      <dgm:t>
        <a:bodyPr/>
        <a:lstStyle/>
        <a:p>
          <a:endParaRPr lang="en-US"/>
        </a:p>
      </dgm:t>
    </dgm:pt>
    <dgm:pt modelId="{B5787BA7-31A2-F04A-95A5-D78035EB0AB1}">
      <dgm:prSet phldrT="Description" custT="1"/>
      <dgm:spPr/>
      <dgm:t>
        <a:bodyPr/>
        <a:lstStyle/>
        <a:p>
          <a:r>
            <a:rPr lang="en-CA" sz="1200">
              <a:latin typeface="Poppins" panose="00000500000000000000" pitchFamily="2" charset="77"/>
              <a:cs typeface="Poppins" panose="00000500000000000000" pitchFamily="2" charset="77"/>
            </a:rPr>
            <a:t>The official grade reporting system used for final grade submission </a:t>
          </a:r>
          <a:endParaRPr lang="en-US" sz="1200">
            <a:latin typeface="Poppins" panose="00000500000000000000" pitchFamily="2" charset="77"/>
            <a:cs typeface="Poppins" panose="00000500000000000000" pitchFamily="2" charset="77"/>
          </a:endParaRPr>
        </a:p>
      </dgm:t>
    </dgm:pt>
    <dgm:pt modelId="{ECB358BC-04B5-2742-A42C-B86A9BED2636}" type="parTrans" cxnId="{89603219-62C1-374C-9105-D899A77FBC66}">
      <dgm:prSet/>
      <dgm:spPr/>
      <dgm:t>
        <a:bodyPr/>
        <a:lstStyle/>
        <a:p>
          <a:endParaRPr lang="en-US"/>
        </a:p>
      </dgm:t>
    </dgm:pt>
    <dgm:pt modelId="{88768921-1AEA-C64A-A713-FA00D814870B}" type="sibTrans" cxnId="{89603219-62C1-374C-9105-D899A77FBC66}">
      <dgm:prSet/>
      <dgm:spPr/>
      <dgm:t>
        <a:bodyPr/>
        <a:lstStyle/>
        <a:p>
          <a:endParaRPr lang="en-US"/>
        </a:p>
      </dgm:t>
    </dgm:pt>
    <dgm:pt modelId="{14BD5C84-BD4A-E24A-8B28-02D994B583A2}">
      <dgm:prSet phldrT="Title" custT="1"/>
      <dgm:spPr/>
      <dgm:t>
        <a:bodyPr/>
        <a:lstStyle/>
        <a:p>
          <a:pPr>
            <a:defRPr b="1">
              <a:solidFill>
                <a:schemeClr val="accent1"/>
              </a:solidFill>
            </a:defRPr>
          </a:pPr>
          <a:r>
            <a:rPr lang="en-US" sz="1400">
              <a:solidFill>
                <a:srgbClr val="915901"/>
              </a:solidFill>
              <a:latin typeface="Poppins" panose="00000500000000000000" pitchFamily="2" charset="77"/>
              <a:cs typeface="Poppins" panose="00000500000000000000" pitchFamily="2" charset="77"/>
            </a:rPr>
            <a:t>Microsoft 365</a:t>
          </a:r>
        </a:p>
      </dgm:t>
    </dgm:pt>
    <dgm:pt modelId="{BBE05423-BE95-8645-8D50-CC1BE3B4CF74}" type="parTrans" cxnId="{C79BBFB4-2423-9248-9EC2-3E7094D611CF}">
      <dgm:prSet/>
      <dgm:spPr/>
      <dgm:t>
        <a:bodyPr/>
        <a:lstStyle/>
        <a:p>
          <a:endParaRPr lang="en-US"/>
        </a:p>
      </dgm:t>
    </dgm:pt>
    <dgm:pt modelId="{08569689-AB12-7142-96B3-9B5C9CD966C6}" type="sibTrans" cxnId="{C79BBFB4-2423-9248-9EC2-3E7094D611CF}">
      <dgm:prSet/>
      <dgm:spPr/>
      <dgm:t>
        <a:bodyPr/>
        <a:lstStyle/>
        <a:p>
          <a:endParaRPr lang="en-US"/>
        </a:p>
      </dgm:t>
    </dgm:pt>
    <dgm:pt modelId="{06D97E61-7BCC-9042-AA1C-C8DBEA03305E}">
      <dgm:prSet phldrT="Description" custT="1"/>
      <dgm:spPr/>
      <dgm:t>
        <a:bodyPr/>
        <a:lstStyle/>
        <a:p>
          <a:r>
            <a:rPr lang="en-CA" sz="1200">
              <a:latin typeface="Poppins" panose="00000500000000000000" pitchFamily="2" charset="77"/>
              <a:cs typeface="Poppins" panose="00000500000000000000" pitchFamily="2" charset="77"/>
            </a:rPr>
            <a:t>Official email, Teams, OneDrive, and other productivity tools </a:t>
          </a:r>
          <a:endParaRPr lang="en-US" sz="1200">
            <a:latin typeface="Poppins" panose="00000500000000000000" pitchFamily="2" charset="77"/>
            <a:cs typeface="Poppins" panose="00000500000000000000" pitchFamily="2" charset="77"/>
          </a:endParaRPr>
        </a:p>
      </dgm:t>
    </dgm:pt>
    <dgm:pt modelId="{65A59E4A-C336-E842-8503-9E60B959343E}" type="parTrans" cxnId="{B7A26803-4D6D-2F42-B57D-F4C243D58F67}">
      <dgm:prSet/>
      <dgm:spPr/>
      <dgm:t>
        <a:bodyPr/>
        <a:lstStyle/>
        <a:p>
          <a:endParaRPr lang="en-US"/>
        </a:p>
      </dgm:t>
    </dgm:pt>
    <dgm:pt modelId="{5F0D7708-17C6-464B-A864-4D781B996DFA}" type="sibTrans" cxnId="{B7A26803-4D6D-2F42-B57D-F4C243D58F67}">
      <dgm:prSet/>
      <dgm:spPr/>
      <dgm:t>
        <a:bodyPr/>
        <a:lstStyle/>
        <a:p>
          <a:endParaRPr lang="en-US"/>
        </a:p>
      </dgm:t>
    </dgm:pt>
    <dgm:pt modelId="{B97C1A5B-63B3-EC41-89A5-82C44BCE610E}">
      <dgm:prSet phldrT="Title" custT="1"/>
      <dgm:spPr/>
      <dgm:t>
        <a:bodyPr/>
        <a:lstStyle/>
        <a:p>
          <a:pPr>
            <a:defRPr b="1">
              <a:solidFill>
                <a:schemeClr val="accent1"/>
              </a:solidFill>
            </a:defRPr>
          </a:pPr>
          <a:r>
            <a:rPr lang="en-US" sz="1400">
              <a:solidFill>
                <a:srgbClr val="915901"/>
              </a:solidFill>
              <a:latin typeface="Poppins" panose="00000500000000000000" pitchFamily="2" charset="77"/>
              <a:cs typeface="Poppins" panose="00000500000000000000" pitchFamily="2" charset="77"/>
            </a:rPr>
            <a:t>Employee Self-Service (ESS)</a:t>
          </a:r>
        </a:p>
      </dgm:t>
    </dgm:pt>
    <dgm:pt modelId="{B73D68D5-8535-A14A-80E1-1D21F9B6FF7D}" type="parTrans" cxnId="{20EF7276-0285-7947-8D40-20679C0E1D45}">
      <dgm:prSet/>
      <dgm:spPr/>
      <dgm:t>
        <a:bodyPr/>
        <a:lstStyle/>
        <a:p>
          <a:endParaRPr lang="en-US"/>
        </a:p>
      </dgm:t>
    </dgm:pt>
    <dgm:pt modelId="{C6129432-D4B5-5846-8364-77CA5B1DD9B5}" type="sibTrans" cxnId="{20EF7276-0285-7947-8D40-20679C0E1D45}">
      <dgm:prSet/>
      <dgm:spPr/>
      <dgm:t>
        <a:bodyPr/>
        <a:lstStyle/>
        <a:p>
          <a:endParaRPr lang="en-US"/>
        </a:p>
      </dgm:t>
    </dgm:pt>
    <dgm:pt modelId="{B9A8F803-576F-8345-BB06-35175CF8A005}">
      <dgm:prSet phldrT="Description" custT="1"/>
      <dgm:spPr/>
      <dgm:t>
        <a:bodyPr/>
        <a:lstStyle/>
        <a:p>
          <a:pPr>
            <a:buNone/>
          </a:pPr>
          <a:r>
            <a:rPr lang="en-CA" sz="1200">
              <a:latin typeface="Poppins" panose="00000500000000000000" pitchFamily="2" charset="77"/>
              <a:cs typeface="Poppins" panose="00000500000000000000" pitchFamily="2" charset="77"/>
            </a:rPr>
            <a:t>Access to pay information, employment records, and other employee services. </a:t>
          </a:r>
          <a:endParaRPr lang="en-US" sz="1200">
            <a:latin typeface="Poppins" panose="00000500000000000000" pitchFamily="2" charset="77"/>
            <a:cs typeface="Poppins" panose="00000500000000000000" pitchFamily="2" charset="77"/>
          </a:endParaRPr>
        </a:p>
      </dgm:t>
    </dgm:pt>
    <dgm:pt modelId="{D52A29BC-9103-4C4B-8BDF-B8A1A9E00095}" type="parTrans" cxnId="{3CA86FAB-A744-9348-A70F-BC9B4EFBE45C}">
      <dgm:prSet/>
      <dgm:spPr/>
      <dgm:t>
        <a:bodyPr/>
        <a:lstStyle/>
        <a:p>
          <a:endParaRPr lang="en-US"/>
        </a:p>
      </dgm:t>
    </dgm:pt>
    <dgm:pt modelId="{6C311431-B519-7249-A1F2-0A9AC4F707D6}" type="sibTrans" cxnId="{3CA86FAB-A744-9348-A70F-BC9B4EFBE45C}">
      <dgm:prSet/>
      <dgm:spPr/>
      <dgm:t>
        <a:bodyPr/>
        <a:lstStyle/>
        <a:p>
          <a:endParaRPr lang="en-US"/>
        </a:p>
      </dgm:t>
    </dgm:pt>
    <dgm:pt modelId="{3BA498F1-E704-B74C-B5E2-0D9D12CA81DC}" type="pres">
      <dgm:prSet presAssocID="{5DE1CB37-CB99-CD42-AF63-15D5C77AE0FF}" presName="root" presStyleCnt="0">
        <dgm:presLayoutVars>
          <dgm:dir/>
          <dgm:resizeHandles val="exact"/>
        </dgm:presLayoutVars>
      </dgm:prSet>
      <dgm:spPr/>
    </dgm:pt>
    <dgm:pt modelId="{D7DB5A83-1EA2-5A46-8DE8-423835DFBDAA}" type="pres">
      <dgm:prSet presAssocID="{5DE1CB37-CB99-CD42-AF63-15D5C77AE0FF}" presName="connLine" presStyleLbl="dkBgShp" presStyleIdx="0" presStyleCnt="1"/>
      <dgm:spPr>
        <a:solidFill>
          <a:srgbClr val="915901"/>
        </a:solidFill>
        <a:ln>
          <a:noFill/>
        </a:ln>
        <a:effectLst/>
      </dgm:spPr>
    </dgm:pt>
    <dgm:pt modelId="{51619BDF-C0DE-9A45-8C1F-3F9F33335041}" type="pres">
      <dgm:prSet presAssocID="{5DE1CB37-CB99-CD42-AF63-15D5C77AE0FF}" presName="itemsFlow" presStyleCnt="0"/>
      <dgm:spPr/>
    </dgm:pt>
    <dgm:pt modelId="{3DF0B193-B2C3-594D-A6F9-88DBD660CBB7}" type="pres">
      <dgm:prSet presAssocID="{AA8C2829-9BE9-5C46-8442-9EADAFA7D4C8}" presName="item" presStyleCnt="0"/>
      <dgm:spPr/>
    </dgm:pt>
    <dgm:pt modelId="{88460A87-0F7C-F64D-84D3-3DB455368EA8}" type="pres">
      <dgm:prSet presAssocID="{AA8C2829-9BE9-5C46-8442-9EADAFA7D4C8}" presName="anchor" presStyleCnt="0"/>
      <dgm:spPr/>
    </dgm:pt>
    <dgm:pt modelId="{94A8B21E-D4D3-7444-B84D-1575D1DA5CE2}" type="pres">
      <dgm:prSet presAssocID="{AA8C2829-9BE9-5C46-8442-9EADAFA7D4C8}" presName="titleText" presStyleLbl="revTx" presStyleIdx="0" presStyleCnt="0">
        <dgm:presLayoutVars>
          <dgm:chMax val="0"/>
          <dgm:chPref val="0"/>
        </dgm:presLayoutVars>
      </dgm:prSet>
      <dgm:spPr/>
    </dgm:pt>
    <dgm:pt modelId="{D1BFE9A6-C89B-6840-BBD1-32D566122200}" type="pres">
      <dgm:prSet presAssocID="{AA8C2829-9BE9-5C46-8442-9EADAFA7D4C8}" presName="dot" presStyleLbl="node1" presStyleIdx="0" presStyleCnt="5"/>
      <dgm:spPr>
        <a:solidFill>
          <a:srgbClr val="915901"/>
        </a:solidFill>
      </dgm:spPr>
    </dgm:pt>
    <dgm:pt modelId="{A3B93019-FF85-284D-9A33-50AD67D52C36}" type="pres">
      <dgm:prSet presAssocID="{AA8C2829-9BE9-5C46-8442-9EADAFA7D4C8}" presName="descText" presStyleLbl="revTx" presStyleIdx="0" presStyleCnt="0">
        <dgm:presLayoutVars>
          <dgm:chMax val="0"/>
          <dgm:chPref val="0"/>
        </dgm:presLayoutVars>
      </dgm:prSet>
      <dgm:spPr/>
    </dgm:pt>
    <dgm:pt modelId="{07A1C141-1B2A-0541-AD0E-851B6EBD1E5A}" type="pres">
      <dgm:prSet presAssocID="{43A9C692-409E-C04A-9D02-B61617B17F3D}" presName="spacer" presStyleCnt="0"/>
      <dgm:spPr/>
    </dgm:pt>
    <dgm:pt modelId="{92951AB9-8603-7348-8E47-C61CB539DBFF}" type="pres">
      <dgm:prSet presAssocID="{D7495F50-B895-3547-A588-424E3A5C7AD3}" presName="item" presStyleCnt="0"/>
      <dgm:spPr/>
    </dgm:pt>
    <dgm:pt modelId="{3E283408-FF27-A646-9A48-B716461A5155}" type="pres">
      <dgm:prSet presAssocID="{D7495F50-B895-3547-A588-424E3A5C7AD3}" presName="anchor" presStyleCnt="0"/>
      <dgm:spPr/>
    </dgm:pt>
    <dgm:pt modelId="{7FD954EA-77E0-4045-8CC2-9BD6818A4FBF}" type="pres">
      <dgm:prSet presAssocID="{D7495F50-B895-3547-A588-424E3A5C7AD3}" presName="titleText" presStyleLbl="revTx" presStyleIdx="0" presStyleCnt="0">
        <dgm:presLayoutVars>
          <dgm:chMax val="0"/>
          <dgm:chPref val="0"/>
        </dgm:presLayoutVars>
      </dgm:prSet>
      <dgm:spPr/>
    </dgm:pt>
    <dgm:pt modelId="{8BAAB544-8B42-9E45-A3DC-8CDF96CA2E76}" type="pres">
      <dgm:prSet presAssocID="{D7495F50-B895-3547-A588-424E3A5C7AD3}" presName="dot" presStyleLbl="node1" presStyleIdx="1" presStyleCnt="5"/>
      <dgm:spPr>
        <a:solidFill>
          <a:srgbClr val="915901"/>
        </a:solidFill>
      </dgm:spPr>
    </dgm:pt>
    <dgm:pt modelId="{66C14483-EC99-A54F-9ED4-A30F8EDB1C3E}" type="pres">
      <dgm:prSet presAssocID="{D7495F50-B895-3547-A588-424E3A5C7AD3}" presName="descText" presStyleLbl="revTx" presStyleIdx="0" presStyleCnt="0">
        <dgm:presLayoutVars>
          <dgm:chMax val="0"/>
          <dgm:chPref val="0"/>
        </dgm:presLayoutVars>
      </dgm:prSet>
      <dgm:spPr/>
    </dgm:pt>
    <dgm:pt modelId="{D429C2D7-BE27-D849-BF76-4B38E597DE3D}" type="pres">
      <dgm:prSet presAssocID="{F5EF1413-EDB8-B545-BAF8-A6302DB97672}" presName="spacer" presStyleCnt="0"/>
      <dgm:spPr/>
    </dgm:pt>
    <dgm:pt modelId="{25D6B297-7D67-C041-83E9-5EAA8DBE5728}" type="pres">
      <dgm:prSet presAssocID="{68694D4C-DCBB-6C42-83E2-B9CEDEB4409A}" presName="item" presStyleCnt="0"/>
      <dgm:spPr/>
    </dgm:pt>
    <dgm:pt modelId="{93315277-D0ED-8944-BB5E-5DEE1D884F86}" type="pres">
      <dgm:prSet presAssocID="{68694D4C-DCBB-6C42-83E2-B9CEDEB4409A}" presName="anchor" presStyleCnt="0"/>
      <dgm:spPr/>
    </dgm:pt>
    <dgm:pt modelId="{A24616F3-16D1-424E-937B-F5428DA569D5}" type="pres">
      <dgm:prSet presAssocID="{68694D4C-DCBB-6C42-83E2-B9CEDEB4409A}" presName="titleText" presStyleLbl="revTx" presStyleIdx="0" presStyleCnt="0">
        <dgm:presLayoutVars>
          <dgm:chMax val="0"/>
          <dgm:chPref val="0"/>
        </dgm:presLayoutVars>
      </dgm:prSet>
      <dgm:spPr/>
    </dgm:pt>
    <dgm:pt modelId="{69309BFA-0DE3-FB4E-BD35-BE0E3B74478E}" type="pres">
      <dgm:prSet presAssocID="{68694D4C-DCBB-6C42-83E2-B9CEDEB4409A}" presName="dot" presStyleLbl="node1" presStyleIdx="2" presStyleCnt="5"/>
      <dgm:spPr>
        <a:solidFill>
          <a:srgbClr val="915901"/>
        </a:solidFill>
      </dgm:spPr>
    </dgm:pt>
    <dgm:pt modelId="{CF8BE477-BE14-5B48-B321-A0866BD67285}" type="pres">
      <dgm:prSet presAssocID="{68694D4C-DCBB-6C42-83E2-B9CEDEB4409A}" presName="descText" presStyleLbl="revTx" presStyleIdx="0" presStyleCnt="0">
        <dgm:presLayoutVars>
          <dgm:chMax val="0"/>
          <dgm:chPref val="0"/>
        </dgm:presLayoutVars>
      </dgm:prSet>
      <dgm:spPr/>
    </dgm:pt>
    <dgm:pt modelId="{A23EEB9E-FB3B-9445-973E-7CE2EDED4A86}" type="pres">
      <dgm:prSet presAssocID="{3F21098E-1941-E04E-BADE-2FB75F0C07ED}" presName="spacer" presStyleCnt="0"/>
      <dgm:spPr/>
    </dgm:pt>
    <dgm:pt modelId="{AC748507-ACAD-A04A-9A08-8CDE9A65F265}" type="pres">
      <dgm:prSet presAssocID="{14BD5C84-BD4A-E24A-8B28-02D994B583A2}" presName="item" presStyleCnt="0"/>
      <dgm:spPr/>
    </dgm:pt>
    <dgm:pt modelId="{3C8B732D-5941-A54E-B98B-DD51599D24A8}" type="pres">
      <dgm:prSet presAssocID="{14BD5C84-BD4A-E24A-8B28-02D994B583A2}" presName="anchor" presStyleCnt="0"/>
      <dgm:spPr/>
    </dgm:pt>
    <dgm:pt modelId="{9DE15F28-C28A-0A40-AC4C-C30E21AA6B3D}" type="pres">
      <dgm:prSet presAssocID="{14BD5C84-BD4A-E24A-8B28-02D994B583A2}" presName="titleText" presStyleLbl="revTx" presStyleIdx="0" presStyleCnt="0">
        <dgm:presLayoutVars>
          <dgm:chMax val="0"/>
          <dgm:chPref val="0"/>
        </dgm:presLayoutVars>
      </dgm:prSet>
      <dgm:spPr/>
    </dgm:pt>
    <dgm:pt modelId="{6F8B8B0B-ABE8-F548-B75F-FB8C67EA225C}" type="pres">
      <dgm:prSet presAssocID="{14BD5C84-BD4A-E24A-8B28-02D994B583A2}" presName="dot" presStyleLbl="node1" presStyleIdx="3" presStyleCnt="5"/>
      <dgm:spPr>
        <a:solidFill>
          <a:srgbClr val="915901"/>
        </a:solidFill>
      </dgm:spPr>
    </dgm:pt>
    <dgm:pt modelId="{75E4153D-65EC-2346-8444-C2106F515538}" type="pres">
      <dgm:prSet presAssocID="{14BD5C84-BD4A-E24A-8B28-02D994B583A2}" presName="descText" presStyleLbl="revTx" presStyleIdx="0" presStyleCnt="0">
        <dgm:presLayoutVars>
          <dgm:chMax val="0"/>
          <dgm:chPref val="0"/>
        </dgm:presLayoutVars>
      </dgm:prSet>
      <dgm:spPr/>
    </dgm:pt>
    <dgm:pt modelId="{7A427D58-903B-6142-9872-322BA86AED59}" type="pres">
      <dgm:prSet presAssocID="{08569689-AB12-7142-96B3-9B5C9CD966C6}" presName="spacer" presStyleCnt="0"/>
      <dgm:spPr/>
    </dgm:pt>
    <dgm:pt modelId="{C0095026-4C2A-8444-A16E-EB6CC2CB4E33}" type="pres">
      <dgm:prSet presAssocID="{B97C1A5B-63B3-EC41-89A5-82C44BCE610E}" presName="item" presStyleCnt="0"/>
      <dgm:spPr/>
    </dgm:pt>
    <dgm:pt modelId="{4B0FF0AC-4983-994B-9080-4BC5AD9A6FB9}" type="pres">
      <dgm:prSet presAssocID="{B97C1A5B-63B3-EC41-89A5-82C44BCE610E}" presName="anchor" presStyleCnt="0"/>
      <dgm:spPr/>
    </dgm:pt>
    <dgm:pt modelId="{00ACEC04-A350-9849-BF76-19C18B91311E}" type="pres">
      <dgm:prSet presAssocID="{B97C1A5B-63B3-EC41-89A5-82C44BCE610E}" presName="titleText" presStyleLbl="revTx" presStyleIdx="0" presStyleCnt="0">
        <dgm:presLayoutVars>
          <dgm:chMax val="0"/>
          <dgm:chPref val="0"/>
        </dgm:presLayoutVars>
      </dgm:prSet>
      <dgm:spPr/>
    </dgm:pt>
    <dgm:pt modelId="{02E21584-4958-AB44-BF6F-DD2768D06AEF}" type="pres">
      <dgm:prSet presAssocID="{B97C1A5B-63B3-EC41-89A5-82C44BCE610E}" presName="dot" presStyleLbl="node1" presStyleIdx="4" presStyleCnt="5"/>
      <dgm:spPr>
        <a:solidFill>
          <a:srgbClr val="915901"/>
        </a:solidFill>
      </dgm:spPr>
    </dgm:pt>
    <dgm:pt modelId="{930D2A47-8CD4-6E43-8E10-498284E82842}" type="pres">
      <dgm:prSet presAssocID="{B97C1A5B-63B3-EC41-89A5-82C44BCE610E}" presName="descText" presStyleLbl="revTx" presStyleIdx="0" presStyleCnt="0">
        <dgm:presLayoutVars>
          <dgm:chMax val="0"/>
          <dgm:chPref val="0"/>
        </dgm:presLayoutVars>
      </dgm:prSet>
      <dgm:spPr/>
    </dgm:pt>
  </dgm:ptLst>
  <dgm:cxnLst>
    <dgm:cxn modelId="{B7A26803-4D6D-2F42-B57D-F4C243D58F67}" srcId="{14BD5C84-BD4A-E24A-8B28-02D994B583A2}" destId="{06D97E61-7BCC-9042-AA1C-C8DBEA03305E}" srcOrd="0" destOrd="0" parTransId="{65A59E4A-C336-E842-8503-9E60B959343E}" sibTransId="{5F0D7708-17C6-464B-A864-4D781B996DFA}"/>
    <dgm:cxn modelId="{89603219-62C1-374C-9105-D899A77FBC66}" srcId="{68694D4C-DCBB-6C42-83E2-B9CEDEB4409A}" destId="{B5787BA7-31A2-F04A-95A5-D78035EB0AB1}" srcOrd="0" destOrd="0" parTransId="{ECB358BC-04B5-2742-A42C-B86A9BED2636}" sibTransId="{88768921-1AEA-C64A-A713-FA00D814870B}"/>
    <dgm:cxn modelId="{882F701E-275E-C548-BA39-AD2D3D818530}" type="presOf" srcId="{F3AE530F-A0A0-0C48-903E-CEE2EB15D468}" destId="{66C14483-EC99-A54F-9ED4-A30F8EDB1C3E}" srcOrd="0" destOrd="0" presId="urn:microsoft.com/office/officeart/2026/layout/SmallDotsVertical#6"/>
    <dgm:cxn modelId="{DD0CC738-567C-F84F-9326-9D5170AB02ED}" type="presOf" srcId="{3C2E346A-5C15-2249-AE11-DD6B4C8186ED}" destId="{A3B93019-FF85-284D-9A33-50AD67D52C36}" srcOrd="0" destOrd="0" presId="urn:microsoft.com/office/officeart/2026/layout/SmallDotsVertical#6"/>
    <dgm:cxn modelId="{2BF3B247-FC92-CC45-8BAD-8ECF01CCCCA9}" type="presOf" srcId="{14BD5C84-BD4A-E24A-8B28-02D994B583A2}" destId="{9DE15F28-C28A-0A40-AC4C-C30E21AA6B3D}" srcOrd="0" destOrd="0" presId="urn:microsoft.com/office/officeart/2026/layout/SmallDotsVertical#6"/>
    <dgm:cxn modelId="{4A8CBF4E-58F4-6941-9779-2B1609864A88}" type="presOf" srcId="{5DE1CB37-CB99-CD42-AF63-15D5C77AE0FF}" destId="{3BA498F1-E704-B74C-B5E2-0D9D12CA81DC}" srcOrd="0" destOrd="0" presId="urn:microsoft.com/office/officeart/2026/layout/SmallDotsVertical#6"/>
    <dgm:cxn modelId="{49240553-793C-2044-A99B-A04AAF1AC3F9}" srcId="{5DE1CB37-CB99-CD42-AF63-15D5C77AE0FF}" destId="{68694D4C-DCBB-6C42-83E2-B9CEDEB4409A}" srcOrd="2" destOrd="0" parTransId="{603CE025-D4B7-D149-B89B-6F532D759BD5}" sibTransId="{3F21098E-1941-E04E-BADE-2FB75F0C07ED}"/>
    <dgm:cxn modelId="{20EF7276-0285-7947-8D40-20679C0E1D45}" srcId="{5DE1CB37-CB99-CD42-AF63-15D5C77AE0FF}" destId="{B97C1A5B-63B3-EC41-89A5-82C44BCE610E}" srcOrd="4" destOrd="0" parTransId="{B73D68D5-8535-A14A-80E1-1D21F9B6FF7D}" sibTransId="{C6129432-D4B5-5846-8364-77CA5B1DD9B5}"/>
    <dgm:cxn modelId="{42727279-B62D-0C48-9B17-D98F022E4593}" srcId="{5DE1CB37-CB99-CD42-AF63-15D5C77AE0FF}" destId="{D7495F50-B895-3547-A588-424E3A5C7AD3}" srcOrd="1" destOrd="0" parTransId="{FEB3A1EF-A79B-1D41-B7BF-0B4EF2FE51BD}" sibTransId="{F5EF1413-EDB8-B545-BAF8-A6302DB97672}"/>
    <dgm:cxn modelId="{E1A70590-3724-4846-9C1B-882B3629A36D}" srcId="{D7495F50-B895-3547-A588-424E3A5C7AD3}" destId="{F3AE530F-A0A0-0C48-903E-CEE2EB15D468}" srcOrd="0" destOrd="0" parTransId="{62C5ABCF-66B9-9B43-9022-401CC6620EA4}" sibTransId="{BA193181-2B71-F140-BC58-5E97509090D9}"/>
    <dgm:cxn modelId="{906C1B92-535D-C749-8B9C-BBE506A8E728}" type="presOf" srcId="{B9A8F803-576F-8345-BB06-35175CF8A005}" destId="{930D2A47-8CD4-6E43-8E10-498284E82842}" srcOrd="0" destOrd="0" presId="urn:microsoft.com/office/officeart/2026/layout/SmallDotsVertical#6"/>
    <dgm:cxn modelId="{5C293A95-FDC2-604F-81F0-1A489395638F}" type="presOf" srcId="{68694D4C-DCBB-6C42-83E2-B9CEDEB4409A}" destId="{A24616F3-16D1-424E-937B-F5428DA569D5}" srcOrd="0" destOrd="0" presId="urn:microsoft.com/office/officeart/2026/layout/SmallDotsVertical#6"/>
    <dgm:cxn modelId="{062FD0A4-319E-4A4C-9410-63D6CDA340B6}" srcId="{AA8C2829-9BE9-5C46-8442-9EADAFA7D4C8}" destId="{3C2E346A-5C15-2249-AE11-DD6B4C8186ED}" srcOrd="0" destOrd="0" parTransId="{BF81B76F-715D-3A41-9AC4-C0D0C13368DC}" sibTransId="{50AA5B64-3AB7-D048-B2F5-8E25DAA43480}"/>
    <dgm:cxn modelId="{499C40A8-49AD-B144-BBD0-0BBE41269564}" type="presOf" srcId="{B5787BA7-31A2-F04A-95A5-D78035EB0AB1}" destId="{CF8BE477-BE14-5B48-B321-A0866BD67285}" srcOrd="0" destOrd="0" presId="urn:microsoft.com/office/officeart/2026/layout/SmallDotsVertical#6"/>
    <dgm:cxn modelId="{3CA86FAB-A744-9348-A70F-BC9B4EFBE45C}" srcId="{B97C1A5B-63B3-EC41-89A5-82C44BCE610E}" destId="{B9A8F803-576F-8345-BB06-35175CF8A005}" srcOrd="0" destOrd="0" parTransId="{D52A29BC-9103-4C4B-8BDF-B8A1A9E00095}" sibTransId="{6C311431-B519-7249-A1F2-0A9AC4F707D6}"/>
    <dgm:cxn modelId="{589C95AD-45DF-A142-B1D5-26FD6AF83853}" type="presOf" srcId="{D7495F50-B895-3547-A588-424E3A5C7AD3}" destId="{7FD954EA-77E0-4045-8CC2-9BD6818A4FBF}" srcOrd="0" destOrd="0" presId="urn:microsoft.com/office/officeart/2026/layout/SmallDotsVertical#6"/>
    <dgm:cxn modelId="{D667CEB0-56DA-9240-8F1E-E7A554D41CC3}" type="presOf" srcId="{06D97E61-7BCC-9042-AA1C-C8DBEA03305E}" destId="{75E4153D-65EC-2346-8444-C2106F515538}" srcOrd="0" destOrd="0" presId="urn:microsoft.com/office/officeart/2026/layout/SmallDotsVertical#6"/>
    <dgm:cxn modelId="{C79BBFB4-2423-9248-9EC2-3E7094D611CF}" srcId="{5DE1CB37-CB99-CD42-AF63-15D5C77AE0FF}" destId="{14BD5C84-BD4A-E24A-8B28-02D994B583A2}" srcOrd="3" destOrd="0" parTransId="{BBE05423-BE95-8645-8D50-CC1BE3B4CF74}" sibTransId="{08569689-AB12-7142-96B3-9B5C9CD966C6}"/>
    <dgm:cxn modelId="{0D86FAB4-A095-A845-B748-08B90BB56F5A}" type="presOf" srcId="{AA8C2829-9BE9-5C46-8442-9EADAFA7D4C8}" destId="{94A8B21E-D4D3-7444-B84D-1575D1DA5CE2}" srcOrd="0" destOrd="0" presId="urn:microsoft.com/office/officeart/2026/layout/SmallDotsVertical#6"/>
    <dgm:cxn modelId="{B6911EE0-90B9-D840-92AC-CB4C32A7CA37}" srcId="{5DE1CB37-CB99-CD42-AF63-15D5C77AE0FF}" destId="{AA8C2829-9BE9-5C46-8442-9EADAFA7D4C8}" srcOrd="0" destOrd="0" parTransId="{4E6878F8-F02B-1E40-BB51-24F457C224DF}" sibTransId="{43A9C692-409E-C04A-9D02-B61617B17F3D}"/>
    <dgm:cxn modelId="{D0DCD1F6-2142-FF4D-B137-292D8D901111}" type="presOf" srcId="{B97C1A5B-63B3-EC41-89A5-82C44BCE610E}" destId="{00ACEC04-A350-9849-BF76-19C18B91311E}" srcOrd="0" destOrd="0" presId="urn:microsoft.com/office/officeart/2026/layout/SmallDotsVertical#6"/>
    <dgm:cxn modelId="{73FBF38C-7CE2-5C4E-8552-20E8146DEF0C}" type="presParOf" srcId="{3BA498F1-E704-B74C-B5E2-0D9D12CA81DC}" destId="{D7DB5A83-1EA2-5A46-8DE8-423835DFBDAA}" srcOrd="0" destOrd="0" presId="urn:microsoft.com/office/officeart/2026/layout/SmallDotsVertical#6"/>
    <dgm:cxn modelId="{92A01B35-87CD-A545-BB00-DD8E983F0093}" type="presParOf" srcId="{3BA498F1-E704-B74C-B5E2-0D9D12CA81DC}" destId="{51619BDF-C0DE-9A45-8C1F-3F9F33335041}" srcOrd="1" destOrd="0" presId="urn:microsoft.com/office/officeart/2026/layout/SmallDotsVertical#6"/>
    <dgm:cxn modelId="{E0B6B119-C1E2-3C42-81AC-EE9B8CBF17C9}" type="presParOf" srcId="{51619BDF-C0DE-9A45-8C1F-3F9F33335041}" destId="{3DF0B193-B2C3-594D-A6F9-88DBD660CBB7}" srcOrd="0" destOrd="0" presId="urn:microsoft.com/office/officeart/2026/layout/SmallDotsVertical#6"/>
    <dgm:cxn modelId="{197D5BF3-AF47-9D4E-A4FF-E07D0D3CF300}" type="presParOf" srcId="{3DF0B193-B2C3-594D-A6F9-88DBD660CBB7}" destId="{88460A87-0F7C-F64D-84D3-3DB455368EA8}" srcOrd="0" destOrd="0" presId="urn:microsoft.com/office/officeart/2026/layout/SmallDotsVertical#6"/>
    <dgm:cxn modelId="{52A0037B-0F51-294F-93DD-C0F79D5545A8}" type="presParOf" srcId="{3DF0B193-B2C3-594D-A6F9-88DBD660CBB7}" destId="{94A8B21E-D4D3-7444-B84D-1575D1DA5CE2}" srcOrd="1" destOrd="0" presId="urn:microsoft.com/office/officeart/2026/layout/SmallDotsVertical#6"/>
    <dgm:cxn modelId="{AAA82F30-5528-2E45-8F93-8BB5D73C412D}" type="presParOf" srcId="{3DF0B193-B2C3-594D-A6F9-88DBD660CBB7}" destId="{D1BFE9A6-C89B-6840-BBD1-32D566122200}" srcOrd="2" destOrd="0" presId="urn:microsoft.com/office/officeart/2026/layout/SmallDotsVertical#6"/>
    <dgm:cxn modelId="{9FEF2876-AE0C-5C4D-897B-09E801EF858D}" type="presParOf" srcId="{3DF0B193-B2C3-594D-A6F9-88DBD660CBB7}" destId="{A3B93019-FF85-284D-9A33-50AD67D52C36}" srcOrd="3" destOrd="0" presId="urn:microsoft.com/office/officeart/2026/layout/SmallDotsVertical#6"/>
    <dgm:cxn modelId="{956348B8-3493-BF44-AFE7-CA021DDAA7A2}" type="presParOf" srcId="{51619BDF-C0DE-9A45-8C1F-3F9F33335041}" destId="{07A1C141-1B2A-0541-AD0E-851B6EBD1E5A}" srcOrd="1" destOrd="0" presId="urn:microsoft.com/office/officeart/2026/layout/SmallDotsVertical#6"/>
    <dgm:cxn modelId="{C4DB7CC1-51E6-5E41-B634-73F3A3CC1B32}" type="presParOf" srcId="{51619BDF-C0DE-9A45-8C1F-3F9F33335041}" destId="{92951AB9-8603-7348-8E47-C61CB539DBFF}" srcOrd="2" destOrd="0" presId="urn:microsoft.com/office/officeart/2026/layout/SmallDotsVertical#6"/>
    <dgm:cxn modelId="{0CB072BA-8195-ED44-A749-4A7585737087}" type="presParOf" srcId="{92951AB9-8603-7348-8E47-C61CB539DBFF}" destId="{3E283408-FF27-A646-9A48-B716461A5155}" srcOrd="0" destOrd="0" presId="urn:microsoft.com/office/officeart/2026/layout/SmallDotsVertical#6"/>
    <dgm:cxn modelId="{CEF083D7-AA07-D74A-A257-FBF5F731E0A4}" type="presParOf" srcId="{92951AB9-8603-7348-8E47-C61CB539DBFF}" destId="{7FD954EA-77E0-4045-8CC2-9BD6818A4FBF}" srcOrd="1" destOrd="0" presId="urn:microsoft.com/office/officeart/2026/layout/SmallDotsVertical#6"/>
    <dgm:cxn modelId="{5E8CCAB0-B077-6349-82AF-5E1C81B1C85C}" type="presParOf" srcId="{92951AB9-8603-7348-8E47-C61CB539DBFF}" destId="{8BAAB544-8B42-9E45-A3DC-8CDF96CA2E76}" srcOrd="2" destOrd="0" presId="urn:microsoft.com/office/officeart/2026/layout/SmallDotsVertical#6"/>
    <dgm:cxn modelId="{217A3DD8-B319-7F4C-9B9E-62C7533C0046}" type="presParOf" srcId="{92951AB9-8603-7348-8E47-C61CB539DBFF}" destId="{66C14483-EC99-A54F-9ED4-A30F8EDB1C3E}" srcOrd="3" destOrd="0" presId="urn:microsoft.com/office/officeart/2026/layout/SmallDotsVertical#6"/>
    <dgm:cxn modelId="{2480371D-F64A-7F42-8031-DB48065EEFC3}" type="presParOf" srcId="{51619BDF-C0DE-9A45-8C1F-3F9F33335041}" destId="{D429C2D7-BE27-D849-BF76-4B38E597DE3D}" srcOrd="3" destOrd="0" presId="urn:microsoft.com/office/officeart/2026/layout/SmallDotsVertical#6"/>
    <dgm:cxn modelId="{84799943-07D4-B842-8BC9-6C80C52B05F4}" type="presParOf" srcId="{51619BDF-C0DE-9A45-8C1F-3F9F33335041}" destId="{25D6B297-7D67-C041-83E9-5EAA8DBE5728}" srcOrd="4" destOrd="0" presId="urn:microsoft.com/office/officeart/2026/layout/SmallDotsVertical#6"/>
    <dgm:cxn modelId="{CDAD4B23-D7A7-BB42-8AF9-034392A990F3}" type="presParOf" srcId="{25D6B297-7D67-C041-83E9-5EAA8DBE5728}" destId="{93315277-D0ED-8944-BB5E-5DEE1D884F86}" srcOrd="0" destOrd="0" presId="urn:microsoft.com/office/officeart/2026/layout/SmallDotsVertical#6"/>
    <dgm:cxn modelId="{B4E26D58-5396-9F41-A903-34B987E8669B}" type="presParOf" srcId="{25D6B297-7D67-C041-83E9-5EAA8DBE5728}" destId="{A24616F3-16D1-424E-937B-F5428DA569D5}" srcOrd="1" destOrd="0" presId="urn:microsoft.com/office/officeart/2026/layout/SmallDotsVertical#6"/>
    <dgm:cxn modelId="{19A13E04-0854-FA49-A78A-587A91C2A5B0}" type="presParOf" srcId="{25D6B297-7D67-C041-83E9-5EAA8DBE5728}" destId="{69309BFA-0DE3-FB4E-BD35-BE0E3B74478E}" srcOrd="2" destOrd="0" presId="urn:microsoft.com/office/officeart/2026/layout/SmallDotsVertical#6"/>
    <dgm:cxn modelId="{39808740-6381-FA44-B57A-5FBA71C256D6}" type="presParOf" srcId="{25D6B297-7D67-C041-83E9-5EAA8DBE5728}" destId="{CF8BE477-BE14-5B48-B321-A0866BD67285}" srcOrd="3" destOrd="0" presId="urn:microsoft.com/office/officeart/2026/layout/SmallDotsVertical#6"/>
    <dgm:cxn modelId="{1B08DF8B-3442-8A40-A5F5-94B7D0E46B0F}" type="presParOf" srcId="{51619BDF-C0DE-9A45-8C1F-3F9F33335041}" destId="{A23EEB9E-FB3B-9445-973E-7CE2EDED4A86}" srcOrd="5" destOrd="0" presId="urn:microsoft.com/office/officeart/2026/layout/SmallDotsVertical#6"/>
    <dgm:cxn modelId="{1C9E8E40-5381-F24E-906A-296C8A6584FF}" type="presParOf" srcId="{51619BDF-C0DE-9A45-8C1F-3F9F33335041}" destId="{AC748507-ACAD-A04A-9A08-8CDE9A65F265}" srcOrd="6" destOrd="0" presId="urn:microsoft.com/office/officeart/2026/layout/SmallDotsVertical#6"/>
    <dgm:cxn modelId="{94379CA1-807F-1740-A41B-D331219BD25E}" type="presParOf" srcId="{AC748507-ACAD-A04A-9A08-8CDE9A65F265}" destId="{3C8B732D-5941-A54E-B98B-DD51599D24A8}" srcOrd="0" destOrd="0" presId="urn:microsoft.com/office/officeart/2026/layout/SmallDotsVertical#6"/>
    <dgm:cxn modelId="{5B9C04DC-F149-9C46-80EA-6BD18A1B35FA}" type="presParOf" srcId="{AC748507-ACAD-A04A-9A08-8CDE9A65F265}" destId="{9DE15F28-C28A-0A40-AC4C-C30E21AA6B3D}" srcOrd="1" destOrd="0" presId="urn:microsoft.com/office/officeart/2026/layout/SmallDotsVertical#6"/>
    <dgm:cxn modelId="{4ED5E7C3-305D-0341-A5CD-0EF0B5B396EA}" type="presParOf" srcId="{AC748507-ACAD-A04A-9A08-8CDE9A65F265}" destId="{6F8B8B0B-ABE8-F548-B75F-FB8C67EA225C}" srcOrd="2" destOrd="0" presId="urn:microsoft.com/office/officeart/2026/layout/SmallDotsVertical#6"/>
    <dgm:cxn modelId="{44578346-0119-7346-ADCD-05992C9F500B}" type="presParOf" srcId="{AC748507-ACAD-A04A-9A08-8CDE9A65F265}" destId="{75E4153D-65EC-2346-8444-C2106F515538}" srcOrd="3" destOrd="0" presId="urn:microsoft.com/office/officeart/2026/layout/SmallDotsVertical#6"/>
    <dgm:cxn modelId="{6A4CA13B-B6AF-B24E-9160-9272E9290756}" type="presParOf" srcId="{51619BDF-C0DE-9A45-8C1F-3F9F33335041}" destId="{7A427D58-903B-6142-9872-322BA86AED59}" srcOrd="7" destOrd="0" presId="urn:microsoft.com/office/officeart/2026/layout/SmallDotsVertical#6"/>
    <dgm:cxn modelId="{9532A75B-B61A-9847-B46C-B79F98BD989A}" type="presParOf" srcId="{51619BDF-C0DE-9A45-8C1F-3F9F33335041}" destId="{C0095026-4C2A-8444-A16E-EB6CC2CB4E33}" srcOrd="8" destOrd="0" presId="urn:microsoft.com/office/officeart/2026/layout/SmallDotsVertical#6"/>
    <dgm:cxn modelId="{2C65EF89-D4F6-BE41-ADE1-AA8D20E11630}" type="presParOf" srcId="{C0095026-4C2A-8444-A16E-EB6CC2CB4E33}" destId="{4B0FF0AC-4983-994B-9080-4BC5AD9A6FB9}" srcOrd="0" destOrd="0" presId="urn:microsoft.com/office/officeart/2026/layout/SmallDotsVertical#6"/>
    <dgm:cxn modelId="{CF0CC811-2FD9-DB40-9BD8-C39A2073C8D0}" type="presParOf" srcId="{C0095026-4C2A-8444-A16E-EB6CC2CB4E33}" destId="{00ACEC04-A350-9849-BF76-19C18B91311E}" srcOrd="1" destOrd="0" presId="urn:microsoft.com/office/officeart/2026/layout/SmallDotsVertical#6"/>
    <dgm:cxn modelId="{CBCB12B7-4AA5-2B42-AB7F-9719D96EE157}" type="presParOf" srcId="{C0095026-4C2A-8444-A16E-EB6CC2CB4E33}" destId="{02E21584-4958-AB44-BF6F-DD2768D06AEF}" srcOrd="2" destOrd="0" presId="urn:microsoft.com/office/officeart/2026/layout/SmallDotsVertical#6"/>
    <dgm:cxn modelId="{E397505F-1D64-3F4F-B3B4-5D836A6DD04D}" type="presParOf" srcId="{C0095026-4C2A-8444-A16E-EB6CC2CB4E33}" destId="{930D2A47-8CD4-6E43-8E10-498284E82842}" srcOrd="3" destOrd="0" presId="urn:microsoft.com/office/officeart/2026/layout/SmallDotsVertical#6"/>
  </dgm:cxnLst>
  <dgm:bg/>
  <dgm:whole/>
  <dgm:extLst>
    <a:ext uri="http://schemas.microsoft.com/office/drawing/2008/diagram">
      <dsp:dataModelExt xmlns:dsp="http://schemas.microsoft.com/office/drawing/2008/diagram" relId="rId87" minVer="http://schemas.openxmlformats.org/drawingml/2006/diagram"/>
    </a:ext>
  </dgm:extLst>
</dgm:dataModel>
</file>

<file path=word/diagrams/data12.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11" qsCatId="simple" csTypeId="urn:microsoft.com/office/officeart/2005/8/colors/accent1_2#11" csCatId="accent1" phldr="1"/>
      <dgm:spPr/>
      <dgm:t>
        <a:bodyPr/>
        <a:lstStyle/>
        <a:p>
          <a:endParaRPr lang="en-US"/>
        </a:p>
      </dgm:t>
    </dgm:pt>
    <dgm:pt modelId="{EF5AF2D6-AF50-EB41-A888-DDD7A3A4B87E}">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Office space</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Office key</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Print card</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Cambrian-issued laptop</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738132C4-1089-A64B-B92D-117556B60E7E}" type="pres">
      <dgm:prSet presAssocID="{08FF193D-8DE8-D44F-8C27-C54A04EBCCBD}" presName="Name0" presStyleCnt="0">
        <dgm:presLayoutVars>
          <dgm:dir/>
          <dgm:animLvl val="lvl"/>
          <dgm:resizeHandles val="exact"/>
        </dgm:presLayoutVars>
      </dgm:prSet>
      <dgm:spPr/>
    </dgm:pt>
    <dgm:pt modelId="{773D6376-3F24-AC4D-AF96-438A58A62E26}" type="pres">
      <dgm:prSet presAssocID="{AA001997-24D9-804D-9CBD-9D8DCDB420B8}" presName="boxAndChildren" presStyleCnt="0"/>
      <dgm:spPr/>
    </dgm:pt>
    <dgm:pt modelId="{60E19581-581C-C24A-ADDF-E46183E3D661}" type="pres">
      <dgm:prSet presAssocID="{AA001997-24D9-804D-9CBD-9D8DCDB420B8}" presName="parentTextBox" presStyleLbl="node1" presStyleIdx="0" presStyleCnt="4"/>
      <dgm:spPr/>
    </dgm:pt>
    <dgm:pt modelId="{197889AA-648E-4A4F-9DB3-65862642C9B5}" type="pres">
      <dgm:prSet presAssocID="{61658DF4-5142-CA43-830D-33321C1AC592}" presName="sp" presStyleCnt="0"/>
      <dgm:spPr/>
    </dgm:pt>
    <dgm:pt modelId="{6BCB4333-721E-6D4C-83F6-CEA125FDE7B5}" type="pres">
      <dgm:prSet presAssocID="{54F068AA-4028-D84B-9EF5-958A39F27968}" presName="arrowAndChildren" presStyleCnt="0"/>
      <dgm:spPr/>
    </dgm:pt>
    <dgm:pt modelId="{A5F50D3F-8124-5B4E-93C2-A8E1725AE1CF}" type="pres">
      <dgm:prSet presAssocID="{54F068AA-4028-D84B-9EF5-958A39F27968}" presName="parentTextArrow" presStyleLbl="node1" presStyleIdx="1" presStyleCnt="4"/>
      <dgm:spPr/>
    </dgm:pt>
    <dgm:pt modelId="{8B7FA846-734A-5D48-9370-3729651A9AC5}" type="pres">
      <dgm:prSet presAssocID="{23D5FD99-59C0-3D46-909B-A43D918F8DD6}" presName="sp" presStyleCnt="0"/>
      <dgm:spPr/>
    </dgm:pt>
    <dgm:pt modelId="{F3CB59DD-39E6-874E-A386-0B6BB4234EB8}" type="pres">
      <dgm:prSet presAssocID="{6EC92A87-549D-D44C-B4EE-579A770A5BE9}" presName="arrowAndChildren" presStyleCnt="0"/>
      <dgm:spPr/>
    </dgm:pt>
    <dgm:pt modelId="{0747BEEE-9167-F847-9C9F-281DBAF9DFC1}" type="pres">
      <dgm:prSet presAssocID="{6EC92A87-549D-D44C-B4EE-579A770A5BE9}" presName="parentTextArrow" presStyleLbl="node1" presStyleIdx="2" presStyleCnt="4"/>
      <dgm:spPr/>
    </dgm:pt>
    <dgm:pt modelId="{316CE9B2-3FC1-B247-82C9-2B85DEA04D21}" type="pres">
      <dgm:prSet presAssocID="{E8932540-BA83-5042-BC60-B879FF1BEEDC}" presName="sp" presStyleCnt="0"/>
      <dgm:spPr/>
    </dgm:pt>
    <dgm:pt modelId="{9BE1025A-FA33-C340-83ED-AD991D2E9B61}" type="pres">
      <dgm:prSet presAssocID="{EF5AF2D6-AF50-EB41-A888-DDD7A3A4B87E}" presName="arrowAndChildren" presStyleCnt="0"/>
      <dgm:spPr/>
    </dgm:pt>
    <dgm:pt modelId="{99FF55BF-A969-8942-A94A-E9DC1607D827}" type="pres">
      <dgm:prSet presAssocID="{EF5AF2D6-AF50-EB41-A888-DDD7A3A4B87E}" presName="parentTextArrow" presStyleLbl="node1" presStyleIdx="3" presStyleCnt="4"/>
      <dgm:spPr/>
    </dgm:pt>
  </dgm:ptLst>
  <dgm:cxnLst>
    <dgm:cxn modelId="{1D67855B-7F96-E149-A1E6-DC5CAED1182D}" srcId="{08FF193D-8DE8-D44F-8C27-C54A04EBCCBD}" destId="{AA001997-24D9-804D-9CBD-9D8DCDB420B8}" srcOrd="3" destOrd="0" parTransId="{1C75F162-0000-2A46-8BE4-68B52EAECC7D}" sibTransId="{347333CE-5268-C742-AA03-EC3E3AE378C5}"/>
    <dgm:cxn modelId="{07D5C162-7408-8741-8E49-547EB119B702}" srcId="{08FF193D-8DE8-D44F-8C27-C54A04EBCCBD}" destId="{6EC92A87-549D-D44C-B4EE-579A770A5BE9}" srcOrd="1" destOrd="0" parTransId="{961B356E-474D-2E4F-BFC6-3CB7C98008D0}" sibTransId="{23D5FD99-59C0-3D46-909B-A43D918F8DD6}"/>
    <dgm:cxn modelId="{61DE8680-5C9E-8D41-B1DE-4AB8E6D613A6}" srcId="{08FF193D-8DE8-D44F-8C27-C54A04EBCCBD}" destId="{EF5AF2D6-AF50-EB41-A888-DDD7A3A4B87E}" srcOrd="0" destOrd="0" parTransId="{CF91C22C-7565-5149-844B-D54694D3A896}" sibTransId="{E8932540-BA83-5042-BC60-B879FF1BEEDC}"/>
    <dgm:cxn modelId="{4F089792-37FD-C64D-AEB7-1018F48E7667}" srcId="{08FF193D-8DE8-D44F-8C27-C54A04EBCCBD}" destId="{54F068AA-4028-D84B-9EF5-958A39F27968}" srcOrd="2" destOrd="0" parTransId="{1EC80017-8D31-1740-8226-C6179DA71274}" sibTransId="{61658DF4-5142-CA43-830D-33321C1AC592}"/>
    <dgm:cxn modelId="{8D59FBA3-D4EA-1A45-BB6E-F2FB132CDF87}" type="presOf" srcId="{6EC92A87-549D-D44C-B4EE-579A770A5BE9}" destId="{0747BEEE-9167-F847-9C9F-281DBAF9DFC1}" srcOrd="0" destOrd="0" presId="urn:microsoft.com/office/officeart/2005/8/layout/process4"/>
    <dgm:cxn modelId="{F085D0AD-1704-B44E-B935-41BB9CBB2AE1}" type="presOf" srcId="{EF5AF2D6-AF50-EB41-A888-DDD7A3A4B87E}" destId="{99FF55BF-A969-8942-A94A-E9DC1607D827}" srcOrd="0" destOrd="0" presId="urn:microsoft.com/office/officeart/2005/8/layout/process4"/>
    <dgm:cxn modelId="{71E489EF-2670-084A-8734-AAF25424F84F}" type="presOf" srcId="{08FF193D-8DE8-D44F-8C27-C54A04EBCCBD}" destId="{738132C4-1089-A64B-B92D-117556B60E7E}" srcOrd="0" destOrd="0" presId="urn:microsoft.com/office/officeart/2005/8/layout/process4"/>
    <dgm:cxn modelId="{47A171F2-30D2-7948-9CB0-745E7874EA26}" type="presOf" srcId="{54F068AA-4028-D84B-9EF5-958A39F27968}" destId="{A5F50D3F-8124-5B4E-93C2-A8E1725AE1CF}" srcOrd="0" destOrd="0" presId="urn:microsoft.com/office/officeart/2005/8/layout/process4"/>
    <dgm:cxn modelId="{DA26E2FC-6E23-B245-81F0-F124944BC5BE}" type="presOf" srcId="{AA001997-24D9-804D-9CBD-9D8DCDB420B8}" destId="{60E19581-581C-C24A-ADDF-E46183E3D661}" srcOrd="0" destOrd="0" presId="urn:microsoft.com/office/officeart/2005/8/layout/process4"/>
    <dgm:cxn modelId="{E1D4D656-7BD4-4040-8CB5-BED563434684}" type="presParOf" srcId="{738132C4-1089-A64B-B92D-117556B60E7E}" destId="{773D6376-3F24-AC4D-AF96-438A58A62E26}" srcOrd="0" destOrd="0" presId="urn:microsoft.com/office/officeart/2005/8/layout/process4"/>
    <dgm:cxn modelId="{3992A39E-F078-F146-9CD3-A645998BD1CF}" type="presParOf" srcId="{773D6376-3F24-AC4D-AF96-438A58A62E26}" destId="{60E19581-581C-C24A-ADDF-E46183E3D661}" srcOrd="0" destOrd="0" presId="urn:microsoft.com/office/officeart/2005/8/layout/process4"/>
    <dgm:cxn modelId="{6D44B485-F0F1-F84D-8F94-011CD0A65345}" type="presParOf" srcId="{738132C4-1089-A64B-B92D-117556B60E7E}" destId="{197889AA-648E-4A4F-9DB3-65862642C9B5}" srcOrd="1" destOrd="0" presId="urn:microsoft.com/office/officeart/2005/8/layout/process4"/>
    <dgm:cxn modelId="{D7586026-E1C5-974C-9433-AB9214ADF06C}" type="presParOf" srcId="{738132C4-1089-A64B-B92D-117556B60E7E}" destId="{6BCB4333-721E-6D4C-83F6-CEA125FDE7B5}" srcOrd="2" destOrd="0" presId="urn:microsoft.com/office/officeart/2005/8/layout/process4"/>
    <dgm:cxn modelId="{8DE3FBDA-75F4-5147-B752-3DC1EBBE0C6E}" type="presParOf" srcId="{6BCB4333-721E-6D4C-83F6-CEA125FDE7B5}" destId="{A5F50D3F-8124-5B4E-93C2-A8E1725AE1CF}" srcOrd="0" destOrd="0" presId="urn:microsoft.com/office/officeart/2005/8/layout/process4"/>
    <dgm:cxn modelId="{5D776D7E-8725-4449-BF4A-CBA0FBB491B8}" type="presParOf" srcId="{738132C4-1089-A64B-B92D-117556B60E7E}" destId="{8B7FA846-734A-5D48-9370-3729651A9AC5}" srcOrd="3" destOrd="0" presId="urn:microsoft.com/office/officeart/2005/8/layout/process4"/>
    <dgm:cxn modelId="{4D7F43C5-419D-BE4B-90DC-B99A48EB0754}" type="presParOf" srcId="{738132C4-1089-A64B-B92D-117556B60E7E}" destId="{F3CB59DD-39E6-874E-A386-0B6BB4234EB8}" srcOrd="4" destOrd="0" presId="urn:microsoft.com/office/officeart/2005/8/layout/process4"/>
    <dgm:cxn modelId="{B3095725-98F1-AB48-A60B-3BDD6B81D2AD}" type="presParOf" srcId="{F3CB59DD-39E6-874E-A386-0B6BB4234EB8}" destId="{0747BEEE-9167-F847-9C9F-281DBAF9DFC1}" srcOrd="0" destOrd="0" presId="urn:microsoft.com/office/officeart/2005/8/layout/process4"/>
    <dgm:cxn modelId="{D10C4136-B4EF-594E-A20A-4EF250225F72}" type="presParOf" srcId="{738132C4-1089-A64B-B92D-117556B60E7E}" destId="{316CE9B2-3FC1-B247-82C9-2B85DEA04D21}" srcOrd="5" destOrd="0" presId="urn:microsoft.com/office/officeart/2005/8/layout/process4"/>
    <dgm:cxn modelId="{8916FBAA-A530-144B-8DAF-FACF005CFE97}" type="presParOf" srcId="{738132C4-1089-A64B-B92D-117556B60E7E}" destId="{9BE1025A-FA33-C340-83ED-AD991D2E9B61}" srcOrd="6" destOrd="0" presId="urn:microsoft.com/office/officeart/2005/8/layout/process4"/>
    <dgm:cxn modelId="{8F1956D9-FD1F-C148-826A-05CFCBD62298}" type="presParOf" srcId="{9BE1025A-FA33-C340-83ED-AD991D2E9B61}" destId="{99FF55BF-A969-8942-A94A-E9DC1607D827}" srcOrd="0" destOrd="0" presId="urn:microsoft.com/office/officeart/2005/8/layout/process4"/>
  </dgm:cxnLst>
  <dgm:bg/>
  <dgm:whole/>
  <dgm:extLst>
    <a:ext uri="http://schemas.microsoft.com/office/drawing/2008/diagram">
      <dsp:dataModelExt xmlns:dsp="http://schemas.microsoft.com/office/drawing/2008/diagram" relId="rId94" minVer="http://schemas.openxmlformats.org/drawingml/2006/diagram"/>
    </a:ext>
  </dgm:extLst>
</dgm:dataModel>
</file>

<file path=word/diagrams/data13.xml><?xml version="1.0" encoding="utf-8"?>
<dgm:dataModel xmlns:dgm="http://schemas.openxmlformats.org/drawingml/2006/diagram" xmlns:a="http://schemas.openxmlformats.org/drawingml/2006/main">
  <dgm:ptLst>
    <dgm:pt modelId="{5A8C1947-0907-5A4F-9B1C-CFC154ACC918}" type="doc">
      <dgm:prSet loTypeId="urn:microsoft.com/office/officeart/2026/layout/SmallDotsVertical#7" loCatId="list" qsTypeId="urn:microsoft.com/office/officeart/2005/8/quickstyle/simple1#12" qsCatId="simple" csTypeId="urn:microsoft.com/office/officeart/2005/8/colors/accent1_2#12" csCatId="accent1" phldr="1"/>
      <dgm:spPr/>
    </dgm:pt>
    <dgm:pt modelId="{1E76EBD2-A16D-7D46-AC6F-DEE263E2BA9B}">
      <dgm:prSet phldrT="[Text]" custT="1"/>
      <dgm:spPr>
        <a:solidFill>
          <a:srgbClr val="FFF0BE"/>
        </a:solidFill>
      </dgm:spPr>
      <dgm:t>
        <a:bodyPr/>
        <a:lstStyle/>
        <a:p>
          <a:r>
            <a:rPr lang="en-CA" sz="1200">
              <a:solidFill>
                <a:schemeClr val="tx1"/>
              </a:solidFill>
              <a:latin typeface="Poppins" panose="00000500000000000000" pitchFamily="2" charset="77"/>
              <a:cs typeface="Poppins" panose="00000500000000000000" pitchFamily="2" charset="77"/>
            </a:rPr>
            <a:t>Practice using classroom technology</a:t>
          </a:r>
          <a:endParaRPr lang="en-US" sz="1200">
            <a:solidFill>
              <a:schemeClr val="tx1"/>
            </a:solidFill>
            <a:latin typeface="Poppins" panose="00000500000000000000" pitchFamily="2" charset="77"/>
            <a:cs typeface="Poppins" panose="00000500000000000000" pitchFamily="2" charset="77"/>
          </a:endParaRPr>
        </a:p>
      </dgm:t>
    </dgm:pt>
    <dgm:pt modelId="{0DD1AE70-8D59-444E-9DFC-8302779968AA}" type="parTrans" cxnId="{82B41632-F1A1-A741-ABCD-077A777420D4}">
      <dgm:prSet/>
      <dgm:spPr/>
      <dgm:t>
        <a:bodyPr/>
        <a:lstStyle/>
        <a:p>
          <a:endParaRPr lang="en-US"/>
        </a:p>
      </dgm:t>
    </dgm:pt>
    <dgm:pt modelId="{8D449153-4779-9145-8F59-753A009A8962}" type="sibTrans" cxnId="{82B41632-F1A1-A741-ABCD-077A777420D4}">
      <dgm:prSet/>
      <dgm:spPr/>
      <dgm:t>
        <a:bodyPr/>
        <a:lstStyle/>
        <a:p>
          <a:endParaRPr lang="en-US"/>
        </a:p>
      </dgm:t>
    </dgm:pt>
    <dgm:pt modelId="{148E70E0-A4CC-AA49-9D37-AA40291F0218}">
      <dgm:prSet phldrT="[Text]" custT="1"/>
      <dgm:spPr>
        <a:solidFill>
          <a:srgbClr val="FFF0BE"/>
        </a:solidFill>
      </dgm:spPr>
      <dgm:t>
        <a:bodyPr/>
        <a:lstStyle/>
        <a:p>
          <a:r>
            <a:rPr lang="en-CA" sz="1200">
              <a:solidFill>
                <a:schemeClr val="tx1"/>
              </a:solidFill>
              <a:latin typeface="Poppins" panose="00000500000000000000" pitchFamily="2" charset="77"/>
              <a:cs typeface="Poppins" panose="00000500000000000000" pitchFamily="2" charset="77"/>
            </a:rPr>
            <a:t>Visit the Teaching and Learning Innovation Hub (room 1271)</a:t>
          </a:r>
          <a:endParaRPr lang="en-US" sz="1200">
            <a:solidFill>
              <a:schemeClr val="tx1"/>
            </a:solidFill>
            <a:latin typeface="Poppins" panose="00000500000000000000" pitchFamily="2" charset="77"/>
            <a:cs typeface="Poppins" panose="00000500000000000000" pitchFamily="2" charset="77"/>
          </a:endParaRPr>
        </a:p>
      </dgm:t>
    </dgm:pt>
    <dgm:pt modelId="{1823B933-E5A5-554E-B436-3C89D7C5DC51}" type="parTrans" cxnId="{8FCF1477-EF61-664B-BB80-13B5BA9890D2}">
      <dgm:prSet/>
      <dgm:spPr/>
      <dgm:t>
        <a:bodyPr/>
        <a:lstStyle/>
        <a:p>
          <a:endParaRPr lang="en-US"/>
        </a:p>
      </dgm:t>
    </dgm:pt>
    <dgm:pt modelId="{1367AA60-DB5A-FA46-99B9-3CAFDAB20066}" type="sibTrans" cxnId="{8FCF1477-EF61-664B-BB80-13B5BA9890D2}">
      <dgm:prSet/>
      <dgm:spPr/>
      <dgm:t>
        <a:bodyPr/>
        <a:lstStyle/>
        <a:p>
          <a:endParaRPr lang="en-US"/>
        </a:p>
      </dgm:t>
    </dgm:pt>
    <dgm:pt modelId="{8FCE5C9B-FA5E-F54D-83AE-2DE0F4ECF682}">
      <dgm:prSet custT="1"/>
      <dgm:spPr>
        <a:solidFill>
          <a:srgbClr val="FFF0BE"/>
        </a:solidFill>
      </dgm:spPr>
      <dgm:t>
        <a:bodyPr/>
        <a:lstStyle/>
        <a:p>
          <a:r>
            <a:rPr lang="en-CA" sz="1200">
              <a:solidFill>
                <a:schemeClr val="tx1"/>
              </a:solidFill>
              <a:latin typeface="Poppins" panose="00000500000000000000" pitchFamily="2" charset="77"/>
              <a:cs typeface="Poppins" panose="00000500000000000000" pitchFamily="2" charset="77"/>
            </a:rPr>
            <a:t>Locate faculty workspaces and lounges</a:t>
          </a:r>
        </a:p>
      </dgm:t>
    </dgm:pt>
    <dgm:pt modelId="{A443B6B6-CC3B-2842-888D-5A572A196336}" type="parTrans" cxnId="{06D5C074-EB41-314C-9557-69A222EAB7EB}">
      <dgm:prSet/>
      <dgm:spPr/>
      <dgm:t>
        <a:bodyPr/>
        <a:lstStyle/>
        <a:p>
          <a:endParaRPr lang="en-US"/>
        </a:p>
      </dgm:t>
    </dgm:pt>
    <dgm:pt modelId="{4156558C-D588-064F-BF41-26C9E7D27A40}" type="sibTrans" cxnId="{06D5C074-EB41-314C-9557-69A222EAB7EB}">
      <dgm:prSet/>
      <dgm:spPr/>
      <dgm:t>
        <a:bodyPr/>
        <a:lstStyle/>
        <a:p>
          <a:endParaRPr lang="en-US"/>
        </a:p>
      </dgm:t>
    </dgm:pt>
    <dgm:pt modelId="{859BD235-1393-6948-BC54-345F730C3116}">
      <dgm:prSet phldrT="[Text]" custT="1"/>
      <dgm:spPr>
        <a:solidFill>
          <a:srgbClr val="FFF0BE"/>
        </a:solidFill>
      </dgm:spPr>
      <dgm:t>
        <a:bodyPr/>
        <a:lstStyle/>
        <a:p>
          <a:r>
            <a:rPr lang="en-CA" sz="1200">
              <a:solidFill>
                <a:schemeClr val="tx1"/>
              </a:solidFill>
              <a:latin typeface="Poppins" panose="00000500000000000000" pitchFamily="2" charset="77"/>
              <a:cs typeface="Poppins" panose="00000500000000000000" pitchFamily="2" charset="77"/>
            </a:rPr>
            <a:t>Identify student support service locations</a:t>
          </a:r>
          <a:endParaRPr lang="en-US" sz="1200">
            <a:solidFill>
              <a:schemeClr val="tx1"/>
            </a:solidFill>
            <a:latin typeface="Poppins" panose="00000500000000000000" pitchFamily="2" charset="77"/>
            <a:cs typeface="Poppins" panose="00000500000000000000" pitchFamily="2" charset="77"/>
          </a:endParaRPr>
        </a:p>
      </dgm:t>
    </dgm:pt>
    <dgm:pt modelId="{8D49E2EA-2485-E24F-B91B-F0ED6B368EDE}" type="parTrans" cxnId="{5E9F967F-916D-6F4C-8D97-08B62D26C4EA}">
      <dgm:prSet/>
      <dgm:spPr/>
      <dgm:t>
        <a:bodyPr/>
        <a:lstStyle/>
        <a:p>
          <a:endParaRPr lang="en-US"/>
        </a:p>
      </dgm:t>
    </dgm:pt>
    <dgm:pt modelId="{382B719B-C45A-1544-BD61-C42261F4A7FA}" type="sibTrans" cxnId="{5E9F967F-916D-6F4C-8D97-08B62D26C4EA}">
      <dgm:prSet/>
      <dgm:spPr/>
      <dgm:t>
        <a:bodyPr/>
        <a:lstStyle/>
        <a:p>
          <a:endParaRPr lang="en-US"/>
        </a:p>
      </dgm:t>
    </dgm:pt>
    <dgm:pt modelId="{F3BBF566-B934-8348-8564-077983D300D6}">
      <dgm:prSet phldrT="[Text]" custT="1"/>
      <dgm:spPr>
        <a:solidFill>
          <a:srgbClr val="FFF0BE"/>
        </a:solidFill>
      </dgm:spPr>
      <dgm:t>
        <a:bodyPr/>
        <a:lstStyle/>
        <a:p>
          <a:r>
            <a:rPr lang="en-CA" sz="1200">
              <a:solidFill>
                <a:schemeClr val="tx1"/>
              </a:solidFill>
              <a:latin typeface="Poppins" panose="00000500000000000000" pitchFamily="2" charset="77"/>
              <a:cs typeface="Poppins" panose="00000500000000000000" pitchFamily="2" charset="77"/>
            </a:rPr>
            <a:t>Download and explore the Cambrian Safe app</a:t>
          </a:r>
          <a:endParaRPr lang="en-US" sz="1200">
            <a:solidFill>
              <a:schemeClr val="tx1"/>
            </a:solidFill>
            <a:latin typeface="Poppins" panose="00000500000000000000" pitchFamily="2" charset="77"/>
            <a:cs typeface="Poppins" panose="00000500000000000000" pitchFamily="2" charset="77"/>
          </a:endParaRPr>
        </a:p>
      </dgm:t>
    </dgm:pt>
    <dgm:pt modelId="{E47C9048-1C10-814A-9831-BB20DC874421}" type="parTrans" cxnId="{AB0FCE68-A9BB-224E-97A4-0F3502E740C4}">
      <dgm:prSet/>
      <dgm:spPr/>
      <dgm:t>
        <a:bodyPr/>
        <a:lstStyle/>
        <a:p>
          <a:endParaRPr lang="en-US"/>
        </a:p>
      </dgm:t>
    </dgm:pt>
    <dgm:pt modelId="{532F2497-C26D-024B-A472-3CEAF23046FB}" type="sibTrans" cxnId="{AB0FCE68-A9BB-224E-97A4-0F3502E740C4}">
      <dgm:prSet/>
      <dgm:spPr/>
      <dgm:t>
        <a:bodyPr/>
        <a:lstStyle/>
        <a:p>
          <a:endParaRPr lang="en-US"/>
        </a:p>
      </dgm:t>
    </dgm:pt>
    <dgm:pt modelId="{688CBE6C-01AC-0F43-BC23-205E1EE54EA1}">
      <dgm:prSet custT="1"/>
      <dgm:spPr>
        <a:solidFill>
          <a:srgbClr val="FFF0BE"/>
        </a:solidFill>
      </dgm:spPr>
      <dgm:t>
        <a:bodyPr/>
        <a:lstStyle/>
        <a:p>
          <a:r>
            <a:rPr lang="en-CA" sz="1200">
              <a:solidFill>
                <a:schemeClr val="tx1"/>
              </a:solidFill>
              <a:latin typeface="Poppins" panose="00000500000000000000" pitchFamily="2" charset="77"/>
              <a:cs typeface="Poppins" panose="00000500000000000000" pitchFamily="2" charset="77"/>
            </a:rPr>
            <a:t>Locate parking, entrances, and common areas</a:t>
          </a:r>
        </a:p>
      </dgm:t>
    </dgm:pt>
    <dgm:pt modelId="{BD510343-159E-244B-A9D6-1ADE90E36B3C}" type="parTrans" cxnId="{F8170612-4555-CB45-9882-A8B78CB2DEBC}">
      <dgm:prSet/>
      <dgm:spPr/>
      <dgm:t>
        <a:bodyPr/>
        <a:lstStyle/>
        <a:p>
          <a:endParaRPr lang="en-US"/>
        </a:p>
      </dgm:t>
    </dgm:pt>
    <dgm:pt modelId="{C10163E9-6DD8-134D-8234-D45BF2B3D985}" type="sibTrans" cxnId="{F8170612-4555-CB45-9882-A8B78CB2DEBC}">
      <dgm:prSet/>
      <dgm:spPr/>
      <dgm:t>
        <a:bodyPr/>
        <a:lstStyle/>
        <a:p>
          <a:endParaRPr lang="en-US"/>
        </a:p>
      </dgm:t>
    </dgm:pt>
    <dgm:pt modelId="{0F9F5EBC-C4E9-5346-A8F9-4FB8626E615C}">
      <dgm:prSet phldrT="Title" custT="1"/>
      <dgm:spPr/>
      <dgm:t>
        <a:bodyPr/>
        <a:lstStyle/>
        <a:p>
          <a:pPr>
            <a:defRPr b="1">
              <a:solidFill>
                <a:schemeClr val="accent1"/>
              </a:solidFill>
            </a:defRPr>
          </a:pPr>
          <a:r>
            <a:rPr lang="en-US" sz="2000">
              <a:solidFill>
                <a:srgbClr val="915901"/>
              </a:solidFill>
              <a:latin typeface="Poppins" panose="00000500000000000000" pitchFamily="2" charset="77"/>
              <a:cs typeface="Poppins" panose="00000500000000000000" pitchFamily="2" charset="77"/>
            </a:rPr>
            <a:t>Before class:</a:t>
          </a:r>
        </a:p>
      </dgm:t>
    </dgm:pt>
    <dgm:pt modelId="{F29280C2-4A47-3F4F-A93D-AF5CAD86C2E2}" type="parTrans" cxnId="{9AC4BDBC-CFFD-9243-B100-89533025166E}">
      <dgm:prSet/>
      <dgm:spPr/>
      <dgm:t>
        <a:bodyPr/>
        <a:lstStyle/>
        <a:p>
          <a:endParaRPr lang="en-US"/>
        </a:p>
      </dgm:t>
    </dgm:pt>
    <dgm:pt modelId="{EFCFFEFE-E6E4-0440-8ADE-271877EA9D66}" type="sibTrans" cxnId="{9AC4BDBC-CFFD-9243-B100-89533025166E}">
      <dgm:prSet/>
      <dgm:spPr/>
      <dgm:t>
        <a:bodyPr/>
        <a:lstStyle/>
        <a:p>
          <a:endParaRPr lang="en-US"/>
        </a:p>
      </dgm:t>
    </dgm:pt>
    <dgm:pt modelId="{2DA4FD49-E08C-AB4D-985D-183B9DF0D65B}">
      <dgm:prSet phldrT="[Text]" custT="1"/>
      <dgm:spPr>
        <a:solidFill>
          <a:srgbClr val="FFF0BE"/>
        </a:solidFill>
      </dgm:spPr>
      <dgm:t>
        <a:bodyPr/>
        <a:lstStyle/>
        <a:p>
          <a:r>
            <a:rPr lang="en-CA" sz="1200">
              <a:solidFill>
                <a:schemeClr val="tx1"/>
              </a:solidFill>
              <a:latin typeface="Poppins" panose="00000500000000000000" pitchFamily="2" charset="77"/>
              <a:cs typeface="Poppins" panose="00000500000000000000" pitchFamily="2" charset="77"/>
            </a:rPr>
            <a:t>Locate your classrooms and labs</a:t>
          </a:r>
          <a:endParaRPr lang="en-US" sz="1200">
            <a:latin typeface="Poppins" panose="00000500000000000000" pitchFamily="2" charset="77"/>
            <a:cs typeface="Poppins" panose="00000500000000000000" pitchFamily="2" charset="77"/>
          </a:endParaRPr>
        </a:p>
      </dgm:t>
    </dgm:pt>
    <dgm:pt modelId="{5FBEECE4-F83B-7043-A0DF-83C020BF766D}" type="parTrans" cxnId="{704FA3EA-FB87-2E4F-A2CF-DA60AAF23E05}">
      <dgm:prSet/>
      <dgm:spPr/>
      <dgm:t>
        <a:bodyPr/>
        <a:lstStyle/>
        <a:p>
          <a:endParaRPr lang="en-US"/>
        </a:p>
      </dgm:t>
    </dgm:pt>
    <dgm:pt modelId="{39918E62-559A-C542-8159-4EE7C737F4F8}" type="sibTrans" cxnId="{704FA3EA-FB87-2E4F-A2CF-DA60AAF23E05}">
      <dgm:prSet/>
      <dgm:spPr/>
      <dgm:t>
        <a:bodyPr/>
        <a:lstStyle/>
        <a:p>
          <a:endParaRPr lang="en-US"/>
        </a:p>
      </dgm:t>
    </dgm:pt>
    <dgm:pt modelId="{0EF40BFB-111D-FF4D-8965-5053D91A3EE1}" type="pres">
      <dgm:prSet presAssocID="{5A8C1947-0907-5A4F-9B1C-CFC154ACC918}" presName="root" presStyleCnt="0">
        <dgm:presLayoutVars>
          <dgm:dir/>
          <dgm:resizeHandles val="exact"/>
        </dgm:presLayoutVars>
      </dgm:prSet>
      <dgm:spPr/>
    </dgm:pt>
    <dgm:pt modelId="{7D4507B2-6ABB-764F-B700-C8004FA885F4}" type="pres">
      <dgm:prSet presAssocID="{5A8C1947-0907-5A4F-9B1C-CFC154ACC918}" presName="connLine" presStyleLbl="dkBgShp" presStyleIdx="0" presStyleCnt="1"/>
      <dgm:spPr>
        <a:solidFill>
          <a:srgbClr val="FFF0BE"/>
        </a:solidFill>
        <a:ln>
          <a:noFill/>
        </a:ln>
        <a:effectLst/>
      </dgm:spPr>
    </dgm:pt>
    <dgm:pt modelId="{023B0185-EED2-FA41-9950-CDEC35668956}" type="pres">
      <dgm:prSet presAssocID="{5A8C1947-0907-5A4F-9B1C-CFC154ACC918}" presName="itemsFlow" presStyleCnt="0"/>
      <dgm:spPr/>
    </dgm:pt>
    <dgm:pt modelId="{5B68DEB8-0CDC-7449-BD75-BB526E24C741}" type="pres">
      <dgm:prSet presAssocID="{0F9F5EBC-C4E9-5346-A8F9-4FB8626E615C}" presName="item" presStyleCnt="0"/>
      <dgm:spPr/>
    </dgm:pt>
    <dgm:pt modelId="{FD78B372-0E5F-FE42-9C98-D21353C657B1}" type="pres">
      <dgm:prSet presAssocID="{0F9F5EBC-C4E9-5346-A8F9-4FB8626E615C}" presName="anchor" presStyleCnt="0"/>
      <dgm:spPr/>
    </dgm:pt>
    <dgm:pt modelId="{ECE28418-D008-6743-8570-A2B4C0C7931D}" type="pres">
      <dgm:prSet presAssocID="{0F9F5EBC-C4E9-5346-A8F9-4FB8626E615C}" presName="titleText" presStyleLbl="revTx" presStyleIdx="0" presStyleCnt="0">
        <dgm:presLayoutVars>
          <dgm:chMax val="0"/>
          <dgm:chPref val="0"/>
        </dgm:presLayoutVars>
      </dgm:prSet>
      <dgm:spPr/>
    </dgm:pt>
    <dgm:pt modelId="{E240916E-D022-F540-9566-5D959C4B16E0}" type="pres">
      <dgm:prSet presAssocID="{0F9F5EBC-C4E9-5346-A8F9-4FB8626E615C}" presName="dot" presStyleLbl="node1" presStyleIdx="0" presStyleCnt="1"/>
      <dgm:spPr>
        <a:solidFill>
          <a:srgbClr val="915901"/>
        </a:solidFill>
      </dgm:spPr>
    </dgm:pt>
    <dgm:pt modelId="{6D66B4D9-28B7-7E41-B4C9-0612844A031C}" type="pres">
      <dgm:prSet presAssocID="{0F9F5EBC-C4E9-5346-A8F9-4FB8626E615C}" presName="descText" presStyleLbl="revTx" presStyleIdx="0" presStyleCnt="0">
        <dgm:presLayoutVars>
          <dgm:chMax val="0"/>
          <dgm:chPref val="0"/>
        </dgm:presLayoutVars>
      </dgm:prSet>
      <dgm:spPr/>
    </dgm:pt>
  </dgm:ptLst>
  <dgm:cxnLst>
    <dgm:cxn modelId="{F8170612-4555-CB45-9882-A8B78CB2DEBC}" srcId="{0F9F5EBC-C4E9-5346-A8F9-4FB8626E615C}" destId="{688CBE6C-01AC-0F43-BC23-205E1EE54EA1}" srcOrd="6" destOrd="0" parTransId="{BD510343-159E-244B-A9D6-1ADE90E36B3C}" sibTransId="{C10163E9-6DD8-134D-8234-D45BF2B3D985}"/>
    <dgm:cxn modelId="{740DA412-D7AB-714F-91A5-C6CB15174BEF}" type="presOf" srcId="{148E70E0-A4CC-AA49-9D37-AA40291F0218}" destId="{6D66B4D9-28B7-7E41-B4C9-0612844A031C}" srcOrd="0" destOrd="2" presId="urn:microsoft.com/office/officeart/2026/layout/SmallDotsVertical#7"/>
    <dgm:cxn modelId="{82B41632-F1A1-A741-ABCD-077A777420D4}" srcId="{0F9F5EBC-C4E9-5346-A8F9-4FB8626E615C}" destId="{1E76EBD2-A16D-7D46-AC6F-DEE263E2BA9B}" srcOrd="1" destOrd="0" parTransId="{0DD1AE70-8D59-444E-9DFC-8302779968AA}" sibTransId="{8D449153-4779-9145-8F59-753A009A8962}"/>
    <dgm:cxn modelId="{DC6EC93B-FFA3-1D49-ACFE-DC78EEA76EB8}" type="presOf" srcId="{859BD235-1393-6948-BC54-345F730C3116}" destId="{6D66B4D9-28B7-7E41-B4C9-0612844A031C}" srcOrd="0" destOrd="4" presId="urn:microsoft.com/office/officeart/2026/layout/SmallDotsVertical#7"/>
    <dgm:cxn modelId="{AB0FCE68-A9BB-224E-97A4-0F3502E740C4}" srcId="{0F9F5EBC-C4E9-5346-A8F9-4FB8626E615C}" destId="{F3BBF566-B934-8348-8564-077983D300D6}" srcOrd="5" destOrd="0" parTransId="{E47C9048-1C10-814A-9831-BB20DC874421}" sibTransId="{532F2497-C26D-024B-A472-3CEAF23046FB}"/>
    <dgm:cxn modelId="{06D5C074-EB41-314C-9557-69A222EAB7EB}" srcId="{0F9F5EBC-C4E9-5346-A8F9-4FB8626E615C}" destId="{8FCE5C9B-FA5E-F54D-83AE-2DE0F4ECF682}" srcOrd="3" destOrd="0" parTransId="{A443B6B6-CC3B-2842-888D-5A572A196336}" sibTransId="{4156558C-D588-064F-BF41-26C9E7D27A40}"/>
    <dgm:cxn modelId="{8FCF1477-EF61-664B-BB80-13B5BA9890D2}" srcId="{0F9F5EBC-C4E9-5346-A8F9-4FB8626E615C}" destId="{148E70E0-A4CC-AA49-9D37-AA40291F0218}" srcOrd="2" destOrd="0" parTransId="{1823B933-E5A5-554E-B436-3C89D7C5DC51}" sibTransId="{1367AA60-DB5A-FA46-99B9-3CAFDAB20066}"/>
    <dgm:cxn modelId="{5E9F967F-916D-6F4C-8D97-08B62D26C4EA}" srcId="{0F9F5EBC-C4E9-5346-A8F9-4FB8626E615C}" destId="{859BD235-1393-6948-BC54-345F730C3116}" srcOrd="4" destOrd="0" parTransId="{8D49E2EA-2485-E24F-B91B-F0ED6B368EDE}" sibTransId="{382B719B-C45A-1544-BD61-C42261F4A7FA}"/>
    <dgm:cxn modelId="{889A539D-2A7C-7346-9879-8824CDA81D8F}" type="presOf" srcId="{688CBE6C-01AC-0F43-BC23-205E1EE54EA1}" destId="{6D66B4D9-28B7-7E41-B4C9-0612844A031C}" srcOrd="0" destOrd="6" presId="urn:microsoft.com/office/officeart/2026/layout/SmallDotsVertical#7"/>
    <dgm:cxn modelId="{2D95A19E-13EE-5D44-9F56-CADFF2B794E2}" type="presOf" srcId="{1E76EBD2-A16D-7D46-AC6F-DEE263E2BA9B}" destId="{6D66B4D9-28B7-7E41-B4C9-0612844A031C}" srcOrd="0" destOrd="1" presId="urn:microsoft.com/office/officeart/2026/layout/SmallDotsVertical#7"/>
    <dgm:cxn modelId="{2F5B2EB3-67E1-1644-B1D3-F03AF83A3425}" type="presOf" srcId="{0F9F5EBC-C4E9-5346-A8F9-4FB8626E615C}" destId="{ECE28418-D008-6743-8570-A2B4C0C7931D}" srcOrd="0" destOrd="0" presId="urn:microsoft.com/office/officeart/2026/layout/SmallDotsVertical#7"/>
    <dgm:cxn modelId="{E95A1DB9-1A36-B648-834D-BD5D91A8C6BD}" type="presOf" srcId="{2DA4FD49-E08C-AB4D-985D-183B9DF0D65B}" destId="{6D66B4D9-28B7-7E41-B4C9-0612844A031C}" srcOrd="0" destOrd="0" presId="urn:microsoft.com/office/officeart/2026/layout/SmallDotsVertical#7"/>
    <dgm:cxn modelId="{9AC4BDBC-CFFD-9243-B100-89533025166E}" srcId="{5A8C1947-0907-5A4F-9B1C-CFC154ACC918}" destId="{0F9F5EBC-C4E9-5346-A8F9-4FB8626E615C}" srcOrd="0" destOrd="0" parTransId="{F29280C2-4A47-3F4F-A93D-AF5CAD86C2E2}" sibTransId="{EFCFFEFE-E6E4-0440-8ADE-271877EA9D66}"/>
    <dgm:cxn modelId="{7A8409C5-193B-5648-A35A-E89FBEDD4260}" type="presOf" srcId="{F3BBF566-B934-8348-8564-077983D300D6}" destId="{6D66B4D9-28B7-7E41-B4C9-0612844A031C}" srcOrd="0" destOrd="5" presId="urn:microsoft.com/office/officeart/2026/layout/SmallDotsVertical#7"/>
    <dgm:cxn modelId="{A05F3FCC-2C81-CF4B-8D54-9350EBF1D884}" type="presOf" srcId="{8FCE5C9B-FA5E-F54D-83AE-2DE0F4ECF682}" destId="{6D66B4D9-28B7-7E41-B4C9-0612844A031C}" srcOrd="0" destOrd="3" presId="urn:microsoft.com/office/officeart/2026/layout/SmallDotsVertical#7"/>
    <dgm:cxn modelId="{704FA3EA-FB87-2E4F-A2CF-DA60AAF23E05}" srcId="{0F9F5EBC-C4E9-5346-A8F9-4FB8626E615C}" destId="{2DA4FD49-E08C-AB4D-985D-183B9DF0D65B}" srcOrd="0" destOrd="0" parTransId="{5FBEECE4-F83B-7043-A0DF-83C020BF766D}" sibTransId="{39918E62-559A-C542-8159-4EE7C737F4F8}"/>
    <dgm:cxn modelId="{7F6CCAEE-FCCC-7E49-B1B8-DC61F6878AE0}" type="presOf" srcId="{5A8C1947-0907-5A4F-9B1C-CFC154ACC918}" destId="{0EF40BFB-111D-FF4D-8965-5053D91A3EE1}" srcOrd="0" destOrd="0" presId="urn:microsoft.com/office/officeart/2026/layout/SmallDotsVertical#7"/>
    <dgm:cxn modelId="{61D67149-4526-8041-8830-8D81E6410CB3}" type="presParOf" srcId="{0EF40BFB-111D-FF4D-8965-5053D91A3EE1}" destId="{7D4507B2-6ABB-764F-B700-C8004FA885F4}" srcOrd="0" destOrd="0" presId="urn:microsoft.com/office/officeart/2026/layout/SmallDotsVertical#7"/>
    <dgm:cxn modelId="{7F490300-60ED-6D46-93B7-7E0B0DA754B0}" type="presParOf" srcId="{0EF40BFB-111D-FF4D-8965-5053D91A3EE1}" destId="{023B0185-EED2-FA41-9950-CDEC35668956}" srcOrd="1" destOrd="0" presId="urn:microsoft.com/office/officeart/2026/layout/SmallDotsVertical#7"/>
    <dgm:cxn modelId="{64BCE51B-D97B-4641-84F0-C1C6AD8AEF05}" type="presParOf" srcId="{023B0185-EED2-FA41-9950-CDEC35668956}" destId="{5B68DEB8-0CDC-7449-BD75-BB526E24C741}" srcOrd="0" destOrd="0" presId="urn:microsoft.com/office/officeart/2026/layout/SmallDotsVertical#7"/>
    <dgm:cxn modelId="{015A6F2F-4BC8-7843-83AF-B95B6F3B0F94}" type="presParOf" srcId="{5B68DEB8-0CDC-7449-BD75-BB526E24C741}" destId="{FD78B372-0E5F-FE42-9C98-D21353C657B1}" srcOrd="0" destOrd="0" presId="urn:microsoft.com/office/officeart/2026/layout/SmallDotsVertical#7"/>
    <dgm:cxn modelId="{C6CA0EF6-263D-9347-AD66-D42FDD3535BF}" type="presParOf" srcId="{5B68DEB8-0CDC-7449-BD75-BB526E24C741}" destId="{ECE28418-D008-6743-8570-A2B4C0C7931D}" srcOrd="1" destOrd="0" presId="urn:microsoft.com/office/officeart/2026/layout/SmallDotsVertical#7"/>
    <dgm:cxn modelId="{2A67F1EA-4F7A-B142-88E0-2E0B49D09D1D}" type="presParOf" srcId="{5B68DEB8-0CDC-7449-BD75-BB526E24C741}" destId="{E240916E-D022-F540-9566-5D959C4B16E0}" srcOrd="2" destOrd="0" presId="urn:microsoft.com/office/officeart/2026/layout/SmallDotsVertical#7"/>
    <dgm:cxn modelId="{6989378A-43A2-654C-8C36-1BC22D8A40B2}" type="presParOf" srcId="{5B68DEB8-0CDC-7449-BD75-BB526E24C741}" destId="{6D66B4D9-28B7-7E41-B4C9-0612844A031C}" srcOrd="3" destOrd="0" presId="urn:microsoft.com/office/officeart/2026/layout/SmallDotsVertical#7"/>
  </dgm:cxnLst>
  <dgm:bg/>
  <dgm:whole/>
  <dgm:extLst>
    <a:ext uri="http://schemas.microsoft.com/office/drawing/2008/diagram">
      <dsp:dataModelExt xmlns:dsp="http://schemas.microsoft.com/office/drawing/2008/diagram" relId="rId99" minVer="http://schemas.openxmlformats.org/drawingml/2006/diagram"/>
    </a:ext>
  </dgm:extLst>
</dgm:dataModel>
</file>

<file path=word/diagrams/data14.xml><?xml version="1.0" encoding="utf-8"?>
<dgm:dataModel xmlns:dgm="http://schemas.openxmlformats.org/drawingml/2006/diagram" xmlns:a="http://schemas.openxmlformats.org/drawingml/2006/main">
  <dgm:ptLst>
    <dgm:pt modelId="{FDEE00ED-6813-EA47-A8DD-A13D6BBCECFB}" type="doc">
      <dgm:prSet loTypeId="urn:microsoft.com/office/officeart/2026/layout/SmallDotsVertical#8" loCatId="" qsTypeId="urn:microsoft.com/office/officeart/2005/8/quickstyle/simple1#13" qsCatId="simple" csTypeId="urn:microsoft.com/office/officeart/2005/8/colors/accent1_2#13" csCatId="accent1" phldr="1"/>
      <dgm:spPr/>
      <dgm:t>
        <a:bodyPr/>
        <a:lstStyle/>
        <a:p>
          <a:endParaRPr lang="en-US"/>
        </a:p>
      </dgm:t>
    </dgm:pt>
    <dgm:pt modelId="{9E8AAA34-C279-ED45-BDF4-5EA14F197531}">
      <dgm:prSet phldrT="Title" custT="1"/>
      <dgm:spPr/>
      <dgm:t>
        <a:bodyPr/>
        <a:lstStyle/>
        <a:p>
          <a:pPr>
            <a:defRPr b="1">
              <a:solidFill>
                <a:schemeClr val="accent1"/>
              </a:solidFill>
            </a:defRPr>
          </a:pPr>
          <a:r>
            <a:rPr lang="en-US" sz="2000">
              <a:solidFill>
                <a:srgbClr val="915901"/>
              </a:solidFill>
              <a:latin typeface="Poppins" panose="00000500000000000000" pitchFamily="2" charset="77"/>
              <a:cs typeface="Poppins" panose="00000500000000000000" pitchFamily="2" charset="77"/>
            </a:rPr>
            <a:t>Before Teaching:</a:t>
          </a:r>
        </a:p>
      </dgm:t>
    </dgm:pt>
    <dgm:pt modelId="{24FAA02E-52CB-224E-98D7-5C111C0820F2}" type="parTrans" cxnId="{DE8383F7-AA61-F243-BF39-3E4ECABBB888}">
      <dgm:prSet/>
      <dgm:spPr/>
      <dgm:t>
        <a:bodyPr/>
        <a:lstStyle/>
        <a:p>
          <a:endParaRPr lang="en-US"/>
        </a:p>
      </dgm:t>
    </dgm:pt>
    <dgm:pt modelId="{BAEFDAE2-3C54-0543-BE95-3D26CD11751B}" type="sibTrans" cxnId="{DE8383F7-AA61-F243-BF39-3E4ECABBB888}">
      <dgm:prSet/>
      <dgm:spPr/>
      <dgm:t>
        <a:bodyPr/>
        <a:lstStyle/>
        <a:p>
          <a:endParaRPr lang="en-US"/>
        </a:p>
      </dgm:t>
    </dgm:pt>
    <dgm:pt modelId="{178AF93F-AB02-214D-9F7A-5C5CBA051B1A}">
      <dgm:prSet phldrT="Description" custT="1"/>
      <dgm:spPr/>
      <dgm:t>
        <a:bodyPr/>
        <a:lstStyle/>
        <a:p>
          <a:r>
            <a:rPr lang="en-CA" sz="1200">
              <a:latin typeface="Poppins" panose="00000500000000000000" pitchFamily="2" charset="77"/>
              <a:cs typeface="Poppins" panose="00000500000000000000" pitchFamily="2" charset="77"/>
            </a:rPr>
            <a:t>Course outlines</a:t>
          </a:r>
          <a:endParaRPr lang="en-US" sz="1200">
            <a:latin typeface="Poppins" panose="00000500000000000000" pitchFamily="2" charset="77"/>
            <a:cs typeface="Poppins" panose="00000500000000000000" pitchFamily="2" charset="77"/>
          </a:endParaRPr>
        </a:p>
      </dgm:t>
    </dgm:pt>
    <dgm:pt modelId="{2D93978F-FDC8-C84D-9140-113F9268B8D1}" type="parTrans" cxnId="{617334E7-FECB-E744-9F2B-1E26120E7B95}">
      <dgm:prSet/>
      <dgm:spPr/>
      <dgm:t>
        <a:bodyPr/>
        <a:lstStyle/>
        <a:p>
          <a:endParaRPr lang="en-US"/>
        </a:p>
      </dgm:t>
    </dgm:pt>
    <dgm:pt modelId="{85AFE3CA-B408-D145-A024-22A4E8783710}" type="sibTrans" cxnId="{617334E7-FECB-E744-9F2B-1E26120E7B95}">
      <dgm:prSet/>
      <dgm:spPr/>
      <dgm:t>
        <a:bodyPr/>
        <a:lstStyle/>
        <a:p>
          <a:endParaRPr lang="en-US"/>
        </a:p>
      </dgm:t>
    </dgm:pt>
    <dgm:pt modelId="{BDBDA8F0-CA11-494E-8E7C-10C355C21858}">
      <dgm:prSet phldrT="Description" custT="1"/>
      <dgm:spPr/>
      <dgm:t>
        <a:bodyPr/>
        <a:lstStyle/>
        <a:p>
          <a:r>
            <a:rPr lang="en-CA" sz="1200">
              <a:latin typeface="Poppins" panose="00000500000000000000" pitchFamily="2" charset="77"/>
              <a:cs typeface="Poppins" panose="00000500000000000000" pitchFamily="2" charset="77"/>
            </a:rPr>
            <a:t>Learning outcomes</a:t>
          </a:r>
          <a:endParaRPr lang="en-US" sz="1200">
            <a:latin typeface="Poppins" panose="00000500000000000000" pitchFamily="2" charset="77"/>
            <a:cs typeface="Poppins" panose="00000500000000000000" pitchFamily="2" charset="77"/>
          </a:endParaRPr>
        </a:p>
      </dgm:t>
    </dgm:pt>
    <dgm:pt modelId="{2E063A2E-FD10-4647-AF03-4EEB7EAFE2C0}" type="sibTrans" cxnId="{F016F21F-1C9E-8542-88DC-702677D12D8C}">
      <dgm:prSet/>
      <dgm:spPr/>
      <dgm:t>
        <a:bodyPr/>
        <a:lstStyle/>
        <a:p>
          <a:endParaRPr lang="en-US"/>
        </a:p>
      </dgm:t>
    </dgm:pt>
    <dgm:pt modelId="{3145A235-0ED8-8D44-A2F2-995692D6D1DD}" type="parTrans" cxnId="{F016F21F-1C9E-8542-88DC-702677D12D8C}">
      <dgm:prSet/>
      <dgm:spPr/>
      <dgm:t>
        <a:bodyPr/>
        <a:lstStyle/>
        <a:p>
          <a:endParaRPr lang="en-US"/>
        </a:p>
      </dgm:t>
    </dgm:pt>
    <dgm:pt modelId="{6DAD6608-F1B7-114D-8717-DC250C8234EA}">
      <dgm:prSet phldrT="Description" custT="1"/>
      <dgm:spPr/>
      <dgm:t>
        <a:bodyPr/>
        <a:lstStyle/>
        <a:p>
          <a:r>
            <a:rPr lang="en-CA" sz="1200">
              <a:latin typeface="Poppins" panose="00000500000000000000" pitchFamily="2" charset="77"/>
              <a:cs typeface="Poppins" panose="00000500000000000000" pitchFamily="2" charset="77"/>
            </a:rPr>
            <a:t>Weekly topics</a:t>
          </a:r>
          <a:endParaRPr lang="en-US" sz="1200">
            <a:latin typeface="Poppins" panose="00000500000000000000" pitchFamily="2" charset="77"/>
            <a:cs typeface="Poppins" panose="00000500000000000000" pitchFamily="2" charset="77"/>
          </a:endParaRPr>
        </a:p>
      </dgm:t>
    </dgm:pt>
    <dgm:pt modelId="{A7006DD7-C874-1140-8C6C-65D9B1F80865}" type="sibTrans" cxnId="{9A73EF1E-8087-F646-B1EE-13356A2079EF}">
      <dgm:prSet/>
      <dgm:spPr/>
      <dgm:t>
        <a:bodyPr/>
        <a:lstStyle/>
        <a:p>
          <a:endParaRPr lang="en-US"/>
        </a:p>
      </dgm:t>
    </dgm:pt>
    <dgm:pt modelId="{237BB90C-621A-8A4D-8C43-0A4A52EB136D}" type="parTrans" cxnId="{9A73EF1E-8087-F646-B1EE-13356A2079EF}">
      <dgm:prSet/>
      <dgm:spPr/>
      <dgm:t>
        <a:bodyPr/>
        <a:lstStyle/>
        <a:p>
          <a:endParaRPr lang="en-US"/>
        </a:p>
      </dgm:t>
    </dgm:pt>
    <dgm:pt modelId="{CC0BA341-0045-6F40-B18D-6A852776B66F}">
      <dgm:prSet phldrT="Description" custT="1"/>
      <dgm:spPr/>
      <dgm:t>
        <a:bodyPr/>
        <a:lstStyle/>
        <a:p>
          <a:r>
            <a:rPr lang="en-CA" sz="1200">
              <a:latin typeface="Poppins" panose="00000500000000000000" pitchFamily="2" charset="77"/>
              <a:cs typeface="Poppins" panose="00000500000000000000" pitchFamily="2" charset="77"/>
            </a:rPr>
            <a:t>Assessments</a:t>
          </a:r>
          <a:endParaRPr lang="en-US" sz="1200">
            <a:latin typeface="Poppins" panose="00000500000000000000" pitchFamily="2" charset="77"/>
            <a:cs typeface="Poppins" panose="00000500000000000000" pitchFamily="2" charset="77"/>
          </a:endParaRPr>
        </a:p>
      </dgm:t>
    </dgm:pt>
    <dgm:pt modelId="{5593E101-B103-0A45-88E6-52DEE4036033}" type="sibTrans" cxnId="{4088B3AF-B882-E444-8FE0-D883876B4174}">
      <dgm:prSet/>
      <dgm:spPr/>
      <dgm:t>
        <a:bodyPr/>
        <a:lstStyle/>
        <a:p>
          <a:endParaRPr lang="en-US"/>
        </a:p>
      </dgm:t>
    </dgm:pt>
    <dgm:pt modelId="{31F6AD95-4711-744F-A247-DF3F9CE70293}" type="parTrans" cxnId="{4088B3AF-B882-E444-8FE0-D883876B4174}">
      <dgm:prSet/>
      <dgm:spPr/>
      <dgm:t>
        <a:bodyPr/>
        <a:lstStyle/>
        <a:p>
          <a:endParaRPr lang="en-US"/>
        </a:p>
      </dgm:t>
    </dgm:pt>
    <dgm:pt modelId="{11F06B7B-2869-F047-A91C-F9C226026F37}">
      <dgm:prSet phldrT="Description" custT="1"/>
      <dgm:spPr/>
      <dgm:t>
        <a:bodyPr/>
        <a:lstStyle/>
        <a:p>
          <a:r>
            <a:rPr lang="en-CA" sz="1200">
              <a:latin typeface="Poppins" panose="00000500000000000000" pitchFamily="2" charset="77"/>
              <a:cs typeface="Poppins" panose="00000500000000000000" pitchFamily="2" charset="77"/>
            </a:rPr>
            <a:t>Required resources</a:t>
          </a:r>
          <a:endParaRPr lang="en-US" sz="1200">
            <a:latin typeface="Poppins" panose="00000500000000000000" pitchFamily="2" charset="77"/>
            <a:cs typeface="Poppins" panose="00000500000000000000" pitchFamily="2" charset="77"/>
          </a:endParaRPr>
        </a:p>
      </dgm:t>
    </dgm:pt>
    <dgm:pt modelId="{848DCE97-B612-4448-9137-C81BE77AD284}" type="sibTrans" cxnId="{C28F801A-FA5B-9E43-B397-FAAC9A2F9C20}">
      <dgm:prSet/>
      <dgm:spPr/>
      <dgm:t>
        <a:bodyPr/>
        <a:lstStyle/>
        <a:p>
          <a:endParaRPr lang="en-US"/>
        </a:p>
      </dgm:t>
    </dgm:pt>
    <dgm:pt modelId="{F1EF7948-D1B0-0E47-A6A3-0DCB712FF72F}" type="parTrans" cxnId="{C28F801A-FA5B-9E43-B397-FAAC9A2F9C20}">
      <dgm:prSet/>
      <dgm:spPr/>
      <dgm:t>
        <a:bodyPr/>
        <a:lstStyle/>
        <a:p>
          <a:endParaRPr lang="en-US"/>
        </a:p>
      </dgm:t>
    </dgm:pt>
    <dgm:pt modelId="{61FE8C14-010B-2C43-AB48-E69498B140C4}">
      <dgm:prSet phldrT="Description" custT="1"/>
      <dgm:spPr/>
      <dgm:t>
        <a:bodyPr/>
        <a:lstStyle/>
        <a:p>
          <a:r>
            <a:rPr lang="en-CA" sz="1200">
              <a:latin typeface="Poppins" panose="00000500000000000000" pitchFamily="2" charset="77"/>
              <a:cs typeface="Poppins" panose="00000500000000000000" pitchFamily="2" charset="77"/>
            </a:rPr>
            <a:t>Accreditation or regulatory expectations, if applicable</a:t>
          </a:r>
          <a:endParaRPr lang="en-US" sz="1200">
            <a:latin typeface="Poppins" panose="00000500000000000000" pitchFamily="2" charset="77"/>
            <a:cs typeface="Poppins" panose="00000500000000000000" pitchFamily="2" charset="77"/>
          </a:endParaRPr>
        </a:p>
      </dgm:t>
    </dgm:pt>
    <dgm:pt modelId="{9319B1DE-0D87-1345-B99A-3501D344CCE2}" type="sibTrans" cxnId="{ECBDF493-D327-1D4C-89F3-BC4D7A6F8A72}">
      <dgm:prSet/>
      <dgm:spPr/>
      <dgm:t>
        <a:bodyPr/>
        <a:lstStyle/>
        <a:p>
          <a:endParaRPr lang="en-US"/>
        </a:p>
      </dgm:t>
    </dgm:pt>
    <dgm:pt modelId="{5102EB0F-5DBD-6641-88D8-54F0F439A0E7}" type="parTrans" cxnId="{ECBDF493-D327-1D4C-89F3-BC4D7A6F8A72}">
      <dgm:prSet/>
      <dgm:spPr/>
      <dgm:t>
        <a:bodyPr/>
        <a:lstStyle/>
        <a:p>
          <a:endParaRPr lang="en-US"/>
        </a:p>
      </dgm:t>
    </dgm:pt>
    <dgm:pt modelId="{FD254E1F-9C91-7F42-98F6-F11C858B04E0}" type="pres">
      <dgm:prSet presAssocID="{FDEE00ED-6813-EA47-A8DD-A13D6BBCECFB}" presName="root" presStyleCnt="0">
        <dgm:presLayoutVars>
          <dgm:dir/>
          <dgm:resizeHandles val="exact"/>
        </dgm:presLayoutVars>
      </dgm:prSet>
      <dgm:spPr/>
    </dgm:pt>
    <dgm:pt modelId="{EE00F3FA-2815-9A4A-BF33-B0443430243C}" type="pres">
      <dgm:prSet presAssocID="{FDEE00ED-6813-EA47-A8DD-A13D6BBCECFB}" presName="connLine" presStyleLbl="dkBgShp" presStyleIdx="0" presStyleCnt="1"/>
      <dgm:spPr>
        <a:solidFill>
          <a:srgbClr val="FFF0BE"/>
        </a:solidFill>
        <a:ln>
          <a:noFill/>
        </a:ln>
        <a:effectLst/>
      </dgm:spPr>
    </dgm:pt>
    <dgm:pt modelId="{FA4DAC06-C2DE-C345-9D46-0E536E1818A5}" type="pres">
      <dgm:prSet presAssocID="{FDEE00ED-6813-EA47-A8DD-A13D6BBCECFB}" presName="itemsFlow" presStyleCnt="0"/>
      <dgm:spPr/>
    </dgm:pt>
    <dgm:pt modelId="{CB2DA75F-8E7B-7942-9937-45873093A4AF}" type="pres">
      <dgm:prSet presAssocID="{9E8AAA34-C279-ED45-BDF4-5EA14F197531}" presName="item" presStyleCnt="0"/>
      <dgm:spPr/>
    </dgm:pt>
    <dgm:pt modelId="{3A22FD8A-2379-3B44-BB9E-963894BAA0DE}" type="pres">
      <dgm:prSet presAssocID="{9E8AAA34-C279-ED45-BDF4-5EA14F197531}" presName="anchor" presStyleCnt="0"/>
      <dgm:spPr/>
    </dgm:pt>
    <dgm:pt modelId="{CEB829FF-06B8-474D-9CDB-71CBB4597E95}" type="pres">
      <dgm:prSet presAssocID="{9E8AAA34-C279-ED45-BDF4-5EA14F197531}" presName="titleText" presStyleLbl="revTx" presStyleIdx="0" presStyleCnt="0">
        <dgm:presLayoutVars>
          <dgm:chMax val="0"/>
          <dgm:chPref val="0"/>
        </dgm:presLayoutVars>
      </dgm:prSet>
      <dgm:spPr/>
    </dgm:pt>
    <dgm:pt modelId="{E7B0D293-4F3E-D84A-91BD-70869C48B0BE}" type="pres">
      <dgm:prSet presAssocID="{9E8AAA34-C279-ED45-BDF4-5EA14F197531}" presName="dot" presStyleLbl="node1" presStyleIdx="0" presStyleCnt="1"/>
      <dgm:spPr>
        <a:solidFill>
          <a:srgbClr val="915901"/>
        </a:solidFill>
      </dgm:spPr>
    </dgm:pt>
    <dgm:pt modelId="{C5BD1A82-5ED0-9D4C-919A-8988A97F83E2}" type="pres">
      <dgm:prSet presAssocID="{9E8AAA34-C279-ED45-BDF4-5EA14F197531}" presName="descText" presStyleLbl="revTx" presStyleIdx="0" presStyleCnt="0">
        <dgm:presLayoutVars>
          <dgm:chMax val="0"/>
          <dgm:chPref val="0"/>
        </dgm:presLayoutVars>
      </dgm:prSet>
      <dgm:spPr/>
    </dgm:pt>
  </dgm:ptLst>
  <dgm:cxnLst>
    <dgm:cxn modelId="{71568213-8863-FD4F-B3F5-3B9E5ACE4D0E}" type="presOf" srcId="{178AF93F-AB02-214D-9F7A-5C5CBA051B1A}" destId="{C5BD1A82-5ED0-9D4C-919A-8988A97F83E2}" srcOrd="0" destOrd="0" presId="urn:microsoft.com/office/officeart/2026/layout/SmallDotsVertical#8"/>
    <dgm:cxn modelId="{C28F801A-FA5B-9E43-B397-FAAC9A2F9C20}" srcId="{9E8AAA34-C279-ED45-BDF4-5EA14F197531}" destId="{11F06B7B-2869-F047-A91C-F9C226026F37}" srcOrd="4" destOrd="0" parTransId="{F1EF7948-D1B0-0E47-A6A3-0DCB712FF72F}" sibTransId="{848DCE97-B612-4448-9137-C81BE77AD284}"/>
    <dgm:cxn modelId="{9A73EF1E-8087-F646-B1EE-13356A2079EF}" srcId="{9E8AAA34-C279-ED45-BDF4-5EA14F197531}" destId="{6DAD6608-F1B7-114D-8717-DC250C8234EA}" srcOrd="2" destOrd="0" parTransId="{237BB90C-621A-8A4D-8C43-0A4A52EB136D}" sibTransId="{A7006DD7-C874-1140-8C6C-65D9B1F80865}"/>
    <dgm:cxn modelId="{F016F21F-1C9E-8542-88DC-702677D12D8C}" srcId="{9E8AAA34-C279-ED45-BDF4-5EA14F197531}" destId="{BDBDA8F0-CA11-494E-8E7C-10C355C21858}" srcOrd="1" destOrd="0" parTransId="{3145A235-0ED8-8D44-A2F2-995692D6D1DD}" sibTransId="{2E063A2E-FD10-4647-AF03-4EEB7EAFE2C0}"/>
    <dgm:cxn modelId="{B33DE120-EEF2-0C40-8A8B-03C8A40705A7}" type="presOf" srcId="{61FE8C14-010B-2C43-AB48-E69498B140C4}" destId="{C5BD1A82-5ED0-9D4C-919A-8988A97F83E2}" srcOrd="0" destOrd="5" presId="urn:microsoft.com/office/officeart/2026/layout/SmallDotsVertical#8"/>
    <dgm:cxn modelId="{42EE9328-0B8E-1749-AFDF-DE5B195B5A64}" type="presOf" srcId="{11F06B7B-2869-F047-A91C-F9C226026F37}" destId="{C5BD1A82-5ED0-9D4C-919A-8988A97F83E2}" srcOrd="0" destOrd="4" presId="urn:microsoft.com/office/officeart/2026/layout/SmallDotsVertical#8"/>
    <dgm:cxn modelId="{61975B3D-4FB0-324A-8702-44D2B7B0C984}" type="presOf" srcId="{9E8AAA34-C279-ED45-BDF4-5EA14F197531}" destId="{CEB829FF-06B8-474D-9CDB-71CBB4597E95}" srcOrd="0" destOrd="0" presId="urn:microsoft.com/office/officeart/2026/layout/SmallDotsVertical#8"/>
    <dgm:cxn modelId="{E0BE6F3D-4318-F744-BDF5-D49D9A56EC9E}" type="presOf" srcId="{CC0BA341-0045-6F40-B18D-6A852776B66F}" destId="{C5BD1A82-5ED0-9D4C-919A-8988A97F83E2}" srcOrd="0" destOrd="3" presId="urn:microsoft.com/office/officeart/2026/layout/SmallDotsVertical#8"/>
    <dgm:cxn modelId="{F8BDFE43-3E0C-B84D-A90B-6BBF12C0A0D7}" type="presOf" srcId="{FDEE00ED-6813-EA47-A8DD-A13D6BBCECFB}" destId="{FD254E1F-9C91-7F42-98F6-F11C858B04E0}" srcOrd="0" destOrd="0" presId="urn:microsoft.com/office/officeart/2026/layout/SmallDotsVertical#8"/>
    <dgm:cxn modelId="{18726257-876F-BE4D-9F03-EE47762C38CD}" type="presOf" srcId="{6DAD6608-F1B7-114D-8717-DC250C8234EA}" destId="{C5BD1A82-5ED0-9D4C-919A-8988A97F83E2}" srcOrd="0" destOrd="2" presId="urn:microsoft.com/office/officeart/2026/layout/SmallDotsVertical#8"/>
    <dgm:cxn modelId="{ECBDF493-D327-1D4C-89F3-BC4D7A6F8A72}" srcId="{9E8AAA34-C279-ED45-BDF4-5EA14F197531}" destId="{61FE8C14-010B-2C43-AB48-E69498B140C4}" srcOrd="5" destOrd="0" parTransId="{5102EB0F-5DBD-6641-88D8-54F0F439A0E7}" sibTransId="{9319B1DE-0D87-1345-B99A-3501D344CCE2}"/>
    <dgm:cxn modelId="{4088B3AF-B882-E444-8FE0-D883876B4174}" srcId="{9E8AAA34-C279-ED45-BDF4-5EA14F197531}" destId="{CC0BA341-0045-6F40-B18D-6A852776B66F}" srcOrd="3" destOrd="0" parTransId="{31F6AD95-4711-744F-A247-DF3F9CE70293}" sibTransId="{5593E101-B103-0A45-88E6-52DEE4036033}"/>
    <dgm:cxn modelId="{617334E7-FECB-E744-9F2B-1E26120E7B95}" srcId="{9E8AAA34-C279-ED45-BDF4-5EA14F197531}" destId="{178AF93F-AB02-214D-9F7A-5C5CBA051B1A}" srcOrd="0" destOrd="0" parTransId="{2D93978F-FDC8-C84D-9140-113F9268B8D1}" sibTransId="{85AFE3CA-B408-D145-A024-22A4E8783710}"/>
    <dgm:cxn modelId="{DE8383F7-AA61-F243-BF39-3E4ECABBB888}" srcId="{FDEE00ED-6813-EA47-A8DD-A13D6BBCECFB}" destId="{9E8AAA34-C279-ED45-BDF4-5EA14F197531}" srcOrd="0" destOrd="0" parTransId="{24FAA02E-52CB-224E-98D7-5C111C0820F2}" sibTransId="{BAEFDAE2-3C54-0543-BE95-3D26CD11751B}"/>
    <dgm:cxn modelId="{35734AF8-7050-AF4D-A72A-A46EB731D453}" type="presOf" srcId="{BDBDA8F0-CA11-494E-8E7C-10C355C21858}" destId="{C5BD1A82-5ED0-9D4C-919A-8988A97F83E2}" srcOrd="0" destOrd="1" presId="urn:microsoft.com/office/officeart/2026/layout/SmallDotsVertical#8"/>
    <dgm:cxn modelId="{9613002A-1D17-FA43-9197-EC02290BD4E4}" type="presParOf" srcId="{FD254E1F-9C91-7F42-98F6-F11C858B04E0}" destId="{EE00F3FA-2815-9A4A-BF33-B0443430243C}" srcOrd="0" destOrd="0" presId="urn:microsoft.com/office/officeart/2026/layout/SmallDotsVertical#8"/>
    <dgm:cxn modelId="{79B7DAD1-252E-814F-836E-F57E6C53F4A7}" type="presParOf" srcId="{FD254E1F-9C91-7F42-98F6-F11C858B04E0}" destId="{FA4DAC06-C2DE-C345-9D46-0E536E1818A5}" srcOrd="1" destOrd="0" presId="urn:microsoft.com/office/officeart/2026/layout/SmallDotsVertical#8"/>
    <dgm:cxn modelId="{C11D057F-1C2F-054D-883B-669D7A7BFCA6}" type="presParOf" srcId="{FA4DAC06-C2DE-C345-9D46-0E536E1818A5}" destId="{CB2DA75F-8E7B-7942-9937-45873093A4AF}" srcOrd="0" destOrd="0" presId="urn:microsoft.com/office/officeart/2026/layout/SmallDotsVertical#8"/>
    <dgm:cxn modelId="{6D01AD4A-EE15-9D46-941A-801FFE369AE1}" type="presParOf" srcId="{CB2DA75F-8E7B-7942-9937-45873093A4AF}" destId="{3A22FD8A-2379-3B44-BB9E-963894BAA0DE}" srcOrd="0" destOrd="0" presId="urn:microsoft.com/office/officeart/2026/layout/SmallDotsVertical#8"/>
    <dgm:cxn modelId="{FAB9B51D-D2CE-2B4A-9B8C-C73E3BE9C0DD}" type="presParOf" srcId="{CB2DA75F-8E7B-7942-9937-45873093A4AF}" destId="{CEB829FF-06B8-474D-9CDB-71CBB4597E95}" srcOrd="1" destOrd="0" presId="urn:microsoft.com/office/officeart/2026/layout/SmallDotsVertical#8"/>
    <dgm:cxn modelId="{8FC1638A-34BD-EB4E-9A0E-4CE635E74F73}" type="presParOf" srcId="{CB2DA75F-8E7B-7942-9937-45873093A4AF}" destId="{E7B0D293-4F3E-D84A-91BD-70869C48B0BE}" srcOrd="2" destOrd="0" presId="urn:microsoft.com/office/officeart/2026/layout/SmallDotsVertical#8"/>
    <dgm:cxn modelId="{D18EE2ED-B283-D54C-90FE-169094936AE8}" type="presParOf" srcId="{CB2DA75F-8E7B-7942-9937-45873093A4AF}" destId="{C5BD1A82-5ED0-9D4C-919A-8988A97F83E2}" srcOrd="3" destOrd="0" presId="urn:microsoft.com/office/officeart/2026/layout/SmallDotsVertical#8"/>
  </dgm:cxnLst>
  <dgm:bg/>
  <dgm:whole/>
  <dgm:extLst>
    <a:ext uri="http://schemas.microsoft.com/office/drawing/2008/diagram">
      <dsp:dataModelExt xmlns:dsp="http://schemas.microsoft.com/office/drawing/2008/diagram" relId="rId108" minVer="http://schemas.openxmlformats.org/drawingml/2006/diagram"/>
    </a:ext>
  </dgm:extLst>
</dgm:dataModel>
</file>

<file path=word/diagrams/data15.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14" qsCatId="simple" csTypeId="urn:microsoft.com/office/officeart/2005/8/colors/accent1_2#14" csCatId="accent1" phldr="1"/>
      <dgm:spPr/>
      <dgm:t>
        <a:bodyPr/>
        <a:lstStyle/>
        <a:p>
          <a:endParaRPr lang="en-US"/>
        </a:p>
      </dgm:t>
    </dgm:pt>
    <dgm:pt modelId="{EF5AF2D6-AF50-EB41-A888-DDD7A3A4B87E}">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Access course materials</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Submit assignments</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View assignment feedback</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Receive announcements</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70E5FA6-618A-CC42-A7F2-FF4004F03D0F}">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Participate in online learning activities</a:t>
          </a:r>
          <a:endParaRPr lang="en-US" sz="1000">
            <a:solidFill>
              <a:schemeClr val="tx1"/>
            </a:solidFill>
            <a:latin typeface="Poppins" panose="00000500000000000000" pitchFamily="2" charset="77"/>
            <a:cs typeface="Poppins" panose="00000500000000000000" pitchFamily="2" charset="77"/>
          </a:endParaRPr>
        </a:p>
      </dgm:t>
    </dgm:pt>
    <dgm:pt modelId="{6D95ABD6-61F1-6147-B4F5-337EBFD83909}" type="parTrans" cxnId="{707D1C2B-623E-E24E-BB02-B1A27C142070}">
      <dgm:prSet/>
      <dgm:spPr/>
      <dgm:t>
        <a:bodyPr/>
        <a:lstStyle/>
        <a:p>
          <a:endParaRPr lang="en-US"/>
        </a:p>
      </dgm:t>
    </dgm:pt>
    <dgm:pt modelId="{805F241E-5A0D-9C45-B366-C689D8C956A6}" type="sibTrans" cxnId="{707D1C2B-623E-E24E-BB02-B1A27C142070}">
      <dgm:prSet/>
      <dgm:spPr/>
      <dgm:t>
        <a:bodyPr/>
        <a:lstStyle/>
        <a:p>
          <a:endParaRPr lang="en-US"/>
        </a:p>
      </dgm:t>
    </dgm:pt>
    <dgm:pt modelId="{6F09A013-B792-2F4B-89B2-3319556D8137}">
      <dgm:prSet custT="1"/>
      <dgm:spPr>
        <a:solidFill>
          <a:srgbClr val="FFF0BE"/>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And more!</a:t>
          </a:r>
        </a:p>
      </dgm:t>
    </dgm:pt>
    <dgm:pt modelId="{ECFEE390-F184-DA47-B7DD-6A08E25EB74E}" type="parTrans" cxnId="{7B382D0B-2BF7-D245-B418-B83389820DB5}">
      <dgm:prSet/>
      <dgm:spPr/>
      <dgm:t>
        <a:bodyPr/>
        <a:lstStyle/>
        <a:p>
          <a:endParaRPr lang="en-US"/>
        </a:p>
      </dgm:t>
    </dgm:pt>
    <dgm:pt modelId="{243CBE17-3531-9848-BE56-AA9C02CD32C9}" type="sibTrans" cxnId="{7B382D0B-2BF7-D245-B418-B83389820DB5}">
      <dgm:prSet/>
      <dgm:spPr/>
      <dgm:t>
        <a:bodyPr/>
        <a:lstStyle/>
        <a:p>
          <a:endParaRPr lang="en-US"/>
        </a:p>
      </dgm:t>
    </dgm:pt>
    <dgm:pt modelId="{738132C4-1089-A64B-B92D-117556B60E7E}" type="pres">
      <dgm:prSet presAssocID="{08FF193D-8DE8-D44F-8C27-C54A04EBCCBD}" presName="Name0" presStyleCnt="0">
        <dgm:presLayoutVars>
          <dgm:dir/>
          <dgm:animLvl val="lvl"/>
          <dgm:resizeHandles val="exact"/>
        </dgm:presLayoutVars>
      </dgm:prSet>
      <dgm:spPr/>
    </dgm:pt>
    <dgm:pt modelId="{590B1CB8-1E22-7A43-9E22-EAC7B5F40634}" type="pres">
      <dgm:prSet presAssocID="{6F09A013-B792-2F4B-89B2-3319556D8137}" presName="boxAndChildren" presStyleCnt="0"/>
      <dgm:spPr/>
    </dgm:pt>
    <dgm:pt modelId="{DD8783DE-907B-3447-87BF-E152B807D7F7}" type="pres">
      <dgm:prSet presAssocID="{6F09A013-B792-2F4B-89B2-3319556D8137}" presName="parentTextBox" presStyleLbl="node1" presStyleIdx="0" presStyleCnt="6"/>
      <dgm:spPr/>
    </dgm:pt>
    <dgm:pt modelId="{644C465D-62E6-0843-AD4B-6489498CDD70}" type="pres">
      <dgm:prSet presAssocID="{805F241E-5A0D-9C45-B366-C689D8C956A6}" presName="sp" presStyleCnt="0"/>
      <dgm:spPr/>
    </dgm:pt>
    <dgm:pt modelId="{60FB18D7-8920-4843-BB3F-C377F4FE342E}" type="pres">
      <dgm:prSet presAssocID="{470E5FA6-618A-CC42-A7F2-FF4004F03D0F}" presName="arrowAndChildren" presStyleCnt="0"/>
      <dgm:spPr/>
    </dgm:pt>
    <dgm:pt modelId="{5C5FF889-6188-5740-A759-9D9F2B2A0362}" type="pres">
      <dgm:prSet presAssocID="{470E5FA6-618A-CC42-A7F2-FF4004F03D0F}" presName="parentTextArrow" presStyleLbl="node1" presStyleIdx="1" presStyleCnt="6"/>
      <dgm:spPr/>
    </dgm:pt>
    <dgm:pt modelId="{6F9CD16C-2FB3-2C45-9111-86054E8FAEB7}" type="pres">
      <dgm:prSet presAssocID="{347333CE-5268-C742-AA03-EC3E3AE378C5}" presName="sp" presStyleCnt="0"/>
      <dgm:spPr/>
    </dgm:pt>
    <dgm:pt modelId="{2C9A54AF-D7CB-A245-9EDA-31BBAFE7B3E8}" type="pres">
      <dgm:prSet presAssocID="{AA001997-24D9-804D-9CBD-9D8DCDB420B8}" presName="arrowAndChildren" presStyleCnt="0"/>
      <dgm:spPr/>
    </dgm:pt>
    <dgm:pt modelId="{51130000-5E37-FA4A-AE08-044EEA92A2A5}" type="pres">
      <dgm:prSet presAssocID="{AA001997-24D9-804D-9CBD-9D8DCDB420B8}" presName="parentTextArrow" presStyleLbl="node1" presStyleIdx="2" presStyleCnt="6"/>
      <dgm:spPr/>
    </dgm:pt>
    <dgm:pt modelId="{197889AA-648E-4A4F-9DB3-65862642C9B5}" type="pres">
      <dgm:prSet presAssocID="{61658DF4-5142-CA43-830D-33321C1AC592}" presName="sp" presStyleCnt="0"/>
      <dgm:spPr/>
    </dgm:pt>
    <dgm:pt modelId="{6BCB4333-721E-6D4C-83F6-CEA125FDE7B5}" type="pres">
      <dgm:prSet presAssocID="{54F068AA-4028-D84B-9EF5-958A39F27968}" presName="arrowAndChildren" presStyleCnt="0"/>
      <dgm:spPr/>
    </dgm:pt>
    <dgm:pt modelId="{A5F50D3F-8124-5B4E-93C2-A8E1725AE1CF}" type="pres">
      <dgm:prSet presAssocID="{54F068AA-4028-D84B-9EF5-958A39F27968}" presName="parentTextArrow" presStyleLbl="node1" presStyleIdx="3" presStyleCnt="6"/>
      <dgm:spPr/>
    </dgm:pt>
    <dgm:pt modelId="{8B7FA846-734A-5D48-9370-3729651A9AC5}" type="pres">
      <dgm:prSet presAssocID="{23D5FD99-59C0-3D46-909B-A43D918F8DD6}" presName="sp" presStyleCnt="0"/>
      <dgm:spPr/>
    </dgm:pt>
    <dgm:pt modelId="{F3CB59DD-39E6-874E-A386-0B6BB4234EB8}" type="pres">
      <dgm:prSet presAssocID="{6EC92A87-549D-D44C-B4EE-579A770A5BE9}" presName="arrowAndChildren" presStyleCnt="0"/>
      <dgm:spPr/>
    </dgm:pt>
    <dgm:pt modelId="{0747BEEE-9167-F847-9C9F-281DBAF9DFC1}" type="pres">
      <dgm:prSet presAssocID="{6EC92A87-549D-D44C-B4EE-579A770A5BE9}" presName="parentTextArrow" presStyleLbl="node1" presStyleIdx="4" presStyleCnt="6"/>
      <dgm:spPr/>
    </dgm:pt>
    <dgm:pt modelId="{316CE9B2-3FC1-B247-82C9-2B85DEA04D21}" type="pres">
      <dgm:prSet presAssocID="{E8932540-BA83-5042-BC60-B879FF1BEEDC}" presName="sp" presStyleCnt="0"/>
      <dgm:spPr/>
    </dgm:pt>
    <dgm:pt modelId="{9BE1025A-FA33-C340-83ED-AD991D2E9B61}" type="pres">
      <dgm:prSet presAssocID="{EF5AF2D6-AF50-EB41-A888-DDD7A3A4B87E}" presName="arrowAndChildren" presStyleCnt="0"/>
      <dgm:spPr/>
    </dgm:pt>
    <dgm:pt modelId="{99FF55BF-A969-8942-A94A-E9DC1607D827}" type="pres">
      <dgm:prSet presAssocID="{EF5AF2D6-AF50-EB41-A888-DDD7A3A4B87E}" presName="parentTextArrow" presStyleLbl="node1" presStyleIdx="5" presStyleCnt="6"/>
      <dgm:spPr/>
    </dgm:pt>
  </dgm:ptLst>
  <dgm:cxnLst>
    <dgm:cxn modelId="{F2E57702-ECD2-2840-A99E-11E28B115370}" type="presOf" srcId="{6F09A013-B792-2F4B-89B2-3319556D8137}" destId="{DD8783DE-907B-3447-87BF-E152B807D7F7}" srcOrd="0" destOrd="0" presId="urn:microsoft.com/office/officeart/2005/8/layout/process4"/>
    <dgm:cxn modelId="{7B382D0B-2BF7-D245-B418-B83389820DB5}" srcId="{08FF193D-8DE8-D44F-8C27-C54A04EBCCBD}" destId="{6F09A013-B792-2F4B-89B2-3319556D8137}" srcOrd="5" destOrd="0" parTransId="{ECFEE390-F184-DA47-B7DD-6A08E25EB74E}" sibTransId="{243CBE17-3531-9848-BE56-AA9C02CD32C9}"/>
    <dgm:cxn modelId="{707D1C2B-623E-E24E-BB02-B1A27C142070}" srcId="{08FF193D-8DE8-D44F-8C27-C54A04EBCCBD}" destId="{470E5FA6-618A-CC42-A7F2-FF4004F03D0F}" srcOrd="4" destOrd="0" parTransId="{6D95ABD6-61F1-6147-B4F5-337EBFD83909}" sibTransId="{805F241E-5A0D-9C45-B366-C689D8C956A6}"/>
    <dgm:cxn modelId="{95A58C40-2571-5748-8E47-82827F0BE0A5}" type="presOf" srcId="{470E5FA6-618A-CC42-A7F2-FF4004F03D0F}" destId="{5C5FF889-6188-5740-A759-9D9F2B2A0362}" srcOrd="0" destOrd="0" presId="urn:microsoft.com/office/officeart/2005/8/layout/process4"/>
    <dgm:cxn modelId="{83AC9A50-C769-D84C-9018-717E3B81F0A6}" type="presOf" srcId="{AA001997-24D9-804D-9CBD-9D8DCDB420B8}" destId="{51130000-5E37-FA4A-AE08-044EEA92A2A5}" srcOrd="0" destOrd="0" presId="urn:microsoft.com/office/officeart/2005/8/layout/process4"/>
    <dgm:cxn modelId="{1D67855B-7F96-E149-A1E6-DC5CAED1182D}" srcId="{08FF193D-8DE8-D44F-8C27-C54A04EBCCBD}" destId="{AA001997-24D9-804D-9CBD-9D8DCDB420B8}" srcOrd="3" destOrd="0" parTransId="{1C75F162-0000-2A46-8BE4-68B52EAECC7D}" sibTransId="{347333CE-5268-C742-AA03-EC3E3AE378C5}"/>
    <dgm:cxn modelId="{07D5C162-7408-8741-8E49-547EB119B702}" srcId="{08FF193D-8DE8-D44F-8C27-C54A04EBCCBD}" destId="{6EC92A87-549D-D44C-B4EE-579A770A5BE9}" srcOrd="1" destOrd="0" parTransId="{961B356E-474D-2E4F-BFC6-3CB7C98008D0}" sibTransId="{23D5FD99-59C0-3D46-909B-A43D918F8DD6}"/>
    <dgm:cxn modelId="{61DE8680-5C9E-8D41-B1DE-4AB8E6D613A6}" srcId="{08FF193D-8DE8-D44F-8C27-C54A04EBCCBD}" destId="{EF5AF2D6-AF50-EB41-A888-DDD7A3A4B87E}" srcOrd="0" destOrd="0" parTransId="{CF91C22C-7565-5149-844B-D54694D3A896}" sibTransId="{E8932540-BA83-5042-BC60-B879FF1BEEDC}"/>
    <dgm:cxn modelId="{4F089792-37FD-C64D-AEB7-1018F48E7667}" srcId="{08FF193D-8DE8-D44F-8C27-C54A04EBCCBD}" destId="{54F068AA-4028-D84B-9EF5-958A39F27968}" srcOrd="2" destOrd="0" parTransId="{1EC80017-8D31-1740-8226-C6179DA71274}" sibTransId="{61658DF4-5142-CA43-830D-33321C1AC592}"/>
    <dgm:cxn modelId="{8D59FBA3-D4EA-1A45-BB6E-F2FB132CDF87}" type="presOf" srcId="{6EC92A87-549D-D44C-B4EE-579A770A5BE9}" destId="{0747BEEE-9167-F847-9C9F-281DBAF9DFC1}" srcOrd="0" destOrd="0" presId="urn:microsoft.com/office/officeart/2005/8/layout/process4"/>
    <dgm:cxn modelId="{F085D0AD-1704-B44E-B935-41BB9CBB2AE1}" type="presOf" srcId="{EF5AF2D6-AF50-EB41-A888-DDD7A3A4B87E}" destId="{99FF55BF-A969-8942-A94A-E9DC1607D827}" srcOrd="0" destOrd="0" presId="urn:microsoft.com/office/officeart/2005/8/layout/process4"/>
    <dgm:cxn modelId="{71E489EF-2670-084A-8734-AAF25424F84F}" type="presOf" srcId="{08FF193D-8DE8-D44F-8C27-C54A04EBCCBD}" destId="{738132C4-1089-A64B-B92D-117556B60E7E}" srcOrd="0" destOrd="0" presId="urn:microsoft.com/office/officeart/2005/8/layout/process4"/>
    <dgm:cxn modelId="{47A171F2-30D2-7948-9CB0-745E7874EA26}" type="presOf" srcId="{54F068AA-4028-D84B-9EF5-958A39F27968}" destId="{A5F50D3F-8124-5B4E-93C2-A8E1725AE1CF}" srcOrd="0" destOrd="0" presId="urn:microsoft.com/office/officeart/2005/8/layout/process4"/>
    <dgm:cxn modelId="{BE9C4B00-8276-D440-ADF4-B73F884429D0}" type="presParOf" srcId="{738132C4-1089-A64B-B92D-117556B60E7E}" destId="{590B1CB8-1E22-7A43-9E22-EAC7B5F40634}" srcOrd="0" destOrd="0" presId="urn:microsoft.com/office/officeart/2005/8/layout/process4"/>
    <dgm:cxn modelId="{4193A279-DE74-F044-8543-EDC13FD997C5}" type="presParOf" srcId="{590B1CB8-1E22-7A43-9E22-EAC7B5F40634}" destId="{DD8783DE-907B-3447-87BF-E152B807D7F7}" srcOrd="0" destOrd="0" presId="urn:microsoft.com/office/officeart/2005/8/layout/process4"/>
    <dgm:cxn modelId="{9FEAB494-59A0-C14D-9A7B-37B01ED7B3DF}" type="presParOf" srcId="{738132C4-1089-A64B-B92D-117556B60E7E}" destId="{644C465D-62E6-0843-AD4B-6489498CDD70}" srcOrd="1" destOrd="0" presId="urn:microsoft.com/office/officeart/2005/8/layout/process4"/>
    <dgm:cxn modelId="{88E3170D-A0F4-1345-A9B6-A8B052AB9693}" type="presParOf" srcId="{738132C4-1089-A64B-B92D-117556B60E7E}" destId="{60FB18D7-8920-4843-BB3F-C377F4FE342E}" srcOrd="2" destOrd="0" presId="urn:microsoft.com/office/officeart/2005/8/layout/process4"/>
    <dgm:cxn modelId="{D9663E3C-29F6-6944-ADF7-F06AE4AABFEA}" type="presParOf" srcId="{60FB18D7-8920-4843-BB3F-C377F4FE342E}" destId="{5C5FF889-6188-5740-A759-9D9F2B2A0362}" srcOrd="0" destOrd="0" presId="urn:microsoft.com/office/officeart/2005/8/layout/process4"/>
    <dgm:cxn modelId="{8D0C2022-B675-154F-92FD-6D5D4743D6F5}" type="presParOf" srcId="{738132C4-1089-A64B-B92D-117556B60E7E}" destId="{6F9CD16C-2FB3-2C45-9111-86054E8FAEB7}" srcOrd="3" destOrd="0" presId="urn:microsoft.com/office/officeart/2005/8/layout/process4"/>
    <dgm:cxn modelId="{BC36DCBA-E342-984C-8855-9DBF82C2DAE9}" type="presParOf" srcId="{738132C4-1089-A64B-B92D-117556B60E7E}" destId="{2C9A54AF-D7CB-A245-9EDA-31BBAFE7B3E8}" srcOrd="4" destOrd="0" presId="urn:microsoft.com/office/officeart/2005/8/layout/process4"/>
    <dgm:cxn modelId="{1EF3AD7F-B84A-7D42-8990-12F8116C5937}" type="presParOf" srcId="{2C9A54AF-D7CB-A245-9EDA-31BBAFE7B3E8}" destId="{51130000-5E37-FA4A-AE08-044EEA92A2A5}" srcOrd="0" destOrd="0" presId="urn:microsoft.com/office/officeart/2005/8/layout/process4"/>
    <dgm:cxn modelId="{6D44B485-F0F1-F84D-8F94-011CD0A65345}" type="presParOf" srcId="{738132C4-1089-A64B-B92D-117556B60E7E}" destId="{197889AA-648E-4A4F-9DB3-65862642C9B5}" srcOrd="5" destOrd="0" presId="urn:microsoft.com/office/officeart/2005/8/layout/process4"/>
    <dgm:cxn modelId="{D7586026-E1C5-974C-9433-AB9214ADF06C}" type="presParOf" srcId="{738132C4-1089-A64B-B92D-117556B60E7E}" destId="{6BCB4333-721E-6D4C-83F6-CEA125FDE7B5}" srcOrd="6" destOrd="0" presId="urn:microsoft.com/office/officeart/2005/8/layout/process4"/>
    <dgm:cxn modelId="{8DE3FBDA-75F4-5147-B752-3DC1EBBE0C6E}" type="presParOf" srcId="{6BCB4333-721E-6D4C-83F6-CEA125FDE7B5}" destId="{A5F50D3F-8124-5B4E-93C2-A8E1725AE1CF}" srcOrd="0" destOrd="0" presId="urn:microsoft.com/office/officeart/2005/8/layout/process4"/>
    <dgm:cxn modelId="{5D776D7E-8725-4449-BF4A-CBA0FBB491B8}" type="presParOf" srcId="{738132C4-1089-A64B-B92D-117556B60E7E}" destId="{8B7FA846-734A-5D48-9370-3729651A9AC5}" srcOrd="7" destOrd="0" presId="urn:microsoft.com/office/officeart/2005/8/layout/process4"/>
    <dgm:cxn modelId="{4D7F43C5-419D-BE4B-90DC-B99A48EB0754}" type="presParOf" srcId="{738132C4-1089-A64B-B92D-117556B60E7E}" destId="{F3CB59DD-39E6-874E-A386-0B6BB4234EB8}" srcOrd="8" destOrd="0" presId="urn:microsoft.com/office/officeart/2005/8/layout/process4"/>
    <dgm:cxn modelId="{B3095725-98F1-AB48-A60B-3BDD6B81D2AD}" type="presParOf" srcId="{F3CB59DD-39E6-874E-A386-0B6BB4234EB8}" destId="{0747BEEE-9167-F847-9C9F-281DBAF9DFC1}" srcOrd="0" destOrd="0" presId="urn:microsoft.com/office/officeart/2005/8/layout/process4"/>
    <dgm:cxn modelId="{D10C4136-B4EF-594E-A20A-4EF250225F72}" type="presParOf" srcId="{738132C4-1089-A64B-B92D-117556B60E7E}" destId="{316CE9B2-3FC1-B247-82C9-2B85DEA04D21}" srcOrd="9" destOrd="0" presId="urn:microsoft.com/office/officeart/2005/8/layout/process4"/>
    <dgm:cxn modelId="{8916FBAA-A530-144B-8DAF-FACF005CFE97}" type="presParOf" srcId="{738132C4-1089-A64B-B92D-117556B60E7E}" destId="{9BE1025A-FA33-C340-83ED-AD991D2E9B61}" srcOrd="10" destOrd="0" presId="urn:microsoft.com/office/officeart/2005/8/layout/process4"/>
    <dgm:cxn modelId="{8F1956D9-FD1F-C148-826A-05CFCBD62298}" type="presParOf" srcId="{9BE1025A-FA33-C340-83ED-AD991D2E9B61}" destId="{99FF55BF-A969-8942-A94A-E9DC1607D827}" srcOrd="0" destOrd="0" presId="urn:microsoft.com/office/officeart/2005/8/layout/process4"/>
  </dgm:cxnLst>
  <dgm:bg/>
  <dgm:whole/>
  <dgm:extLst>
    <a:ext uri="http://schemas.microsoft.com/office/drawing/2008/diagram">
      <dsp:dataModelExt xmlns:dsp="http://schemas.microsoft.com/office/drawing/2008/diagram" relId="rId115" minVer="http://schemas.openxmlformats.org/drawingml/2006/diagram"/>
    </a:ext>
  </dgm:extLst>
</dgm:dataModel>
</file>

<file path=word/diagrams/data16.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15" qsCatId="simple" csTypeId="urn:microsoft.com/office/officeart/2005/8/colors/accent1_2#15" csCatId="accent1" phldr="1"/>
      <dgm:spPr/>
      <dgm:t>
        <a:bodyPr/>
        <a:lstStyle/>
        <a:p>
          <a:endParaRPr lang="en-US"/>
        </a:p>
      </dgm:t>
    </dgm:pt>
    <dgm:pt modelId="{EF5AF2D6-AF50-EB41-A888-DDD7A3A4B87E}">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The course syllabus (i.e., a weekly learning schedule)</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Faculty contact information</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Weekly learning materials</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Assessment descriptions and rubrics</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70E5FA6-618A-CC42-A7F2-FF4004F03D0F}">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Important announcements</a:t>
          </a:r>
          <a:endParaRPr lang="en-US" sz="1000">
            <a:solidFill>
              <a:schemeClr val="tx1"/>
            </a:solidFill>
            <a:latin typeface="Poppins" panose="00000500000000000000" pitchFamily="2" charset="77"/>
            <a:cs typeface="Poppins" panose="00000500000000000000" pitchFamily="2" charset="77"/>
          </a:endParaRPr>
        </a:p>
      </dgm:t>
    </dgm:pt>
    <dgm:pt modelId="{6D95ABD6-61F1-6147-B4F5-337EBFD83909}" type="parTrans" cxnId="{707D1C2B-623E-E24E-BB02-B1A27C142070}">
      <dgm:prSet/>
      <dgm:spPr/>
      <dgm:t>
        <a:bodyPr/>
        <a:lstStyle/>
        <a:p>
          <a:endParaRPr lang="en-US"/>
        </a:p>
      </dgm:t>
    </dgm:pt>
    <dgm:pt modelId="{805F241E-5A0D-9C45-B366-C689D8C956A6}" type="sibTrans" cxnId="{707D1C2B-623E-E24E-BB02-B1A27C142070}">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578FFF3E-9663-A24D-BBDB-86B2E9FD2F1C}" type="pres">
      <dgm:prSet presAssocID="{470E5FA6-618A-CC42-A7F2-FF4004F03D0F}" presName="boxAndChildren" presStyleCnt="0"/>
      <dgm:spPr/>
    </dgm:pt>
    <dgm:pt modelId="{37128287-CA21-9F4E-8E12-AA794586E3FD}" type="pres">
      <dgm:prSet presAssocID="{470E5FA6-618A-CC42-A7F2-FF4004F03D0F}" presName="parentTextBox" presStyleLbl="node1" presStyleIdx="0" presStyleCnt="5"/>
      <dgm:spPr/>
    </dgm:pt>
    <dgm:pt modelId="{A1020032-98A0-0942-B363-9E6FDB776CA9}" type="pres">
      <dgm:prSet presAssocID="{347333CE-5268-C742-AA03-EC3E3AE378C5}" presName="sp" presStyleCnt="0"/>
      <dgm:spPr/>
    </dgm:pt>
    <dgm:pt modelId="{A8FD861F-DA0B-524E-8FEF-3600BE8BAAA8}" type="pres">
      <dgm:prSet presAssocID="{AA001997-24D9-804D-9CBD-9D8DCDB420B8}" presName="arrowAndChildren" presStyleCnt="0"/>
      <dgm:spPr/>
    </dgm:pt>
    <dgm:pt modelId="{02328251-7CF0-714F-9B0C-D0B5429ED07C}" type="pres">
      <dgm:prSet presAssocID="{AA001997-24D9-804D-9CBD-9D8DCDB420B8}" presName="parentTextArrow" presStyleLbl="node1" presStyleIdx="1" presStyleCnt="5"/>
      <dgm:spPr/>
    </dgm:pt>
    <dgm:pt modelId="{A4F4A54B-0828-364E-B7D3-0F2E7A48E6B7}" type="pres">
      <dgm:prSet presAssocID="{61658DF4-5142-CA43-830D-33321C1AC592}" presName="sp" presStyleCnt="0"/>
      <dgm:spPr/>
    </dgm:pt>
    <dgm:pt modelId="{1D19496D-E334-5843-991D-CEA7F674697D}" type="pres">
      <dgm:prSet presAssocID="{54F068AA-4028-D84B-9EF5-958A39F27968}" presName="arrowAndChildren" presStyleCnt="0"/>
      <dgm:spPr/>
    </dgm:pt>
    <dgm:pt modelId="{9CA25D8B-5461-4247-87E2-6E0D6C41FCE9}" type="pres">
      <dgm:prSet presAssocID="{54F068AA-4028-D84B-9EF5-958A39F27968}" presName="parentTextArrow" presStyleLbl="node1" presStyleIdx="2" presStyleCnt="5"/>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3" presStyleCnt="5"/>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4" presStyleCnt="5"/>
      <dgm:spPr/>
    </dgm:pt>
  </dgm:ptLst>
  <dgm:cxnLst>
    <dgm:cxn modelId="{C78DB01D-D980-D84E-A372-F872228E6FD0}" type="presOf" srcId="{54F068AA-4028-D84B-9EF5-958A39F27968}" destId="{9CA25D8B-5461-4247-87E2-6E0D6C41FCE9}" srcOrd="0" destOrd="0" presId="urn:microsoft.com/office/officeart/2005/8/layout/process4"/>
    <dgm:cxn modelId="{707D1C2B-623E-E24E-BB02-B1A27C142070}" srcId="{08FF193D-8DE8-D44F-8C27-C54A04EBCCBD}" destId="{470E5FA6-618A-CC42-A7F2-FF4004F03D0F}" srcOrd="4" destOrd="0" parTransId="{6D95ABD6-61F1-6147-B4F5-337EBFD83909}" sibTransId="{805F241E-5A0D-9C45-B366-C689D8C956A6}"/>
    <dgm:cxn modelId="{CC497B4E-A77C-2140-B22E-E01A681F7933}" type="presOf" srcId="{AA001997-24D9-804D-9CBD-9D8DCDB420B8}" destId="{02328251-7CF0-714F-9B0C-D0B5429ED07C}" srcOrd="0" destOrd="0" presId="urn:microsoft.com/office/officeart/2005/8/layout/process4"/>
    <dgm:cxn modelId="{1D67855B-7F96-E149-A1E6-DC5CAED1182D}" srcId="{08FF193D-8DE8-D44F-8C27-C54A04EBCCBD}" destId="{AA001997-24D9-804D-9CBD-9D8DCDB420B8}" srcOrd="3" destOrd="0" parTransId="{1C75F162-0000-2A46-8BE4-68B52EAECC7D}" sibTransId="{347333CE-5268-C742-AA03-EC3E3AE378C5}"/>
    <dgm:cxn modelId="{07D5C162-7408-8741-8E49-547EB119B702}" srcId="{08FF193D-8DE8-D44F-8C27-C54A04EBCCBD}" destId="{6EC92A87-549D-D44C-B4EE-579A770A5BE9}" srcOrd="1" destOrd="0" parTransId="{961B356E-474D-2E4F-BFC6-3CB7C98008D0}" sibTransId="{23D5FD99-59C0-3D46-909B-A43D918F8DD6}"/>
    <dgm:cxn modelId="{61DE8680-5C9E-8D41-B1DE-4AB8E6D613A6}" srcId="{08FF193D-8DE8-D44F-8C27-C54A04EBCCBD}" destId="{EF5AF2D6-AF50-EB41-A888-DDD7A3A4B87E}" srcOrd="0" destOrd="0" parTransId="{CF91C22C-7565-5149-844B-D54694D3A896}" sibTransId="{E8932540-BA83-5042-BC60-B879FF1BEEDC}"/>
    <dgm:cxn modelId="{4F089792-37FD-C64D-AEB7-1018F48E7667}" srcId="{08FF193D-8DE8-D44F-8C27-C54A04EBCCBD}" destId="{54F068AA-4028-D84B-9EF5-958A39F27968}" srcOrd="2" destOrd="0" parTransId="{1EC80017-8D31-1740-8226-C6179DA71274}" sibTransId="{61658DF4-5142-CA43-830D-33321C1AC592}"/>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6FF78EDB-C57B-1045-BCA9-75370015E12B}" type="presOf" srcId="{470E5FA6-618A-CC42-A7F2-FF4004F03D0F}" destId="{37128287-CA21-9F4E-8E12-AA794586E3FD}"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2C48FDCC-9B24-094A-9F63-7E67432FB6E2}" type="presParOf" srcId="{5AE82554-F453-A249-8332-1BA945B75D3E}" destId="{578FFF3E-9663-A24D-BBDB-86B2E9FD2F1C}" srcOrd="0" destOrd="0" presId="urn:microsoft.com/office/officeart/2005/8/layout/process4"/>
    <dgm:cxn modelId="{AB5244EF-7F3F-BC48-87A5-A4F3897782A2}" type="presParOf" srcId="{578FFF3E-9663-A24D-BBDB-86B2E9FD2F1C}" destId="{37128287-CA21-9F4E-8E12-AA794586E3FD}" srcOrd="0" destOrd="0" presId="urn:microsoft.com/office/officeart/2005/8/layout/process4"/>
    <dgm:cxn modelId="{04493397-C654-1247-B9E9-2E5EB1464A67}" type="presParOf" srcId="{5AE82554-F453-A249-8332-1BA945B75D3E}" destId="{A1020032-98A0-0942-B363-9E6FDB776CA9}" srcOrd="1" destOrd="0" presId="urn:microsoft.com/office/officeart/2005/8/layout/process4"/>
    <dgm:cxn modelId="{7E94A662-E98F-404A-BC5D-930433924E09}" type="presParOf" srcId="{5AE82554-F453-A249-8332-1BA945B75D3E}" destId="{A8FD861F-DA0B-524E-8FEF-3600BE8BAAA8}" srcOrd="2" destOrd="0" presId="urn:microsoft.com/office/officeart/2005/8/layout/process4"/>
    <dgm:cxn modelId="{8B30B20E-D9BD-C342-A6AC-08F165198E94}" type="presParOf" srcId="{A8FD861F-DA0B-524E-8FEF-3600BE8BAAA8}" destId="{02328251-7CF0-714F-9B0C-D0B5429ED07C}" srcOrd="0" destOrd="0" presId="urn:microsoft.com/office/officeart/2005/8/layout/process4"/>
    <dgm:cxn modelId="{35F339A0-70E0-4948-BBBB-DAF421F9432F}" type="presParOf" srcId="{5AE82554-F453-A249-8332-1BA945B75D3E}" destId="{A4F4A54B-0828-364E-B7D3-0F2E7A48E6B7}" srcOrd="3" destOrd="0" presId="urn:microsoft.com/office/officeart/2005/8/layout/process4"/>
    <dgm:cxn modelId="{64B391F8-6A01-284D-BB3C-490AB32190A6}" type="presParOf" srcId="{5AE82554-F453-A249-8332-1BA945B75D3E}" destId="{1D19496D-E334-5843-991D-CEA7F674697D}" srcOrd="4" destOrd="0" presId="urn:microsoft.com/office/officeart/2005/8/layout/process4"/>
    <dgm:cxn modelId="{03F9AF3F-F758-DB4E-9C6D-1A5E7B038EBA}" type="presParOf" srcId="{1D19496D-E334-5843-991D-CEA7F674697D}" destId="{9CA25D8B-5461-4247-87E2-6E0D6C41FCE9}" srcOrd="0" destOrd="0" presId="urn:microsoft.com/office/officeart/2005/8/layout/process4"/>
    <dgm:cxn modelId="{F3F6A7F7-7E04-D146-90C8-892A5E39A9AB}" type="presParOf" srcId="{5AE82554-F453-A249-8332-1BA945B75D3E}" destId="{A23B19D0-BAA5-F54B-A78C-7249438C3426}" srcOrd="5" destOrd="0" presId="urn:microsoft.com/office/officeart/2005/8/layout/process4"/>
    <dgm:cxn modelId="{AAADF965-A27C-9A46-96F9-028C4B81FDEE}" type="presParOf" srcId="{5AE82554-F453-A249-8332-1BA945B75D3E}" destId="{ADAC7DD6-26EC-B042-8749-4799FB22F801}" srcOrd="6"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7" destOrd="0" presId="urn:microsoft.com/office/officeart/2005/8/layout/process4"/>
    <dgm:cxn modelId="{3E701FEA-EF24-DE40-B138-2F7766E32591}" type="presParOf" srcId="{5AE82554-F453-A249-8332-1BA945B75D3E}" destId="{4EA6DF87-1EC3-984B-A088-38548879857B}" srcOrd="8"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Lst>
  <dgm:bg/>
  <dgm:whole/>
  <dgm:extLst>
    <a:ext uri="http://schemas.microsoft.com/office/drawing/2008/diagram">
      <dsp:dataModelExt xmlns:dsp="http://schemas.microsoft.com/office/drawing/2008/diagram" relId="rId120" minVer="http://schemas.openxmlformats.org/drawingml/2006/diagram"/>
    </a:ext>
  </dgm:extLst>
</dgm:dataModel>
</file>

<file path=word/diagrams/data17.xml><?xml version="1.0" encoding="utf-8"?>
<dgm:dataModel xmlns:dgm="http://schemas.openxmlformats.org/drawingml/2006/diagram" xmlns:a="http://schemas.openxmlformats.org/drawingml/2006/main">
  <dgm:ptLst>
    <dgm:pt modelId="{251E5704-A2E6-8F43-98BF-F315642D77A1}" type="doc">
      <dgm:prSet loTypeId="urn:microsoft.com/office/officeart/2026/layout/SmallDotsVertical#9" loCatId="" qsTypeId="urn:microsoft.com/office/officeart/2005/8/quickstyle/simple1#16" qsCatId="simple" csTypeId="urn:microsoft.com/office/officeart/2005/8/colors/accent1_2#16" csCatId="accent1" phldr="1"/>
      <dgm:spPr/>
      <dgm:t>
        <a:bodyPr/>
        <a:lstStyle/>
        <a:p>
          <a:endParaRPr lang="en-US"/>
        </a:p>
      </dgm:t>
    </dgm:pt>
    <dgm:pt modelId="{D4160615-ED51-2F4F-80E3-7BAEE36A999F}">
      <dgm:prSet phldrT="Title" custT="1"/>
      <dgm:spPr/>
      <dgm:t>
        <a:bodyPr/>
        <a:lstStyle/>
        <a:p>
          <a:pPr>
            <a:defRPr b="1">
              <a:solidFill>
                <a:schemeClr val="accent1"/>
              </a:solidFill>
            </a:defRPr>
          </a:pPr>
          <a:r>
            <a:rPr lang="en-US" sz="2000">
              <a:solidFill>
                <a:srgbClr val="915901"/>
              </a:solidFill>
              <a:latin typeface="Poppins" panose="00000500000000000000" pitchFamily="2" charset="77"/>
              <a:cs typeface="Poppins" panose="00000500000000000000" pitchFamily="2" charset="77"/>
            </a:rPr>
            <a:t>Before the first day of class:</a:t>
          </a:r>
        </a:p>
      </dgm:t>
    </dgm:pt>
    <dgm:pt modelId="{EEB73CDD-B2C2-CA41-A638-1CF4653AC0C7}" type="parTrans" cxnId="{3B7536B3-87A8-264E-8EF6-678F2732BA50}">
      <dgm:prSet/>
      <dgm:spPr/>
      <dgm:t>
        <a:bodyPr/>
        <a:lstStyle/>
        <a:p>
          <a:endParaRPr lang="en-US"/>
        </a:p>
      </dgm:t>
    </dgm:pt>
    <dgm:pt modelId="{A398DA1F-7602-4F4E-A57B-DBA3F8D7557B}" type="sibTrans" cxnId="{3B7536B3-87A8-264E-8EF6-678F2732BA50}">
      <dgm:prSet/>
      <dgm:spPr/>
      <dgm:t>
        <a:bodyPr/>
        <a:lstStyle/>
        <a:p>
          <a:endParaRPr lang="en-US"/>
        </a:p>
      </dgm:t>
    </dgm:pt>
    <dgm:pt modelId="{C0562745-481E-A14F-8E42-0C097E20BB6A}">
      <dgm:prSet phldrT="Description" custT="1"/>
      <dgm:spPr/>
      <dgm:t>
        <a:bodyPr/>
        <a:lstStyle/>
        <a:p>
          <a:r>
            <a:rPr lang="en-CA" sz="1200">
              <a:latin typeface="Poppins" panose="00000500000000000000" pitchFamily="2" charset="77"/>
              <a:cs typeface="Poppins" panose="00000500000000000000" pitchFamily="2" charset="77"/>
            </a:rPr>
            <a:t>Review contents in the Moodle shell (if provided) and ensure course resources are visible to students and tests, quizzes, or exams are hidden until the test date</a:t>
          </a:r>
          <a:endParaRPr lang="en-US" sz="1200">
            <a:latin typeface="Poppins" panose="00000500000000000000" pitchFamily="2" charset="77"/>
            <a:cs typeface="Poppins" panose="00000500000000000000" pitchFamily="2" charset="77"/>
          </a:endParaRPr>
        </a:p>
      </dgm:t>
    </dgm:pt>
    <dgm:pt modelId="{308091F1-5CA3-A04D-A316-9FBB3F2401AD}" type="parTrans" cxnId="{C7767AA4-3DA6-C64E-94F3-95DF110EB724}">
      <dgm:prSet/>
      <dgm:spPr/>
      <dgm:t>
        <a:bodyPr/>
        <a:lstStyle/>
        <a:p>
          <a:endParaRPr lang="en-US"/>
        </a:p>
      </dgm:t>
    </dgm:pt>
    <dgm:pt modelId="{0286EE36-DAE2-E840-A3C0-8F0CFCE55AB6}" type="sibTrans" cxnId="{C7767AA4-3DA6-C64E-94F3-95DF110EB724}">
      <dgm:prSet/>
      <dgm:spPr/>
      <dgm:t>
        <a:bodyPr/>
        <a:lstStyle/>
        <a:p>
          <a:endParaRPr lang="en-US"/>
        </a:p>
      </dgm:t>
    </dgm:pt>
    <dgm:pt modelId="{E882E211-6456-D741-B8B8-C1DEE99E07C8}">
      <dgm:prSet phldrT="Description" custT="1"/>
      <dgm:spPr/>
      <dgm:t>
        <a:bodyPr/>
        <a:lstStyle/>
        <a:p>
          <a:r>
            <a:rPr lang="en-CA" sz="1200">
              <a:latin typeface="Poppins" panose="00000500000000000000" pitchFamily="2" charset="77"/>
              <a:cs typeface="Poppins" panose="00000500000000000000" pitchFamily="2" charset="77"/>
            </a:rPr>
            <a:t>Organize materials clearly, in sequential order</a:t>
          </a:r>
          <a:endParaRPr lang="en-US" sz="1200">
            <a:latin typeface="Poppins" panose="00000500000000000000" pitchFamily="2" charset="77"/>
            <a:cs typeface="Poppins" panose="00000500000000000000" pitchFamily="2" charset="77"/>
          </a:endParaRPr>
        </a:p>
      </dgm:t>
    </dgm:pt>
    <dgm:pt modelId="{F5209316-45C0-6840-AB33-352947213B77}" type="sibTrans" cxnId="{3BC58D49-EE43-4F4F-AEAA-8EEC28BF274B}">
      <dgm:prSet/>
      <dgm:spPr/>
      <dgm:t>
        <a:bodyPr/>
        <a:lstStyle/>
        <a:p>
          <a:endParaRPr lang="en-US"/>
        </a:p>
      </dgm:t>
    </dgm:pt>
    <dgm:pt modelId="{20512737-29A7-8749-A091-E5AD413773EE}" type="parTrans" cxnId="{3BC58D49-EE43-4F4F-AEAA-8EEC28BF274B}">
      <dgm:prSet/>
      <dgm:spPr/>
      <dgm:t>
        <a:bodyPr/>
        <a:lstStyle/>
        <a:p>
          <a:endParaRPr lang="en-US"/>
        </a:p>
      </dgm:t>
    </dgm:pt>
    <dgm:pt modelId="{73EEC0C9-5093-9840-8568-4BC400B3B853}">
      <dgm:prSet phldrT="Description" custT="1"/>
      <dgm:spPr/>
      <dgm:t>
        <a:bodyPr/>
        <a:lstStyle/>
        <a:p>
          <a:r>
            <a:rPr lang="en-CA" sz="1200">
              <a:latin typeface="Poppins" panose="00000500000000000000" pitchFamily="2" charset="77"/>
              <a:cs typeface="Poppins" panose="00000500000000000000" pitchFamily="2" charset="77"/>
            </a:rPr>
            <a:t>Remove outdated content</a:t>
          </a:r>
          <a:endParaRPr lang="en-US" sz="1200">
            <a:latin typeface="Poppins" panose="00000500000000000000" pitchFamily="2" charset="77"/>
            <a:cs typeface="Poppins" panose="00000500000000000000" pitchFamily="2" charset="77"/>
          </a:endParaRPr>
        </a:p>
      </dgm:t>
    </dgm:pt>
    <dgm:pt modelId="{E9D5148D-6C55-684C-8F49-74A4BEC5AFDE}" type="sibTrans" cxnId="{1269E61C-5934-254E-B4FB-CCB312DA9C66}">
      <dgm:prSet/>
      <dgm:spPr/>
      <dgm:t>
        <a:bodyPr/>
        <a:lstStyle/>
        <a:p>
          <a:endParaRPr lang="en-US"/>
        </a:p>
      </dgm:t>
    </dgm:pt>
    <dgm:pt modelId="{71F983EF-B852-A145-B4AF-DC86A3D51D35}" type="parTrans" cxnId="{1269E61C-5934-254E-B4FB-CCB312DA9C66}">
      <dgm:prSet/>
      <dgm:spPr/>
      <dgm:t>
        <a:bodyPr/>
        <a:lstStyle/>
        <a:p>
          <a:endParaRPr lang="en-US"/>
        </a:p>
      </dgm:t>
    </dgm:pt>
    <dgm:pt modelId="{20BE1570-A6E6-314B-8633-8108681A7382}">
      <dgm:prSet phldrT="Description" custT="1"/>
      <dgm:spPr/>
      <dgm:t>
        <a:bodyPr/>
        <a:lstStyle/>
        <a:p>
          <a:r>
            <a:rPr lang="en-CA" sz="1200">
              <a:latin typeface="Poppins" panose="00000500000000000000" pitchFamily="2" charset="77"/>
              <a:cs typeface="Poppins" panose="00000500000000000000" pitchFamily="2" charset="77"/>
            </a:rPr>
            <a:t>Verify that all links work properly</a:t>
          </a:r>
          <a:endParaRPr lang="en-US" sz="1200">
            <a:latin typeface="Poppins" panose="00000500000000000000" pitchFamily="2" charset="77"/>
            <a:cs typeface="Poppins" panose="00000500000000000000" pitchFamily="2" charset="77"/>
          </a:endParaRPr>
        </a:p>
      </dgm:t>
    </dgm:pt>
    <dgm:pt modelId="{2E9BE7F7-049B-4B4A-9987-307981853ADD}" type="sibTrans" cxnId="{41D7C16D-A1FE-954E-863D-6CDDB9874F7E}">
      <dgm:prSet/>
      <dgm:spPr/>
      <dgm:t>
        <a:bodyPr/>
        <a:lstStyle/>
        <a:p>
          <a:endParaRPr lang="en-US"/>
        </a:p>
      </dgm:t>
    </dgm:pt>
    <dgm:pt modelId="{6C878FFE-B81A-3341-9BA6-0B9263D3B765}" type="parTrans" cxnId="{41D7C16D-A1FE-954E-863D-6CDDB9874F7E}">
      <dgm:prSet/>
      <dgm:spPr/>
      <dgm:t>
        <a:bodyPr/>
        <a:lstStyle/>
        <a:p>
          <a:endParaRPr lang="en-US"/>
        </a:p>
      </dgm:t>
    </dgm:pt>
    <dgm:pt modelId="{291FCA49-2212-1A47-975A-7FE80D7CEF70}">
      <dgm:prSet phldrT="Description" custT="1"/>
      <dgm:spPr/>
      <dgm:t>
        <a:bodyPr/>
        <a:lstStyle/>
        <a:p>
          <a:r>
            <a:rPr lang="en-CA" sz="1200">
              <a:latin typeface="Poppins" panose="00000500000000000000" pitchFamily="2" charset="77"/>
              <a:cs typeface="Poppins" panose="00000500000000000000" pitchFamily="2" charset="77"/>
            </a:rPr>
            <a:t>Post a welcome announcement or video and introduce yourself</a:t>
          </a:r>
          <a:endParaRPr lang="en-US" sz="1200">
            <a:latin typeface="Poppins" panose="00000500000000000000" pitchFamily="2" charset="77"/>
            <a:cs typeface="Poppins" panose="00000500000000000000" pitchFamily="2" charset="77"/>
          </a:endParaRPr>
        </a:p>
      </dgm:t>
    </dgm:pt>
    <dgm:pt modelId="{54C33DA3-FACC-E84F-AA3C-61C002B2FEB2}" type="sibTrans" cxnId="{E341F896-9D64-634C-92CD-EA9BC7B89C6F}">
      <dgm:prSet/>
      <dgm:spPr/>
      <dgm:t>
        <a:bodyPr/>
        <a:lstStyle/>
        <a:p>
          <a:endParaRPr lang="en-US"/>
        </a:p>
      </dgm:t>
    </dgm:pt>
    <dgm:pt modelId="{4CB88B04-B56E-4847-A720-1155EB81FA8E}" type="parTrans" cxnId="{E341F896-9D64-634C-92CD-EA9BC7B89C6F}">
      <dgm:prSet/>
      <dgm:spPr/>
      <dgm:t>
        <a:bodyPr/>
        <a:lstStyle/>
        <a:p>
          <a:endParaRPr lang="en-US"/>
        </a:p>
      </dgm:t>
    </dgm:pt>
    <dgm:pt modelId="{BD69FE3B-9971-244D-912D-E83F64ADD3EE}" type="pres">
      <dgm:prSet presAssocID="{251E5704-A2E6-8F43-98BF-F315642D77A1}" presName="root" presStyleCnt="0">
        <dgm:presLayoutVars>
          <dgm:dir/>
          <dgm:resizeHandles val="exact"/>
        </dgm:presLayoutVars>
      </dgm:prSet>
      <dgm:spPr/>
    </dgm:pt>
    <dgm:pt modelId="{D10E7578-B6C2-5D42-841F-6A3959C1F3F3}" type="pres">
      <dgm:prSet presAssocID="{251E5704-A2E6-8F43-98BF-F315642D77A1}" presName="connLine" presStyleLbl="dkBgShp" presStyleIdx="0" presStyleCnt="1"/>
      <dgm:spPr>
        <a:solidFill>
          <a:srgbClr val="FFF0BE"/>
        </a:solidFill>
        <a:ln>
          <a:noFill/>
        </a:ln>
        <a:effectLst/>
      </dgm:spPr>
    </dgm:pt>
    <dgm:pt modelId="{24EF3EE5-2503-A344-9AC5-772934A93E25}" type="pres">
      <dgm:prSet presAssocID="{251E5704-A2E6-8F43-98BF-F315642D77A1}" presName="itemsFlow" presStyleCnt="0"/>
      <dgm:spPr/>
    </dgm:pt>
    <dgm:pt modelId="{CCF7F68E-605E-9649-979C-D48C2315E2F7}" type="pres">
      <dgm:prSet presAssocID="{D4160615-ED51-2F4F-80E3-7BAEE36A999F}" presName="item" presStyleCnt="0"/>
      <dgm:spPr/>
    </dgm:pt>
    <dgm:pt modelId="{7F0953BD-81EC-2544-BA4C-2AF0D54E11D3}" type="pres">
      <dgm:prSet presAssocID="{D4160615-ED51-2F4F-80E3-7BAEE36A999F}" presName="anchor" presStyleCnt="0"/>
      <dgm:spPr/>
    </dgm:pt>
    <dgm:pt modelId="{202F54D5-E75D-8F4C-AE55-26A1C3C9AC8E}" type="pres">
      <dgm:prSet presAssocID="{D4160615-ED51-2F4F-80E3-7BAEE36A999F}" presName="titleText" presStyleLbl="revTx" presStyleIdx="0" presStyleCnt="0">
        <dgm:presLayoutVars>
          <dgm:chMax val="0"/>
          <dgm:chPref val="0"/>
        </dgm:presLayoutVars>
      </dgm:prSet>
      <dgm:spPr/>
    </dgm:pt>
    <dgm:pt modelId="{83E539E8-375D-7742-86DA-D833FA2113B3}" type="pres">
      <dgm:prSet presAssocID="{D4160615-ED51-2F4F-80E3-7BAEE36A999F}" presName="dot" presStyleLbl="node1" presStyleIdx="0" presStyleCnt="1"/>
      <dgm:spPr>
        <a:solidFill>
          <a:srgbClr val="915901"/>
        </a:solidFill>
      </dgm:spPr>
    </dgm:pt>
    <dgm:pt modelId="{2D6E92DC-2E83-064E-A9FB-63DBF32B7090}" type="pres">
      <dgm:prSet presAssocID="{D4160615-ED51-2F4F-80E3-7BAEE36A999F}" presName="descText" presStyleLbl="revTx" presStyleIdx="0" presStyleCnt="0">
        <dgm:presLayoutVars>
          <dgm:chMax val="0"/>
          <dgm:chPref val="0"/>
        </dgm:presLayoutVars>
      </dgm:prSet>
      <dgm:spPr/>
    </dgm:pt>
  </dgm:ptLst>
  <dgm:cxnLst>
    <dgm:cxn modelId="{1269E61C-5934-254E-B4FB-CCB312DA9C66}" srcId="{D4160615-ED51-2F4F-80E3-7BAEE36A999F}" destId="{73EEC0C9-5093-9840-8568-4BC400B3B853}" srcOrd="2" destOrd="0" parTransId="{71F983EF-B852-A145-B4AF-DC86A3D51D35}" sibTransId="{E9D5148D-6C55-684C-8F49-74A4BEC5AFDE}"/>
    <dgm:cxn modelId="{A587FA1C-AF82-2E44-A79D-23689CC075CE}" type="presOf" srcId="{251E5704-A2E6-8F43-98BF-F315642D77A1}" destId="{BD69FE3B-9971-244D-912D-E83F64ADD3EE}" srcOrd="0" destOrd="0" presId="urn:microsoft.com/office/officeart/2026/layout/SmallDotsVertical#9"/>
    <dgm:cxn modelId="{3BC58D49-EE43-4F4F-AEAA-8EEC28BF274B}" srcId="{D4160615-ED51-2F4F-80E3-7BAEE36A999F}" destId="{E882E211-6456-D741-B8B8-C1DEE99E07C8}" srcOrd="1" destOrd="0" parTransId="{20512737-29A7-8749-A091-E5AD413773EE}" sibTransId="{F5209316-45C0-6840-AB33-352947213B77}"/>
    <dgm:cxn modelId="{41D7C16D-A1FE-954E-863D-6CDDB9874F7E}" srcId="{D4160615-ED51-2F4F-80E3-7BAEE36A999F}" destId="{20BE1570-A6E6-314B-8633-8108681A7382}" srcOrd="3" destOrd="0" parTransId="{6C878FFE-B81A-3341-9BA6-0B9263D3B765}" sibTransId="{2E9BE7F7-049B-4B4A-9987-307981853ADD}"/>
    <dgm:cxn modelId="{2CE39490-A3C5-8440-B798-C829D643E04F}" type="presOf" srcId="{D4160615-ED51-2F4F-80E3-7BAEE36A999F}" destId="{202F54D5-E75D-8F4C-AE55-26A1C3C9AC8E}" srcOrd="0" destOrd="0" presId="urn:microsoft.com/office/officeart/2026/layout/SmallDotsVertical#9"/>
    <dgm:cxn modelId="{E341F896-9D64-634C-92CD-EA9BC7B89C6F}" srcId="{D4160615-ED51-2F4F-80E3-7BAEE36A999F}" destId="{291FCA49-2212-1A47-975A-7FE80D7CEF70}" srcOrd="4" destOrd="0" parTransId="{4CB88B04-B56E-4847-A720-1155EB81FA8E}" sibTransId="{54C33DA3-FACC-E84F-AA3C-61C002B2FEB2}"/>
    <dgm:cxn modelId="{C7767AA4-3DA6-C64E-94F3-95DF110EB724}" srcId="{D4160615-ED51-2F4F-80E3-7BAEE36A999F}" destId="{C0562745-481E-A14F-8E42-0C097E20BB6A}" srcOrd="0" destOrd="0" parTransId="{308091F1-5CA3-A04D-A316-9FBB3F2401AD}" sibTransId="{0286EE36-DAE2-E840-A3C0-8F0CFCE55AB6}"/>
    <dgm:cxn modelId="{CCB22FA8-5CAF-B243-A314-4B4A0EB51A4F}" type="presOf" srcId="{291FCA49-2212-1A47-975A-7FE80D7CEF70}" destId="{2D6E92DC-2E83-064E-A9FB-63DBF32B7090}" srcOrd="0" destOrd="4" presId="urn:microsoft.com/office/officeart/2026/layout/SmallDotsVertical#9"/>
    <dgm:cxn modelId="{3B7536B3-87A8-264E-8EF6-678F2732BA50}" srcId="{251E5704-A2E6-8F43-98BF-F315642D77A1}" destId="{D4160615-ED51-2F4F-80E3-7BAEE36A999F}" srcOrd="0" destOrd="0" parTransId="{EEB73CDD-B2C2-CA41-A638-1CF4653AC0C7}" sibTransId="{A398DA1F-7602-4F4E-A57B-DBA3F8D7557B}"/>
    <dgm:cxn modelId="{878269B5-12FA-3F4C-9B17-532C7940F669}" type="presOf" srcId="{E882E211-6456-D741-B8B8-C1DEE99E07C8}" destId="{2D6E92DC-2E83-064E-A9FB-63DBF32B7090}" srcOrd="0" destOrd="1" presId="urn:microsoft.com/office/officeart/2026/layout/SmallDotsVertical#9"/>
    <dgm:cxn modelId="{C06254D2-718A-5C4B-9AD1-94403997C5BF}" type="presOf" srcId="{73EEC0C9-5093-9840-8568-4BC400B3B853}" destId="{2D6E92DC-2E83-064E-A9FB-63DBF32B7090}" srcOrd="0" destOrd="2" presId="urn:microsoft.com/office/officeart/2026/layout/SmallDotsVertical#9"/>
    <dgm:cxn modelId="{7239C4D2-863D-1E46-999A-A42A305E9751}" type="presOf" srcId="{20BE1570-A6E6-314B-8633-8108681A7382}" destId="{2D6E92DC-2E83-064E-A9FB-63DBF32B7090}" srcOrd="0" destOrd="3" presId="urn:microsoft.com/office/officeart/2026/layout/SmallDotsVertical#9"/>
    <dgm:cxn modelId="{639AA7E8-C568-7040-94D3-BEB61D74C963}" type="presOf" srcId="{C0562745-481E-A14F-8E42-0C097E20BB6A}" destId="{2D6E92DC-2E83-064E-A9FB-63DBF32B7090}" srcOrd="0" destOrd="0" presId="urn:microsoft.com/office/officeart/2026/layout/SmallDotsVertical#9"/>
    <dgm:cxn modelId="{9837DFED-A796-2846-900F-FE675FAF51F1}" type="presParOf" srcId="{BD69FE3B-9971-244D-912D-E83F64ADD3EE}" destId="{D10E7578-B6C2-5D42-841F-6A3959C1F3F3}" srcOrd="0" destOrd="0" presId="urn:microsoft.com/office/officeart/2026/layout/SmallDotsVertical#9"/>
    <dgm:cxn modelId="{D983D91A-B33A-AE45-8E1F-380F3FA38677}" type="presParOf" srcId="{BD69FE3B-9971-244D-912D-E83F64ADD3EE}" destId="{24EF3EE5-2503-A344-9AC5-772934A93E25}" srcOrd="1" destOrd="0" presId="urn:microsoft.com/office/officeart/2026/layout/SmallDotsVertical#9"/>
    <dgm:cxn modelId="{29D6E05F-5996-884D-AA0D-394D02EF2705}" type="presParOf" srcId="{24EF3EE5-2503-A344-9AC5-772934A93E25}" destId="{CCF7F68E-605E-9649-979C-D48C2315E2F7}" srcOrd="0" destOrd="0" presId="urn:microsoft.com/office/officeart/2026/layout/SmallDotsVertical#9"/>
    <dgm:cxn modelId="{7E64A486-1F4F-334F-8FC1-4A952A5479D5}" type="presParOf" srcId="{CCF7F68E-605E-9649-979C-D48C2315E2F7}" destId="{7F0953BD-81EC-2544-BA4C-2AF0D54E11D3}" srcOrd="0" destOrd="0" presId="urn:microsoft.com/office/officeart/2026/layout/SmallDotsVertical#9"/>
    <dgm:cxn modelId="{9675B4D1-33DF-0344-BCF4-6C9F86A4C41F}" type="presParOf" srcId="{CCF7F68E-605E-9649-979C-D48C2315E2F7}" destId="{202F54D5-E75D-8F4C-AE55-26A1C3C9AC8E}" srcOrd="1" destOrd="0" presId="urn:microsoft.com/office/officeart/2026/layout/SmallDotsVertical#9"/>
    <dgm:cxn modelId="{AAE30B9E-8A2E-2D4A-B341-6193BE98F5DC}" type="presParOf" srcId="{CCF7F68E-605E-9649-979C-D48C2315E2F7}" destId="{83E539E8-375D-7742-86DA-D833FA2113B3}" srcOrd="2" destOrd="0" presId="urn:microsoft.com/office/officeart/2026/layout/SmallDotsVertical#9"/>
    <dgm:cxn modelId="{0E724DA6-CFDB-F844-8FED-C4BB77319CAA}" type="presParOf" srcId="{CCF7F68E-605E-9649-979C-D48C2315E2F7}" destId="{2D6E92DC-2E83-064E-A9FB-63DBF32B7090}" srcOrd="3" destOrd="0" presId="urn:microsoft.com/office/officeart/2026/layout/SmallDotsVertical#9"/>
  </dgm:cxnLst>
  <dgm:bg/>
  <dgm:whole/>
  <dgm:extLst>
    <a:ext uri="http://schemas.microsoft.com/office/drawing/2008/diagram">
      <dsp:dataModelExt xmlns:dsp="http://schemas.microsoft.com/office/drawing/2008/diagram" relId="rId125" minVer="http://schemas.openxmlformats.org/drawingml/2006/diagram"/>
    </a:ext>
  </dgm:extLst>
</dgm:dataModel>
</file>

<file path=word/diagrams/data18.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17" qsCatId="simple" csTypeId="urn:microsoft.com/office/officeart/2005/8/colors/accent1_2#17" csCatId="accent1" phldr="1"/>
      <dgm:spPr/>
      <dgm:t>
        <a:bodyPr/>
        <a:lstStyle/>
        <a:p>
          <a:endParaRPr lang="en-US"/>
        </a:p>
      </dgm:t>
    </dgm:pt>
    <dgm:pt modelId="{EF5AF2D6-AF50-EB41-A888-DDD7A3A4B87E}">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Reduced distraction testing environments</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Note-taking supports</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Assistive technology</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Impacts</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70E5FA6-618A-CC42-A7F2-FF4004F03D0F}">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Flexibility related to disability-related impacts</a:t>
          </a:r>
          <a:endParaRPr lang="en-US" sz="1000">
            <a:solidFill>
              <a:schemeClr val="tx1"/>
            </a:solidFill>
            <a:latin typeface="Poppins" panose="00000500000000000000" pitchFamily="2" charset="77"/>
            <a:cs typeface="Poppins" panose="00000500000000000000" pitchFamily="2" charset="77"/>
          </a:endParaRPr>
        </a:p>
      </dgm:t>
    </dgm:pt>
    <dgm:pt modelId="{6D95ABD6-61F1-6147-B4F5-337EBFD83909}" type="parTrans" cxnId="{707D1C2B-623E-E24E-BB02-B1A27C142070}">
      <dgm:prSet/>
      <dgm:spPr/>
      <dgm:t>
        <a:bodyPr/>
        <a:lstStyle/>
        <a:p>
          <a:endParaRPr lang="en-US"/>
        </a:p>
      </dgm:t>
    </dgm:pt>
    <dgm:pt modelId="{805F241E-5A0D-9C45-B366-C689D8C956A6}" type="sibTrans" cxnId="{707D1C2B-623E-E24E-BB02-B1A27C142070}">
      <dgm:prSet/>
      <dgm:spPr/>
      <dgm:t>
        <a:bodyPr/>
        <a:lstStyle/>
        <a:p>
          <a:endParaRPr lang="en-US"/>
        </a:p>
      </dgm:t>
    </dgm:pt>
    <dgm:pt modelId="{4F504683-A8DC-5D47-B923-AF2A28DA77C8}">
      <dgm:prSet custT="1"/>
      <dgm:spPr>
        <a:solidFill>
          <a:srgbClr val="FFF0BE"/>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Extended testing time</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578FFF3E-9663-A24D-BBDB-86B2E9FD2F1C}" type="pres">
      <dgm:prSet presAssocID="{470E5FA6-618A-CC42-A7F2-FF4004F03D0F}" presName="boxAndChildren" presStyleCnt="0"/>
      <dgm:spPr/>
    </dgm:pt>
    <dgm:pt modelId="{37128287-CA21-9F4E-8E12-AA794586E3FD}" type="pres">
      <dgm:prSet presAssocID="{470E5FA6-618A-CC42-A7F2-FF4004F03D0F}" presName="parentTextBox" presStyleLbl="node1" presStyleIdx="0" presStyleCnt="6"/>
      <dgm:spPr/>
    </dgm:pt>
    <dgm:pt modelId="{A1020032-98A0-0942-B363-9E6FDB776CA9}" type="pres">
      <dgm:prSet presAssocID="{347333CE-5268-C742-AA03-EC3E3AE378C5}" presName="sp" presStyleCnt="0"/>
      <dgm:spPr/>
    </dgm:pt>
    <dgm:pt modelId="{A8FD861F-DA0B-524E-8FEF-3600BE8BAAA8}" type="pres">
      <dgm:prSet presAssocID="{AA001997-24D9-804D-9CBD-9D8DCDB420B8}" presName="arrowAndChildren" presStyleCnt="0"/>
      <dgm:spPr/>
    </dgm:pt>
    <dgm:pt modelId="{02328251-7CF0-714F-9B0C-D0B5429ED07C}" type="pres">
      <dgm:prSet presAssocID="{AA001997-24D9-804D-9CBD-9D8DCDB420B8}" presName="parentTextArrow" presStyleLbl="node1" presStyleIdx="1" presStyleCnt="6"/>
      <dgm:spPr/>
    </dgm:pt>
    <dgm:pt modelId="{A4F4A54B-0828-364E-B7D3-0F2E7A48E6B7}" type="pres">
      <dgm:prSet presAssocID="{61658DF4-5142-CA43-830D-33321C1AC592}" presName="sp" presStyleCnt="0"/>
      <dgm:spPr/>
    </dgm:pt>
    <dgm:pt modelId="{1D19496D-E334-5843-991D-CEA7F674697D}" type="pres">
      <dgm:prSet presAssocID="{54F068AA-4028-D84B-9EF5-958A39F27968}" presName="arrowAndChildren" presStyleCnt="0"/>
      <dgm:spPr/>
    </dgm:pt>
    <dgm:pt modelId="{9CA25D8B-5461-4247-87E2-6E0D6C41FCE9}" type="pres">
      <dgm:prSet presAssocID="{54F068AA-4028-D84B-9EF5-958A39F27968}" presName="parentTextArrow" presStyleLbl="node1" presStyleIdx="2" presStyleCnt="6"/>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3" presStyleCnt="6"/>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4" presStyleCnt="6"/>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5" presStyleCnt="6"/>
      <dgm:spPr/>
    </dgm:pt>
  </dgm:ptLst>
  <dgm:cxnLst>
    <dgm:cxn modelId="{C78DB01D-D980-D84E-A372-F872228E6FD0}" type="presOf" srcId="{54F068AA-4028-D84B-9EF5-958A39F27968}" destId="{9CA25D8B-5461-4247-87E2-6E0D6C41FCE9}" srcOrd="0" destOrd="0" presId="urn:microsoft.com/office/officeart/2005/8/layout/process4"/>
    <dgm:cxn modelId="{707D1C2B-623E-E24E-BB02-B1A27C142070}" srcId="{08FF193D-8DE8-D44F-8C27-C54A04EBCCBD}" destId="{470E5FA6-618A-CC42-A7F2-FF4004F03D0F}" srcOrd="5" destOrd="0" parTransId="{6D95ABD6-61F1-6147-B4F5-337EBFD83909}" sibTransId="{805F241E-5A0D-9C45-B366-C689D8C956A6}"/>
    <dgm:cxn modelId="{CC497B4E-A77C-2140-B22E-E01A681F7933}" type="presOf" srcId="{AA001997-24D9-804D-9CBD-9D8DCDB420B8}" destId="{02328251-7CF0-714F-9B0C-D0B5429ED07C}" srcOrd="0" destOrd="0" presId="urn:microsoft.com/office/officeart/2005/8/layout/process4"/>
    <dgm:cxn modelId="{1D67855B-7F96-E149-A1E6-DC5CAED1182D}" srcId="{08FF193D-8DE8-D44F-8C27-C54A04EBCCBD}" destId="{AA001997-24D9-804D-9CBD-9D8DCDB420B8}" srcOrd="4" destOrd="0" parTransId="{1C75F162-0000-2A46-8BE4-68B52EAECC7D}" sibTransId="{347333CE-5268-C742-AA03-EC3E3AE378C5}"/>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6FF78EDB-C57B-1045-BCA9-75370015E12B}" type="presOf" srcId="{470E5FA6-618A-CC42-A7F2-FF4004F03D0F}" destId="{37128287-CA21-9F4E-8E12-AA794586E3FD}"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2C48FDCC-9B24-094A-9F63-7E67432FB6E2}" type="presParOf" srcId="{5AE82554-F453-A249-8332-1BA945B75D3E}" destId="{578FFF3E-9663-A24D-BBDB-86B2E9FD2F1C}" srcOrd="0" destOrd="0" presId="urn:microsoft.com/office/officeart/2005/8/layout/process4"/>
    <dgm:cxn modelId="{AB5244EF-7F3F-BC48-87A5-A4F3897782A2}" type="presParOf" srcId="{578FFF3E-9663-A24D-BBDB-86B2E9FD2F1C}" destId="{37128287-CA21-9F4E-8E12-AA794586E3FD}" srcOrd="0" destOrd="0" presId="urn:microsoft.com/office/officeart/2005/8/layout/process4"/>
    <dgm:cxn modelId="{04493397-C654-1247-B9E9-2E5EB1464A67}" type="presParOf" srcId="{5AE82554-F453-A249-8332-1BA945B75D3E}" destId="{A1020032-98A0-0942-B363-9E6FDB776CA9}" srcOrd="1" destOrd="0" presId="urn:microsoft.com/office/officeart/2005/8/layout/process4"/>
    <dgm:cxn modelId="{7E94A662-E98F-404A-BC5D-930433924E09}" type="presParOf" srcId="{5AE82554-F453-A249-8332-1BA945B75D3E}" destId="{A8FD861F-DA0B-524E-8FEF-3600BE8BAAA8}" srcOrd="2" destOrd="0" presId="urn:microsoft.com/office/officeart/2005/8/layout/process4"/>
    <dgm:cxn modelId="{8B30B20E-D9BD-C342-A6AC-08F165198E94}" type="presParOf" srcId="{A8FD861F-DA0B-524E-8FEF-3600BE8BAAA8}" destId="{02328251-7CF0-714F-9B0C-D0B5429ED07C}" srcOrd="0" destOrd="0" presId="urn:microsoft.com/office/officeart/2005/8/layout/process4"/>
    <dgm:cxn modelId="{35F339A0-70E0-4948-BBBB-DAF421F9432F}" type="presParOf" srcId="{5AE82554-F453-A249-8332-1BA945B75D3E}" destId="{A4F4A54B-0828-364E-B7D3-0F2E7A48E6B7}" srcOrd="3" destOrd="0" presId="urn:microsoft.com/office/officeart/2005/8/layout/process4"/>
    <dgm:cxn modelId="{64B391F8-6A01-284D-BB3C-490AB32190A6}" type="presParOf" srcId="{5AE82554-F453-A249-8332-1BA945B75D3E}" destId="{1D19496D-E334-5843-991D-CEA7F674697D}" srcOrd="4" destOrd="0" presId="urn:microsoft.com/office/officeart/2005/8/layout/process4"/>
    <dgm:cxn modelId="{03F9AF3F-F758-DB4E-9C6D-1A5E7B038EBA}" type="presParOf" srcId="{1D19496D-E334-5843-991D-CEA7F674697D}" destId="{9CA25D8B-5461-4247-87E2-6E0D6C41FCE9}" srcOrd="0" destOrd="0" presId="urn:microsoft.com/office/officeart/2005/8/layout/process4"/>
    <dgm:cxn modelId="{F3F6A7F7-7E04-D146-90C8-892A5E39A9AB}" type="presParOf" srcId="{5AE82554-F453-A249-8332-1BA945B75D3E}" destId="{A23B19D0-BAA5-F54B-A78C-7249438C3426}" srcOrd="5" destOrd="0" presId="urn:microsoft.com/office/officeart/2005/8/layout/process4"/>
    <dgm:cxn modelId="{AAADF965-A27C-9A46-96F9-028C4B81FDEE}" type="presParOf" srcId="{5AE82554-F453-A249-8332-1BA945B75D3E}" destId="{ADAC7DD6-26EC-B042-8749-4799FB22F801}" srcOrd="6"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7" destOrd="0" presId="urn:microsoft.com/office/officeart/2005/8/layout/process4"/>
    <dgm:cxn modelId="{3E701FEA-EF24-DE40-B138-2F7766E32591}" type="presParOf" srcId="{5AE82554-F453-A249-8332-1BA945B75D3E}" destId="{4EA6DF87-1EC3-984B-A088-38548879857B}" srcOrd="8"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9" destOrd="0" presId="urn:microsoft.com/office/officeart/2005/8/layout/process4"/>
    <dgm:cxn modelId="{E0A56E27-B779-474A-B02C-8D950726A69B}" type="presParOf" srcId="{5AE82554-F453-A249-8332-1BA945B75D3E}" destId="{3C5D4C88-FCB0-FC4D-BD1C-323D94CF825F}" srcOrd="10"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132" minVer="http://schemas.openxmlformats.org/drawingml/2006/diagram"/>
    </a:ext>
  </dgm:extLst>
</dgm:dataModel>
</file>

<file path=word/diagrams/data19.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18" qsCatId="simple" csTypeId="urn:microsoft.com/office/officeart/2005/8/colors/accent1_2#18" csCatId="accent1" phldr="1"/>
      <dgm:spPr/>
      <dgm:t>
        <a:bodyPr/>
        <a:lstStyle/>
        <a:p>
          <a:endParaRPr lang="en-US"/>
        </a:p>
      </dgm:t>
    </dgm:pt>
    <dgm:pt modelId="{EF5AF2D6-AF50-EB41-A888-DDD7A3A4B87E}">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Workplace health and safety training</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Cybersecurity awareness</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Sexual violence prevention</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Workplace violence prevention</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70E5FA6-618A-CC42-A7F2-FF4004F03D0F}">
      <dgm:prSet phldrT="[Text]" custT="1"/>
      <dgm:spPr>
        <a:solidFill>
          <a:srgbClr val="FFF0B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Equity and diversity training</a:t>
          </a:r>
          <a:endParaRPr lang="en-US" sz="1000">
            <a:solidFill>
              <a:schemeClr val="tx1"/>
            </a:solidFill>
            <a:latin typeface="Poppins" panose="00000500000000000000" pitchFamily="2" charset="77"/>
            <a:cs typeface="Poppins" panose="00000500000000000000" pitchFamily="2" charset="77"/>
          </a:endParaRPr>
        </a:p>
      </dgm:t>
    </dgm:pt>
    <dgm:pt modelId="{6D95ABD6-61F1-6147-B4F5-337EBFD83909}" type="parTrans" cxnId="{707D1C2B-623E-E24E-BB02-B1A27C142070}">
      <dgm:prSet/>
      <dgm:spPr/>
      <dgm:t>
        <a:bodyPr/>
        <a:lstStyle/>
        <a:p>
          <a:endParaRPr lang="en-US"/>
        </a:p>
      </dgm:t>
    </dgm:pt>
    <dgm:pt modelId="{805F241E-5A0D-9C45-B366-C689D8C956A6}" type="sibTrans" cxnId="{707D1C2B-623E-E24E-BB02-B1A27C142070}">
      <dgm:prSet/>
      <dgm:spPr/>
      <dgm:t>
        <a:bodyPr/>
        <a:lstStyle/>
        <a:p>
          <a:endParaRPr lang="en-US"/>
        </a:p>
      </dgm:t>
    </dgm:pt>
    <dgm:pt modelId="{4F504683-A8DC-5D47-B923-AF2A28DA77C8}">
      <dgm:prSet custT="1"/>
      <dgm:spPr>
        <a:solidFill>
          <a:srgbClr val="FFF0BE"/>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AODA training</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E9CC395A-C0C3-EA40-A492-572E3330B266}">
      <dgm:prSet custT="1"/>
      <dgm:spPr>
        <a:solidFill>
          <a:srgbClr val="FFF0BE"/>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Copyright literacy</a:t>
          </a:r>
        </a:p>
      </dgm:t>
    </dgm:pt>
    <dgm:pt modelId="{4F209106-2B52-8842-9BB9-F79BC5172D95}" type="parTrans" cxnId="{04A69B7A-C7F2-1640-9698-398318926F0C}">
      <dgm:prSet/>
      <dgm:spPr/>
      <dgm:t>
        <a:bodyPr/>
        <a:lstStyle/>
        <a:p>
          <a:endParaRPr lang="en-US"/>
        </a:p>
      </dgm:t>
    </dgm:pt>
    <dgm:pt modelId="{4024CF2E-BD2E-4D4C-A7AE-FD63C4C66822}" type="sibTrans" cxnId="{04A69B7A-C7F2-1640-9698-398318926F0C}">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6B65C006-C60E-9A48-AA1C-B37C1A134F7F}" type="pres">
      <dgm:prSet presAssocID="{E9CC395A-C0C3-EA40-A492-572E3330B266}" presName="boxAndChildren" presStyleCnt="0"/>
      <dgm:spPr/>
    </dgm:pt>
    <dgm:pt modelId="{8AACDE8D-DCB8-0B4B-81A5-9FF54612AC71}" type="pres">
      <dgm:prSet presAssocID="{E9CC395A-C0C3-EA40-A492-572E3330B266}" presName="parentTextBox" presStyleLbl="node1" presStyleIdx="0" presStyleCnt="7"/>
      <dgm:spPr/>
    </dgm:pt>
    <dgm:pt modelId="{9C0B0CCC-2CE1-1540-960B-42DCC6CA09B1}" type="pres">
      <dgm:prSet presAssocID="{805F241E-5A0D-9C45-B366-C689D8C956A6}" presName="sp" presStyleCnt="0"/>
      <dgm:spPr/>
    </dgm:pt>
    <dgm:pt modelId="{EF3150BA-C683-D84C-A36C-1BC397ACEFF0}" type="pres">
      <dgm:prSet presAssocID="{470E5FA6-618A-CC42-A7F2-FF4004F03D0F}" presName="arrowAndChildren" presStyleCnt="0"/>
      <dgm:spPr/>
    </dgm:pt>
    <dgm:pt modelId="{2C467F6E-081F-9945-A62F-0F314E2B1089}" type="pres">
      <dgm:prSet presAssocID="{470E5FA6-618A-CC42-A7F2-FF4004F03D0F}" presName="parentTextArrow" presStyleLbl="node1" presStyleIdx="1" presStyleCnt="7"/>
      <dgm:spPr/>
    </dgm:pt>
    <dgm:pt modelId="{A1020032-98A0-0942-B363-9E6FDB776CA9}" type="pres">
      <dgm:prSet presAssocID="{347333CE-5268-C742-AA03-EC3E3AE378C5}" presName="sp" presStyleCnt="0"/>
      <dgm:spPr/>
    </dgm:pt>
    <dgm:pt modelId="{A8FD861F-DA0B-524E-8FEF-3600BE8BAAA8}" type="pres">
      <dgm:prSet presAssocID="{AA001997-24D9-804D-9CBD-9D8DCDB420B8}" presName="arrowAndChildren" presStyleCnt="0"/>
      <dgm:spPr/>
    </dgm:pt>
    <dgm:pt modelId="{02328251-7CF0-714F-9B0C-D0B5429ED07C}" type="pres">
      <dgm:prSet presAssocID="{AA001997-24D9-804D-9CBD-9D8DCDB420B8}" presName="parentTextArrow" presStyleLbl="node1" presStyleIdx="2" presStyleCnt="7"/>
      <dgm:spPr/>
    </dgm:pt>
    <dgm:pt modelId="{A4F4A54B-0828-364E-B7D3-0F2E7A48E6B7}" type="pres">
      <dgm:prSet presAssocID="{61658DF4-5142-CA43-830D-33321C1AC592}" presName="sp" presStyleCnt="0"/>
      <dgm:spPr/>
    </dgm:pt>
    <dgm:pt modelId="{1D19496D-E334-5843-991D-CEA7F674697D}" type="pres">
      <dgm:prSet presAssocID="{54F068AA-4028-D84B-9EF5-958A39F27968}" presName="arrowAndChildren" presStyleCnt="0"/>
      <dgm:spPr/>
    </dgm:pt>
    <dgm:pt modelId="{9CA25D8B-5461-4247-87E2-6E0D6C41FCE9}" type="pres">
      <dgm:prSet presAssocID="{54F068AA-4028-D84B-9EF5-958A39F27968}" presName="parentTextArrow" presStyleLbl="node1" presStyleIdx="3" presStyleCnt="7"/>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4" presStyleCnt="7"/>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5" presStyleCnt="7"/>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6" presStyleCnt="7"/>
      <dgm:spPr/>
    </dgm:pt>
  </dgm:ptLst>
  <dgm:cxnLst>
    <dgm:cxn modelId="{FE0C5C1C-AA4A-2142-8A38-0F02FEE4DE9B}" type="presOf" srcId="{E9CC395A-C0C3-EA40-A492-572E3330B266}" destId="{8AACDE8D-DCB8-0B4B-81A5-9FF54612AC71}" srcOrd="0" destOrd="0" presId="urn:microsoft.com/office/officeart/2005/8/layout/process4"/>
    <dgm:cxn modelId="{C78DB01D-D980-D84E-A372-F872228E6FD0}" type="presOf" srcId="{54F068AA-4028-D84B-9EF5-958A39F27968}" destId="{9CA25D8B-5461-4247-87E2-6E0D6C41FCE9}" srcOrd="0" destOrd="0" presId="urn:microsoft.com/office/officeart/2005/8/layout/process4"/>
    <dgm:cxn modelId="{707D1C2B-623E-E24E-BB02-B1A27C142070}" srcId="{08FF193D-8DE8-D44F-8C27-C54A04EBCCBD}" destId="{470E5FA6-618A-CC42-A7F2-FF4004F03D0F}" srcOrd="5" destOrd="0" parTransId="{6D95ABD6-61F1-6147-B4F5-337EBFD83909}" sibTransId="{805F241E-5A0D-9C45-B366-C689D8C956A6}"/>
    <dgm:cxn modelId="{CC497B4E-A77C-2140-B22E-E01A681F7933}" type="presOf" srcId="{AA001997-24D9-804D-9CBD-9D8DCDB420B8}" destId="{02328251-7CF0-714F-9B0C-D0B5429ED07C}" srcOrd="0" destOrd="0" presId="urn:microsoft.com/office/officeart/2005/8/layout/process4"/>
    <dgm:cxn modelId="{1D67855B-7F96-E149-A1E6-DC5CAED1182D}" srcId="{08FF193D-8DE8-D44F-8C27-C54A04EBCCBD}" destId="{AA001997-24D9-804D-9CBD-9D8DCDB420B8}" srcOrd="4" destOrd="0" parTransId="{1C75F162-0000-2A46-8BE4-68B52EAECC7D}" sibTransId="{347333CE-5268-C742-AA03-EC3E3AE378C5}"/>
    <dgm:cxn modelId="{07D5C162-7408-8741-8E49-547EB119B702}" srcId="{08FF193D-8DE8-D44F-8C27-C54A04EBCCBD}" destId="{6EC92A87-549D-D44C-B4EE-579A770A5BE9}" srcOrd="2" destOrd="0" parTransId="{961B356E-474D-2E4F-BFC6-3CB7C98008D0}" sibTransId="{23D5FD99-59C0-3D46-909B-A43D918F8DD6}"/>
    <dgm:cxn modelId="{89851B6D-BDDE-224F-830A-26642261CEAF}" type="presOf" srcId="{470E5FA6-618A-CC42-A7F2-FF4004F03D0F}" destId="{2C467F6E-081F-9945-A62F-0F314E2B1089}" srcOrd="0" destOrd="0" presId="urn:microsoft.com/office/officeart/2005/8/layout/process4"/>
    <dgm:cxn modelId="{04A69B7A-C7F2-1640-9698-398318926F0C}" srcId="{08FF193D-8DE8-D44F-8C27-C54A04EBCCBD}" destId="{E9CC395A-C0C3-EA40-A492-572E3330B266}" srcOrd="6" destOrd="0" parTransId="{4F209106-2B52-8842-9BB9-F79BC5172D95}" sibTransId="{4024CF2E-BD2E-4D4C-A7AE-FD63C4C66822}"/>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1ABA8B0E-616A-1C42-A019-4D7D7ABF91CA}" type="presParOf" srcId="{5AE82554-F453-A249-8332-1BA945B75D3E}" destId="{6B65C006-C60E-9A48-AA1C-B37C1A134F7F}" srcOrd="0" destOrd="0" presId="urn:microsoft.com/office/officeart/2005/8/layout/process4"/>
    <dgm:cxn modelId="{5B2E394B-5DBB-CA40-97EF-3A4FD35F67F6}" type="presParOf" srcId="{6B65C006-C60E-9A48-AA1C-B37C1A134F7F}" destId="{8AACDE8D-DCB8-0B4B-81A5-9FF54612AC71}" srcOrd="0" destOrd="0" presId="urn:microsoft.com/office/officeart/2005/8/layout/process4"/>
    <dgm:cxn modelId="{728CAFF1-3BD3-C448-BEEE-A26D4D05042A}" type="presParOf" srcId="{5AE82554-F453-A249-8332-1BA945B75D3E}" destId="{9C0B0CCC-2CE1-1540-960B-42DCC6CA09B1}" srcOrd="1" destOrd="0" presId="urn:microsoft.com/office/officeart/2005/8/layout/process4"/>
    <dgm:cxn modelId="{0155A1B0-160E-D749-85C4-EFEE0592B262}" type="presParOf" srcId="{5AE82554-F453-A249-8332-1BA945B75D3E}" destId="{EF3150BA-C683-D84C-A36C-1BC397ACEFF0}" srcOrd="2" destOrd="0" presId="urn:microsoft.com/office/officeart/2005/8/layout/process4"/>
    <dgm:cxn modelId="{2EC46546-A2F0-2B4D-B3E1-CDEAB2B1F4AE}" type="presParOf" srcId="{EF3150BA-C683-D84C-A36C-1BC397ACEFF0}" destId="{2C467F6E-081F-9945-A62F-0F314E2B1089}" srcOrd="0" destOrd="0" presId="urn:microsoft.com/office/officeart/2005/8/layout/process4"/>
    <dgm:cxn modelId="{04493397-C654-1247-B9E9-2E5EB1464A67}" type="presParOf" srcId="{5AE82554-F453-A249-8332-1BA945B75D3E}" destId="{A1020032-98A0-0942-B363-9E6FDB776CA9}" srcOrd="3" destOrd="0" presId="urn:microsoft.com/office/officeart/2005/8/layout/process4"/>
    <dgm:cxn modelId="{7E94A662-E98F-404A-BC5D-930433924E09}" type="presParOf" srcId="{5AE82554-F453-A249-8332-1BA945B75D3E}" destId="{A8FD861F-DA0B-524E-8FEF-3600BE8BAAA8}" srcOrd="4" destOrd="0" presId="urn:microsoft.com/office/officeart/2005/8/layout/process4"/>
    <dgm:cxn modelId="{8B30B20E-D9BD-C342-A6AC-08F165198E94}" type="presParOf" srcId="{A8FD861F-DA0B-524E-8FEF-3600BE8BAAA8}" destId="{02328251-7CF0-714F-9B0C-D0B5429ED07C}" srcOrd="0" destOrd="0" presId="urn:microsoft.com/office/officeart/2005/8/layout/process4"/>
    <dgm:cxn modelId="{35F339A0-70E0-4948-BBBB-DAF421F9432F}" type="presParOf" srcId="{5AE82554-F453-A249-8332-1BA945B75D3E}" destId="{A4F4A54B-0828-364E-B7D3-0F2E7A48E6B7}" srcOrd="5" destOrd="0" presId="urn:microsoft.com/office/officeart/2005/8/layout/process4"/>
    <dgm:cxn modelId="{64B391F8-6A01-284D-BB3C-490AB32190A6}" type="presParOf" srcId="{5AE82554-F453-A249-8332-1BA945B75D3E}" destId="{1D19496D-E334-5843-991D-CEA7F674697D}" srcOrd="6" destOrd="0" presId="urn:microsoft.com/office/officeart/2005/8/layout/process4"/>
    <dgm:cxn modelId="{03F9AF3F-F758-DB4E-9C6D-1A5E7B038EBA}" type="presParOf" srcId="{1D19496D-E334-5843-991D-CEA7F674697D}" destId="{9CA25D8B-5461-4247-87E2-6E0D6C41FCE9}" srcOrd="0" destOrd="0" presId="urn:microsoft.com/office/officeart/2005/8/layout/process4"/>
    <dgm:cxn modelId="{F3F6A7F7-7E04-D146-90C8-892A5E39A9AB}" type="presParOf" srcId="{5AE82554-F453-A249-8332-1BA945B75D3E}" destId="{A23B19D0-BAA5-F54B-A78C-7249438C3426}" srcOrd="7" destOrd="0" presId="urn:microsoft.com/office/officeart/2005/8/layout/process4"/>
    <dgm:cxn modelId="{AAADF965-A27C-9A46-96F9-028C4B81FDEE}" type="presParOf" srcId="{5AE82554-F453-A249-8332-1BA945B75D3E}" destId="{ADAC7DD6-26EC-B042-8749-4799FB22F801}" srcOrd="8"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9" destOrd="0" presId="urn:microsoft.com/office/officeart/2005/8/layout/process4"/>
    <dgm:cxn modelId="{3E701FEA-EF24-DE40-B138-2F7766E32591}" type="presParOf" srcId="{5AE82554-F453-A249-8332-1BA945B75D3E}" destId="{4EA6DF87-1EC3-984B-A088-38548879857B}" srcOrd="10"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11" destOrd="0" presId="urn:microsoft.com/office/officeart/2005/8/layout/process4"/>
    <dgm:cxn modelId="{E0A56E27-B779-474A-B02C-8D950726A69B}" type="presParOf" srcId="{5AE82554-F453-A249-8332-1BA945B75D3E}" destId="{3C5D4C88-FCB0-FC4D-BD1C-323D94CF825F}" srcOrd="12"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142" minVer="http://schemas.openxmlformats.org/drawingml/2006/diagram"/>
    </a:ext>
  </dgm:extLst>
</dgm:dataModel>
</file>

<file path=word/diagrams/data20.xml><?xml version="1.0" encoding="utf-8"?>
<dgm:dataModel xmlns:dgm="http://schemas.openxmlformats.org/drawingml/2006/diagram" xmlns:a="http://schemas.openxmlformats.org/drawingml/2006/main">
  <dgm:ptLst>
    <dgm:pt modelId="{EB7543AF-1133-7043-AEDD-B4224ED5B0D0}" type="doc">
      <dgm:prSet loTypeId="urn:microsoft.com/office/officeart/2026/layout/SmallDotsVertical#10" loCatId="" qsTypeId="urn:microsoft.com/office/officeart/2005/8/quickstyle/simple1#19" qsCatId="simple" csTypeId="urn:microsoft.com/office/officeart/2005/8/colors/accent1_2#19" csCatId="accent1" phldr="1"/>
      <dgm:spPr/>
      <dgm:t>
        <a:bodyPr/>
        <a:lstStyle/>
        <a:p>
          <a:endParaRPr lang="en-US"/>
        </a:p>
      </dgm:t>
    </dgm:pt>
    <dgm:pt modelId="{F082E623-CC6F-6741-BEEC-D51E5573D0CC}">
      <dgm:prSet phldrT="Title" custT="1"/>
      <dgm:spPr/>
      <dgm:t>
        <a:bodyPr/>
        <a:lstStyle/>
        <a:p>
          <a:pPr>
            <a:defRPr b="1">
              <a:solidFill>
                <a:schemeClr val="accent1"/>
              </a:solidFill>
            </a:defRPr>
          </a:pPr>
          <a:r>
            <a:rPr lang="en-US" sz="2000">
              <a:solidFill>
                <a:srgbClr val="915901"/>
              </a:solidFill>
              <a:latin typeface="Poppins" panose="00000500000000000000" pitchFamily="2" charset="77"/>
              <a:cs typeface="Poppins" panose="00000500000000000000" pitchFamily="2" charset="77"/>
            </a:rPr>
            <a:t>You may experience:</a:t>
          </a:r>
        </a:p>
      </dgm:t>
    </dgm:pt>
    <dgm:pt modelId="{9C15299C-5727-2B40-B2A0-F1A2ECB74443}" type="parTrans" cxnId="{FD9A067D-ECD3-E64F-B01F-565D71819435}">
      <dgm:prSet/>
      <dgm:spPr/>
      <dgm:t>
        <a:bodyPr/>
        <a:lstStyle/>
        <a:p>
          <a:endParaRPr lang="en-US"/>
        </a:p>
      </dgm:t>
    </dgm:pt>
    <dgm:pt modelId="{C7ECDD25-032A-C140-B7B4-DD50640AEDC2}" type="sibTrans" cxnId="{FD9A067D-ECD3-E64F-B01F-565D71819435}">
      <dgm:prSet/>
      <dgm:spPr/>
      <dgm:t>
        <a:bodyPr/>
        <a:lstStyle/>
        <a:p>
          <a:endParaRPr lang="en-US"/>
        </a:p>
      </dgm:t>
    </dgm:pt>
    <dgm:pt modelId="{F4371DFF-68A2-8543-AB0B-CB954257318C}">
      <dgm:prSet phldrT="Description" custT="1"/>
      <dgm:spPr/>
      <dgm:t>
        <a:bodyPr/>
        <a:lstStyle/>
        <a:p>
          <a:r>
            <a:rPr lang="en-CA" sz="1200">
              <a:latin typeface="Poppins" panose="00000500000000000000" pitchFamily="2" charset="77"/>
              <a:cs typeface="Poppins" panose="00000500000000000000" pitchFamily="2" charset="77"/>
            </a:rPr>
            <a:t>Teaching anxiety</a:t>
          </a:r>
          <a:endParaRPr lang="en-US" sz="1200">
            <a:latin typeface="Poppins" panose="00000500000000000000" pitchFamily="2" charset="77"/>
            <a:cs typeface="Poppins" panose="00000500000000000000" pitchFamily="2" charset="77"/>
          </a:endParaRPr>
        </a:p>
      </dgm:t>
    </dgm:pt>
    <dgm:pt modelId="{98EB5D49-2FDC-154A-9DDD-4E47DA13F38C}" type="parTrans" cxnId="{5FE5EABB-F756-AF40-A1A3-03082E23338E}">
      <dgm:prSet/>
      <dgm:spPr/>
      <dgm:t>
        <a:bodyPr/>
        <a:lstStyle/>
        <a:p>
          <a:endParaRPr lang="en-US"/>
        </a:p>
      </dgm:t>
    </dgm:pt>
    <dgm:pt modelId="{AD5B3D0D-22ED-3540-8FB6-B4CF7B28FA6D}" type="sibTrans" cxnId="{5FE5EABB-F756-AF40-A1A3-03082E23338E}">
      <dgm:prSet/>
      <dgm:spPr/>
      <dgm:t>
        <a:bodyPr/>
        <a:lstStyle/>
        <a:p>
          <a:endParaRPr lang="en-US"/>
        </a:p>
      </dgm:t>
    </dgm:pt>
    <dgm:pt modelId="{6E14C669-46F8-CC44-8FDB-C9E843C32978}">
      <dgm:prSet phldrT="Description" custT="1"/>
      <dgm:spPr/>
      <dgm:t>
        <a:bodyPr/>
        <a:lstStyle/>
        <a:p>
          <a:r>
            <a:rPr lang="en-CA" sz="1200">
              <a:latin typeface="Poppins" panose="00000500000000000000" pitchFamily="2" charset="77"/>
              <a:cs typeface="Poppins" panose="00000500000000000000" pitchFamily="2" charset="77"/>
            </a:rPr>
            <a:t>Imposter syndrome</a:t>
          </a:r>
          <a:endParaRPr lang="en-US" sz="1200">
            <a:latin typeface="Poppins" panose="00000500000000000000" pitchFamily="2" charset="77"/>
            <a:cs typeface="Poppins" panose="00000500000000000000" pitchFamily="2" charset="77"/>
          </a:endParaRPr>
        </a:p>
      </dgm:t>
    </dgm:pt>
    <dgm:pt modelId="{CF8B66E8-44F2-D64F-8B08-1C4BB33D4007}" type="parTrans" cxnId="{13FC9E31-37A4-7440-A229-AD26511945D4}">
      <dgm:prSet/>
      <dgm:spPr/>
      <dgm:t>
        <a:bodyPr/>
        <a:lstStyle/>
        <a:p>
          <a:endParaRPr lang="en-US"/>
        </a:p>
      </dgm:t>
    </dgm:pt>
    <dgm:pt modelId="{8BAC59C4-4879-BE4D-8D07-A60FE8CE1136}" type="sibTrans" cxnId="{13FC9E31-37A4-7440-A229-AD26511945D4}">
      <dgm:prSet/>
      <dgm:spPr/>
      <dgm:t>
        <a:bodyPr/>
        <a:lstStyle/>
        <a:p>
          <a:endParaRPr lang="en-US"/>
        </a:p>
      </dgm:t>
    </dgm:pt>
    <dgm:pt modelId="{959243D1-9B06-5D44-89D8-7D9AB90D2E67}">
      <dgm:prSet phldrT="Description" custT="1"/>
      <dgm:spPr/>
      <dgm:t>
        <a:bodyPr/>
        <a:lstStyle/>
        <a:p>
          <a:r>
            <a:rPr lang="en-CA" sz="1200">
              <a:latin typeface="Poppins" panose="00000500000000000000" pitchFamily="2" charset="77"/>
              <a:cs typeface="Poppins" panose="00000500000000000000" pitchFamily="2" charset="77"/>
            </a:rPr>
            <a:t>Technology frustrations</a:t>
          </a:r>
          <a:endParaRPr lang="en-US" sz="1200">
            <a:latin typeface="Poppins" panose="00000500000000000000" pitchFamily="2" charset="77"/>
            <a:cs typeface="Poppins" panose="00000500000000000000" pitchFamily="2" charset="77"/>
          </a:endParaRPr>
        </a:p>
      </dgm:t>
    </dgm:pt>
    <dgm:pt modelId="{00FB810C-7E41-DA4C-A932-BA12B31D646B}" type="parTrans" cxnId="{7D4127B1-25E1-8244-8661-0192D5F74B2C}">
      <dgm:prSet/>
      <dgm:spPr/>
      <dgm:t>
        <a:bodyPr/>
        <a:lstStyle/>
        <a:p>
          <a:endParaRPr lang="en-US"/>
        </a:p>
      </dgm:t>
    </dgm:pt>
    <dgm:pt modelId="{3734AF2E-BE6D-E346-9542-0C7599CE665D}" type="sibTrans" cxnId="{7D4127B1-25E1-8244-8661-0192D5F74B2C}">
      <dgm:prSet/>
      <dgm:spPr/>
      <dgm:t>
        <a:bodyPr/>
        <a:lstStyle/>
        <a:p>
          <a:endParaRPr lang="en-US"/>
        </a:p>
      </dgm:t>
    </dgm:pt>
    <dgm:pt modelId="{57BAFEBD-4519-1845-BE90-6E6A8C362A95}">
      <dgm:prSet phldrT="Description" custT="1"/>
      <dgm:spPr/>
      <dgm:t>
        <a:bodyPr/>
        <a:lstStyle/>
        <a:p>
          <a:r>
            <a:rPr lang="en-CA" sz="1200">
              <a:latin typeface="Poppins" panose="00000500000000000000" pitchFamily="2" charset="77"/>
              <a:cs typeface="Poppins" panose="00000500000000000000" pitchFamily="2" charset="77"/>
            </a:rPr>
            <a:t>Time management challenges</a:t>
          </a:r>
          <a:endParaRPr lang="en-US" sz="1200">
            <a:latin typeface="Poppins" panose="00000500000000000000" pitchFamily="2" charset="77"/>
            <a:cs typeface="Poppins" panose="00000500000000000000" pitchFamily="2" charset="77"/>
          </a:endParaRPr>
        </a:p>
      </dgm:t>
    </dgm:pt>
    <dgm:pt modelId="{BAFBC771-B040-8049-9A27-0035BAD8C8E2}" type="parTrans" cxnId="{F7BB48BA-434E-214D-8857-8F2E8065B19E}">
      <dgm:prSet/>
      <dgm:spPr/>
      <dgm:t>
        <a:bodyPr/>
        <a:lstStyle/>
        <a:p>
          <a:endParaRPr lang="en-US"/>
        </a:p>
      </dgm:t>
    </dgm:pt>
    <dgm:pt modelId="{DF661280-561A-8E4D-90C7-BBE070C73B07}" type="sibTrans" cxnId="{F7BB48BA-434E-214D-8857-8F2E8065B19E}">
      <dgm:prSet/>
      <dgm:spPr/>
      <dgm:t>
        <a:bodyPr/>
        <a:lstStyle/>
        <a:p>
          <a:endParaRPr lang="en-US"/>
        </a:p>
      </dgm:t>
    </dgm:pt>
    <dgm:pt modelId="{9CF6096E-D52F-B845-A614-32169EE4C7AB}">
      <dgm:prSet phldrT="Description" custT="1"/>
      <dgm:spPr/>
      <dgm:t>
        <a:bodyPr/>
        <a:lstStyle/>
        <a:p>
          <a:r>
            <a:rPr lang="en-CA" sz="1200">
              <a:latin typeface="Poppins" panose="00000500000000000000" pitchFamily="2" charset="77"/>
              <a:cs typeface="Poppins" panose="00000500000000000000" pitchFamily="2" charset="77"/>
            </a:rPr>
            <a:t>Concerns about student engagement</a:t>
          </a:r>
          <a:endParaRPr lang="en-US" sz="1200">
            <a:latin typeface="Poppins" panose="00000500000000000000" pitchFamily="2" charset="77"/>
            <a:cs typeface="Poppins" panose="00000500000000000000" pitchFamily="2" charset="77"/>
          </a:endParaRPr>
        </a:p>
      </dgm:t>
    </dgm:pt>
    <dgm:pt modelId="{29BFF0BC-7D83-1149-BB20-A03501DD8A8A}" type="parTrans" cxnId="{6FD4B8ED-814C-644D-8923-1B41B08D3211}">
      <dgm:prSet/>
      <dgm:spPr/>
      <dgm:t>
        <a:bodyPr/>
        <a:lstStyle/>
        <a:p>
          <a:endParaRPr lang="en-US"/>
        </a:p>
      </dgm:t>
    </dgm:pt>
    <dgm:pt modelId="{FD6C4E95-500C-1542-AA6B-55393489EA2E}" type="sibTrans" cxnId="{6FD4B8ED-814C-644D-8923-1B41B08D3211}">
      <dgm:prSet/>
      <dgm:spPr/>
      <dgm:t>
        <a:bodyPr/>
        <a:lstStyle/>
        <a:p>
          <a:endParaRPr lang="en-US"/>
        </a:p>
      </dgm:t>
    </dgm:pt>
    <dgm:pt modelId="{EBF8E92A-C84F-2B42-8EF9-CC5A242F61F6}">
      <dgm:prSet phldrT="Description" custT="1"/>
      <dgm:spPr/>
      <dgm:t>
        <a:bodyPr/>
        <a:lstStyle/>
        <a:p>
          <a:r>
            <a:rPr lang="en-CA" sz="1200">
              <a:latin typeface="Poppins" panose="00000500000000000000" pitchFamily="2" charset="77"/>
              <a:cs typeface="Poppins" panose="00000500000000000000" pitchFamily="2" charset="77"/>
            </a:rPr>
            <a:t>Questions about grading and assessment</a:t>
          </a:r>
          <a:endParaRPr lang="en-US" sz="1200">
            <a:latin typeface="Poppins" panose="00000500000000000000" pitchFamily="2" charset="77"/>
            <a:cs typeface="Poppins" panose="00000500000000000000" pitchFamily="2" charset="77"/>
          </a:endParaRPr>
        </a:p>
      </dgm:t>
    </dgm:pt>
    <dgm:pt modelId="{0860C263-F738-7F41-A55C-74E635A330C1}" type="parTrans" cxnId="{91E6F707-F329-8E48-8D99-9CC246207C6E}">
      <dgm:prSet/>
      <dgm:spPr/>
      <dgm:t>
        <a:bodyPr/>
        <a:lstStyle/>
        <a:p>
          <a:endParaRPr lang="en-US"/>
        </a:p>
      </dgm:t>
    </dgm:pt>
    <dgm:pt modelId="{9011AFFB-12A9-BB44-9A21-561B82EBD1D5}" type="sibTrans" cxnId="{91E6F707-F329-8E48-8D99-9CC246207C6E}">
      <dgm:prSet/>
      <dgm:spPr/>
      <dgm:t>
        <a:bodyPr/>
        <a:lstStyle/>
        <a:p>
          <a:endParaRPr lang="en-US"/>
        </a:p>
      </dgm:t>
    </dgm:pt>
    <dgm:pt modelId="{49051B3D-6714-1246-9FEE-441675D9DB52}" type="pres">
      <dgm:prSet presAssocID="{EB7543AF-1133-7043-AEDD-B4224ED5B0D0}" presName="root" presStyleCnt="0">
        <dgm:presLayoutVars>
          <dgm:dir/>
          <dgm:resizeHandles val="exact"/>
        </dgm:presLayoutVars>
      </dgm:prSet>
      <dgm:spPr/>
    </dgm:pt>
    <dgm:pt modelId="{F08BC99E-8DFC-BA44-A273-328292EE12A4}" type="pres">
      <dgm:prSet presAssocID="{EB7543AF-1133-7043-AEDD-B4224ED5B0D0}" presName="connLine" presStyleLbl="dkBgShp" presStyleIdx="0" presStyleCnt="1"/>
      <dgm:spPr>
        <a:solidFill>
          <a:srgbClr val="FFF0BE"/>
        </a:solidFill>
        <a:ln>
          <a:noFill/>
        </a:ln>
        <a:effectLst/>
      </dgm:spPr>
    </dgm:pt>
    <dgm:pt modelId="{63076174-F432-AC4C-A815-54BA825F4CAC}" type="pres">
      <dgm:prSet presAssocID="{EB7543AF-1133-7043-AEDD-B4224ED5B0D0}" presName="itemsFlow" presStyleCnt="0"/>
      <dgm:spPr/>
    </dgm:pt>
    <dgm:pt modelId="{BBB2F382-8E7C-3E4D-8A6F-8C3581DD08D8}" type="pres">
      <dgm:prSet presAssocID="{F082E623-CC6F-6741-BEEC-D51E5573D0CC}" presName="item" presStyleCnt="0"/>
      <dgm:spPr/>
    </dgm:pt>
    <dgm:pt modelId="{35B791BC-BA03-8E42-9D47-D5D9E37A1A1B}" type="pres">
      <dgm:prSet presAssocID="{F082E623-CC6F-6741-BEEC-D51E5573D0CC}" presName="anchor" presStyleCnt="0"/>
      <dgm:spPr/>
    </dgm:pt>
    <dgm:pt modelId="{9927438A-94B1-9B45-810D-9BB82B0CB201}" type="pres">
      <dgm:prSet presAssocID="{F082E623-CC6F-6741-BEEC-D51E5573D0CC}" presName="titleText" presStyleLbl="revTx" presStyleIdx="0" presStyleCnt="0">
        <dgm:presLayoutVars>
          <dgm:chMax val="0"/>
          <dgm:chPref val="0"/>
        </dgm:presLayoutVars>
      </dgm:prSet>
      <dgm:spPr/>
    </dgm:pt>
    <dgm:pt modelId="{994D480B-61A9-E944-9B84-5A86CCD20741}" type="pres">
      <dgm:prSet presAssocID="{F082E623-CC6F-6741-BEEC-D51E5573D0CC}" presName="dot" presStyleLbl="node1" presStyleIdx="0" presStyleCnt="1"/>
      <dgm:spPr>
        <a:solidFill>
          <a:srgbClr val="915901"/>
        </a:solidFill>
      </dgm:spPr>
    </dgm:pt>
    <dgm:pt modelId="{F12E74AB-5F46-B441-B2E1-4DD15671970D}" type="pres">
      <dgm:prSet presAssocID="{F082E623-CC6F-6741-BEEC-D51E5573D0CC}" presName="descText" presStyleLbl="revTx" presStyleIdx="0" presStyleCnt="0">
        <dgm:presLayoutVars>
          <dgm:chMax val="0"/>
          <dgm:chPref val="0"/>
        </dgm:presLayoutVars>
      </dgm:prSet>
      <dgm:spPr/>
    </dgm:pt>
  </dgm:ptLst>
  <dgm:cxnLst>
    <dgm:cxn modelId="{91E6F707-F329-8E48-8D99-9CC246207C6E}" srcId="{F082E623-CC6F-6741-BEEC-D51E5573D0CC}" destId="{EBF8E92A-C84F-2B42-8EF9-CC5A242F61F6}" srcOrd="5" destOrd="0" parTransId="{0860C263-F738-7F41-A55C-74E635A330C1}" sibTransId="{9011AFFB-12A9-BB44-9A21-561B82EBD1D5}"/>
    <dgm:cxn modelId="{13FC9E31-37A4-7440-A229-AD26511945D4}" srcId="{F082E623-CC6F-6741-BEEC-D51E5573D0CC}" destId="{6E14C669-46F8-CC44-8FDB-C9E843C32978}" srcOrd="1" destOrd="0" parTransId="{CF8B66E8-44F2-D64F-8B08-1C4BB33D4007}" sibTransId="{8BAC59C4-4879-BE4D-8D07-A60FE8CE1136}"/>
    <dgm:cxn modelId="{C35ECF76-4B4B-884D-8207-57382FED79C9}" type="presOf" srcId="{F082E623-CC6F-6741-BEEC-D51E5573D0CC}" destId="{9927438A-94B1-9B45-810D-9BB82B0CB201}" srcOrd="0" destOrd="0" presId="urn:microsoft.com/office/officeart/2026/layout/SmallDotsVertical#10"/>
    <dgm:cxn modelId="{FD9A067D-ECD3-E64F-B01F-565D71819435}" srcId="{EB7543AF-1133-7043-AEDD-B4224ED5B0D0}" destId="{F082E623-CC6F-6741-BEEC-D51E5573D0CC}" srcOrd="0" destOrd="0" parTransId="{9C15299C-5727-2B40-B2A0-F1A2ECB74443}" sibTransId="{C7ECDD25-032A-C140-B7B4-DD50640AEDC2}"/>
    <dgm:cxn modelId="{BFF18F97-8AB9-C14F-B53B-72CAC0509CE5}" type="presOf" srcId="{EB7543AF-1133-7043-AEDD-B4224ED5B0D0}" destId="{49051B3D-6714-1246-9FEE-441675D9DB52}" srcOrd="0" destOrd="0" presId="urn:microsoft.com/office/officeart/2026/layout/SmallDotsVertical#10"/>
    <dgm:cxn modelId="{FDB603A3-9CD9-D14D-B3DC-C6370570631D}" type="presOf" srcId="{EBF8E92A-C84F-2B42-8EF9-CC5A242F61F6}" destId="{F12E74AB-5F46-B441-B2E1-4DD15671970D}" srcOrd="0" destOrd="5" presId="urn:microsoft.com/office/officeart/2026/layout/SmallDotsVertical#10"/>
    <dgm:cxn modelId="{7D4127B1-25E1-8244-8661-0192D5F74B2C}" srcId="{F082E623-CC6F-6741-BEEC-D51E5573D0CC}" destId="{959243D1-9B06-5D44-89D8-7D9AB90D2E67}" srcOrd="2" destOrd="0" parTransId="{00FB810C-7E41-DA4C-A932-BA12B31D646B}" sibTransId="{3734AF2E-BE6D-E346-9542-0C7599CE665D}"/>
    <dgm:cxn modelId="{B2FBFCB6-0797-D043-8709-102C5AC1DB55}" type="presOf" srcId="{959243D1-9B06-5D44-89D8-7D9AB90D2E67}" destId="{F12E74AB-5F46-B441-B2E1-4DD15671970D}" srcOrd="0" destOrd="2" presId="urn:microsoft.com/office/officeart/2026/layout/SmallDotsVertical#10"/>
    <dgm:cxn modelId="{F7BB48BA-434E-214D-8857-8F2E8065B19E}" srcId="{F082E623-CC6F-6741-BEEC-D51E5573D0CC}" destId="{57BAFEBD-4519-1845-BE90-6E6A8C362A95}" srcOrd="3" destOrd="0" parTransId="{BAFBC771-B040-8049-9A27-0035BAD8C8E2}" sibTransId="{DF661280-561A-8E4D-90C7-BBE070C73B07}"/>
    <dgm:cxn modelId="{5FE5EABB-F756-AF40-A1A3-03082E23338E}" srcId="{F082E623-CC6F-6741-BEEC-D51E5573D0CC}" destId="{F4371DFF-68A2-8543-AB0B-CB954257318C}" srcOrd="0" destOrd="0" parTransId="{98EB5D49-2FDC-154A-9DDD-4E47DA13F38C}" sibTransId="{AD5B3D0D-22ED-3540-8FB6-B4CF7B28FA6D}"/>
    <dgm:cxn modelId="{BCEAFDC7-7D4C-E948-9240-D3DB589CD4AC}" type="presOf" srcId="{57BAFEBD-4519-1845-BE90-6E6A8C362A95}" destId="{F12E74AB-5F46-B441-B2E1-4DD15671970D}" srcOrd="0" destOrd="3" presId="urn:microsoft.com/office/officeart/2026/layout/SmallDotsVertical#10"/>
    <dgm:cxn modelId="{4D8F57D1-3412-B442-B573-AB6DC9EBA726}" type="presOf" srcId="{F4371DFF-68A2-8543-AB0B-CB954257318C}" destId="{F12E74AB-5F46-B441-B2E1-4DD15671970D}" srcOrd="0" destOrd="0" presId="urn:microsoft.com/office/officeart/2026/layout/SmallDotsVertical#10"/>
    <dgm:cxn modelId="{E406BED8-143C-2A44-9EFE-2E19B01D7D33}" type="presOf" srcId="{9CF6096E-D52F-B845-A614-32169EE4C7AB}" destId="{F12E74AB-5F46-B441-B2E1-4DD15671970D}" srcOrd="0" destOrd="4" presId="urn:microsoft.com/office/officeart/2026/layout/SmallDotsVertical#10"/>
    <dgm:cxn modelId="{979D08E9-9676-6146-91C5-F2C236C6197D}" type="presOf" srcId="{6E14C669-46F8-CC44-8FDB-C9E843C32978}" destId="{F12E74AB-5F46-B441-B2E1-4DD15671970D}" srcOrd="0" destOrd="1" presId="urn:microsoft.com/office/officeart/2026/layout/SmallDotsVertical#10"/>
    <dgm:cxn modelId="{6FD4B8ED-814C-644D-8923-1B41B08D3211}" srcId="{F082E623-CC6F-6741-BEEC-D51E5573D0CC}" destId="{9CF6096E-D52F-B845-A614-32169EE4C7AB}" srcOrd="4" destOrd="0" parTransId="{29BFF0BC-7D83-1149-BB20-A03501DD8A8A}" sibTransId="{FD6C4E95-500C-1542-AA6B-55393489EA2E}"/>
    <dgm:cxn modelId="{64EE7A39-E598-D846-9211-1AE5C2402323}" type="presParOf" srcId="{49051B3D-6714-1246-9FEE-441675D9DB52}" destId="{F08BC99E-8DFC-BA44-A273-328292EE12A4}" srcOrd="0" destOrd="0" presId="urn:microsoft.com/office/officeart/2026/layout/SmallDotsVertical#10"/>
    <dgm:cxn modelId="{093EC639-6B90-9D4A-A0B5-B03499CB7E06}" type="presParOf" srcId="{49051B3D-6714-1246-9FEE-441675D9DB52}" destId="{63076174-F432-AC4C-A815-54BA825F4CAC}" srcOrd="1" destOrd="0" presId="urn:microsoft.com/office/officeart/2026/layout/SmallDotsVertical#10"/>
    <dgm:cxn modelId="{A9BEC09D-750C-AE4F-B450-64BEBABD62B1}" type="presParOf" srcId="{63076174-F432-AC4C-A815-54BA825F4CAC}" destId="{BBB2F382-8E7C-3E4D-8A6F-8C3581DD08D8}" srcOrd="0" destOrd="0" presId="urn:microsoft.com/office/officeart/2026/layout/SmallDotsVertical#10"/>
    <dgm:cxn modelId="{E82EB3FB-AE66-E14B-A7C3-F0D3DB3CD2C3}" type="presParOf" srcId="{BBB2F382-8E7C-3E4D-8A6F-8C3581DD08D8}" destId="{35B791BC-BA03-8E42-9D47-D5D9E37A1A1B}" srcOrd="0" destOrd="0" presId="urn:microsoft.com/office/officeart/2026/layout/SmallDotsVertical#10"/>
    <dgm:cxn modelId="{F907DA4A-83B7-CF49-BDB3-0FC28717688F}" type="presParOf" srcId="{BBB2F382-8E7C-3E4D-8A6F-8C3581DD08D8}" destId="{9927438A-94B1-9B45-810D-9BB82B0CB201}" srcOrd="1" destOrd="0" presId="urn:microsoft.com/office/officeart/2026/layout/SmallDotsVertical#10"/>
    <dgm:cxn modelId="{43CF5249-8F8B-5C40-AD48-8E292B372DD4}" type="presParOf" srcId="{BBB2F382-8E7C-3E4D-8A6F-8C3581DD08D8}" destId="{994D480B-61A9-E944-9B84-5A86CCD20741}" srcOrd="2" destOrd="0" presId="urn:microsoft.com/office/officeart/2026/layout/SmallDotsVertical#10"/>
    <dgm:cxn modelId="{C0D3562C-0896-1A40-A867-364AC2066123}" type="presParOf" srcId="{BBB2F382-8E7C-3E4D-8A6F-8C3581DD08D8}" destId="{F12E74AB-5F46-B441-B2E1-4DD15671970D}" srcOrd="3" destOrd="0" presId="urn:microsoft.com/office/officeart/2026/layout/SmallDotsVertical#10"/>
  </dgm:cxnLst>
  <dgm:bg/>
  <dgm:whole/>
  <dgm:extLst>
    <a:ext uri="http://schemas.microsoft.com/office/drawing/2008/diagram">
      <dsp:dataModelExt xmlns:dsp="http://schemas.microsoft.com/office/drawing/2008/diagram" relId="rId150" minVer="http://schemas.openxmlformats.org/drawingml/2006/diagram"/>
    </a:ext>
  </dgm:extLst>
</dgm:dataModel>
</file>

<file path=word/diagrams/data21.xml><?xml version="1.0" encoding="utf-8"?>
<dgm:dataModel xmlns:dgm="http://schemas.openxmlformats.org/drawingml/2006/diagram" xmlns:a="http://schemas.openxmlformats.org/drawingml/2006/main">
  <dgm:ptLst>
    <dgm:pt modelId="{CCFB907F-D6A7-AE4D-B02A-F12096634EF6}" type="doc">
      <dgm:prSet loTypeId="urn:microsoft.com/office/officeart/2026/layout/SmallDotsVertical#11" loCatId="" qsTypeId="urn:microsoft.com/office/officeart/2005/8/quickstyle/simple1#20" qsCatId="simple" csTypeId="urn:microsoft.com/office/officeart/2005/8/colors/accent1_2#20" csCatId="accent1" phldr="1"/>
      <dgm:spPr/>
      <dgm:t>
        <a:bodyPr/>
        <a:lstStyle/>
        <a:p>
          <a:endParaRPr lang="en-US"/>
        </a:p>
      </dgm:t>
    </dgm:pt>
    <dgm:pt modelId="{714983D0-09FE-F74B-B74E-41947B8F663B}">
      <dgm:prSet phldrT="Title" custT="1"/>
      <dgm:spPr/>
      <dgm:t>
        <a:bodyPr/>
        <a:lstStyle/>
        <a:p>
          <a:pPr>
            <a:defRPr b="1">
              <a:solidFill>
                <a:schemeClr val="accent1"/>
              </a:solidFill>
            </a:defRPr>
          </a:pPr>
          <a:r>
            <a:rPr lang="en-CA" sz="1400" b="1">
              <a:solidFill>
                <a:srgbClr val="915901"/>
              </a:solidFill>
              <a:latin typeface="Poppins" panose="00000500000000000000" pitchFamily="2" charset="77"/>
              <a:cs typeface="Poppins" panose="00000500000000000000" pitchFamily="2" charset="77"/>
            </a:rPr>
            <a:t>Program-specific questions</a:t>
          </a:r>
          <a:endParaRPr lang="en-US" sz="1400">
            <a:solidFill>
              <a:srgbClr val="915901"/>
            </a:solidFill>
            <a:latin typeface="Poppins" panose="00000500000000000000" pitchFamily="2" charset="77"/>
            <a:cs typeface="Poppins" panose="00000500000000000000" pitchFamily="2" charset="77"/>
          </a:endParaRPr>
        </a:p>
      </dgm:t>
    </dgm:pt>
    <dgm:pt modelId="{12E5B448-0B31-CD4C-B953-D2541D5EDF0F}" type="parTrans" cxnId="{CB3DD945-DE73-2E49-8226-1B94A3B73EF1}">
      <dgm:prSet/>
      <dgm:spPr/>
      <dgm:t>
        <a:bodyPr/>
        <a:lstStyle/>
        <a:p>
          <a:endParaRPr lang="en-US"/>
        </a:p>
      </dgm:t>
    </dgm:pt>
    <dgm:pt modelId="{DB308552-5694-DF43-9890-E83FC04F44EA}" type="sibTrans" cxnId="{CB3DD945-DE73-2E49-8226-1B94A3B73EF1}">
      <dgm:prSet/>
      <dgm:spPr/>
      <dgm:t>
        <a:bodyPr/>
        <a:lstStyle/>
        <a:p>
          <a:endParaRPr lang="en-US"/>
        </a:p>
      </dgm:t>
    </dgm:pt>
    <dgm:pt modelId="{7D1742F3-2387-6542-ADDC-28117A978A45}">
      <dgm:prSet phldrT="Description" custT="1"/>
      <dgm:spPr/>
      <dgm:t>
        <a:bodyPr/>
        <a:lstStyle/>
        <a:p>
          <a:r>
            <a:rPr lang="en-CA" sz="1200">
              <a:latin typeface="Poppins" panose="00000500000000000000" pitchFamily="2" charset="77"/>
              <a:cs typeface="Poppins" panose="00000500000000000000" pitchFamily="2" charset="77"/>
            </a:rPr>
            <a:t>Chair</a:t>
          </a:r>
          <a:endParaRPr lang="en-US" sz="1200">
            <a:latin typeface="Poppins" panose="00000500000000000000" pitchFamily="2" charset="77"/>
            <a:cs typeface="Poppins" panose="00000500000000000000" pitchFamily="2" charset="77"/>
          </a:endParaRPr>
        </a:p>
      </dgm:t>
    </dgm:pt>
    <dgm:pt modelId="{C0CFBED3-8D3E-8646-B479-D65F239A0BAF}" type="parTrans" cxnId="{34FFF6A3-E907-264F-A9DB-7AA2AD4D9FDD}">
      <dgm:prSet/>
      <dgm:spPr/>
      <dgm:t>
        <a:bodyPr/>
        <a:lstStyle/>
        <a:p>
          <a:endParaRPr lang="en-US"/>
        </a:p>
      </dgm:t>
    </dgm:pt>
    <dgm:pt modelId="{403416A7-7D3E-7A4F-B83F-EB35CB0A46BA}" type="sibTrans" cxnId="{34FFF6A3-E907-264F-A9DB-7AA2AD4D9FDD}">
      <dgm:prSet/>
      <dgm:spPr/>
      <dgm:t>
        <a:bodyPr/>
        <a:lstStyle/>
        <a:p>
          <a:endParaRPr lang="en-US"/>
        </a:p>
      </dgm:t>
    </dgm:pt>
    <dgm:pt modelId="{5D6F5C1C-A339-EF42-B0D6-42E8CBD4A615}">
      <dgm:prSet phldrT="Title" custT="1"/>
      <dgm:spPr/>
      <dgm:t>
        <a:bodyPr/>
        <a:lstStyle/>
        <a:p>
          <a:pPr>
            <a:defRPr b="1">
              <a:solidFill>
                <a:schemeClr val="accent1"/>
              </a:solidFill>
            </a:defRPr>
          </a:pPr>
          <a:r>
            <a:rPr lang="en-CA" sz="1400">
              <a:solidFill>
                <a:srgbClr val="915901"/>
              </a:solidFill>
              <a:latin typeface="Poppins" panose="00000500000000000000" pitchFamily="2" charset="77"/>
              <a:cs typeface="Poppins" panose="00000500000000000000" pitchFamily="2" charset="77"/>
            </a:rPr>
            <a:t>Teaching and learning support </a:t>
          </a:r>
          <a:endParaRPr lang="en-US" sz="1400">
            <a:solidFill>
              <a:srgbClr val="915901"/>
            </a:solidFill>
            <a:latin typeface="Poppins" panose="00000500000000000000" pitchFamily="2" charset="77"/>
            <a:cs typeface="Poppins" panose="00000500000000000000" pitchFamily="2" charset="77"/>
          </a:endParaRPr>
        </a:p>
      </dgm:t>
    </dgm:pt>
    <dgm:pt modelId="{B247B1C2-40A0-8D4D-85AD-E88383DF1926}" type="parTrans" cxnId="{5B487CBF-F8F1-1D4C-92FE-4F61AE54CFE7}">
      <dgm:prSet/>
      <dgm:spPr/>
      <dgm:t>
        <a:bodyPr/>
        <a:lstStyle/>
        <a:p>
          <a:endParaRPr lang="en-US"/>
        </a:p>
      </dgm:t>
    </dgm:pt>
    <dgm:pt modelId="{107EFFB1-9C16-FB44-A68A-BE8356892D81}" type="sibTrans" cxnId="{5B487CBF-F8F1-1D4C-92FE-4F61AE54CFE7}">
      <dgm:prSet/>
      <dgm:spPr/>
      <dgm:t>
        <a:bodyPr/>
        <a:lstStyle/>
        <a:p>
          <a:endParaRPr lang="en-US"/>
        </a:p>
      </dgm:t>
    </dgm:pt>
    <dgm:pt modelId="{92C8B594-F6E5-A945-9B1C-D186681080D2}">
      <dgm:prSet phldrT="Description" custT="1"/>
      <dgm:spPr/>
      <dgm:t>
        <a:bodyPr/>
        <a:lstStyle/>
        <a:p>
          <a:r>
            <a:rPr lang="en-CA" sz="1200">
              <a:latin typeface="Poppins" panose="00000500000000000000" pitchFamily="2" charset="77"/>
              <a:cs typeface="Poppins" panose="00000500000000000000" pitchFamily="2" charset="77"/>
            </a:rPr>
            <a:t>Teaching and Learning Innovation Hub</a:t>
          </a:r>
          <a:endParaRPr lang="en-US" sz="1200">
            <a:latin typeface="Poppins" panose="00000500000000000000" pitchFamily="2" charset="77"/>
            <a:cs typeface="Poppins" panose="00000500000000000000" pitchFamily="2" charset="77"/>
          </a:endParaRPr>
        </a:p>
      </dgm:t>
    </dgm:pt>
    <dgm:pt modelId="{64630728-446F-A542-907F-3E915AFE0A3C}" type="parTrans" cxnId="{EBB52C44-5A4B-114B-A8D6-AC23B665000C}">
      <dgm:prSet/>
      <dgm:spPr/>
      <dgm:t>
        <a:bodyPr/>
        <a:lstStyle/>
        <a:p>
          <a:endParaRPr lang="en-US"/>
        </a:p>
      </dgm:t>
    </dgm:pt>
    <dgm:pt modelId="{9746EB9A-5D32-924F-A7BF-CE9E870EC682}" type="sibTrans" cxnId="{EBB52C44-5A4B-114B-A8D6-AC23B665000C}">
      <dgm:prSet/>
      <dgm:spPr/>
      <dgm:t>
        <a:bodyPr/>
        <a:lstStyle/>
        <a:p>
          <a:endParaRPr lang="en-US"/>
        </a:p>
      </dgm:t>
    </dgm:pt>
    <dgm:pt modelId="{8C426CDB-F0EC-E344-B445-9D740CFD5F77}">
      <dgm:prSet phldrT="Title" custT="1"/>
      <dgm:spPr/>
      <dgm:t>
        <a:bodyPr/>
        <a:lstStyle/>
        <a:p>
          <a:pPr>
            <a:defRPr b="1">
              <a:solidFill>
                <a:schemeClr val="accent1"/>
              </a:solidFill>
            </a:defRPr>
          </a:pPr>
          <a:r>
            <a:rPr lang="en-CA" sz="1400">
              <a:solidFill>
                <a:srgbClr val="915901"/>
              </a:solidFill>
              <a:latin typeface="Poppins" panose="00000500000000000000" pitchFamily="2" charset="77"/>
              <a:cs typeface="Poppins" panose="00000500000000000000" pitchFamily="2" charset="77"/>
            </a:rPr>
            <a:t>Technology support </a:t>
          </a:r>
          <a:endParaRPr lang="en-US" sz="1400">
            <a:solidFill>
              <a:srgbClr val="915901"/>
            </a:solidFill>
            <a:latin typeface="Poppins" panose="00000500000000000000" pitchFamily="2" charset="77"/>
            <a:cs typeface="Poppins" panose="00000500000000000000" pitchFamily="2" charset="77"/>
          </a:endParaRPr>
        </a:p>
      </dgm:t>
    </dgm:pt>
    <dgm:pt modelId="{E598D3A4-6758-F649-B7FB-C769D2475B14}" type="parTrans" cxnId="{1C63EB51-6D55-4341-BC85-96993507EE1E}">
      <dgm:prSet/>
      <dgm:spPr/>
      <dgm:t>
        <a:bodyPr/>
        <a:lstStyle/>
        <a:p>
          <a:endParaRPr lang="en-US"/>
        </a:p>
      </dgm:t>
    </dgm:pt>
    <dgm:pt modelId="{CA3347B2-127C-E847-8E68-83E2DC2E3906}" type="sibTrans" cxnId="{1C63EB51-6D55-4341-BC85-96993507EE1E}">
      <dgm:prSet/>
      <dgm:spPr/>
      <dgm:t>
        <a:bodyPr/>
        <a:lstStyle/>
        <a:p>
          <a:endParaRPr lang="en-US"/>
        </a:p>
      </dgm:t>
    </dgm:pt>
    <dgm:pt modelId="{6C5D7455-AB0C-194D-A4E9-129EDAD5A3E9}">
      <dgm:prSet phldrT="Description" custT="1"/>
      <dgm:spPr/>
      <dgm:t>
        <a:bodyPr/>
        <a:lstStyle/>
        <a:p>
          <a:r>
            <a:rPr lang="en-CA" sz="1200">
              <a:latin typeface="Poppins" panose="00000500000000000000" pitchFamily="2" charset="77"/>
              <a:cs typeface="Poppins" panose="00000500000000000000" pitchFamily="2" charset="77"/>
            </a:rPr>
            <a:t>IT Service Desk (support)</a:t>
          </a:r>
          <a:endParaRPr lang="en-US" sz="1200">
            <a:latin typeface="Poppins" panose="00000500000000000000" pitchFamily="2" charset="77"/>
            <a:cs typeface="Poppins" panose="00000500000000000000" pitchFamily="2" charset="77"/>
          </a:endParaRPr>
        </a:p>
      </dgm:t>
    </dgm:pt>
    <dgm:pt modelId="{E6452306-658C-1342-8A64-827D33DC0E24}" type="parTrans" cxnId="{7B5E353C-D2AF-B448-A4B7-145F37CF196A}">
      <dgm:prSet/>
      <dgm:spPr/>
      <dgm:t>
        <a:bodyPr/>
        <a:lstStyle/>
        <a:p>
          <a:endParaRPr lang="en-US"/>
        </a:p>
      </dgm:t>
    </dgm:pt>
    <dgm:pt modelId="{9A322CE7-5927-3849-99AC-4F7C2ECBC048}" type="sibTrans" cxnId="{7B5E353C-D2AF-B448-A4B7-145F37CF196A}">
      <dgm:prSet/>
      <dgm:spPr/>
      <dgm:t>
        <a:bodyPr/>
        <a:lstStyle/>
        <a:p>
          <a:endParaRPr lang="en-US"/>
        </a:p>
      </dgm:t>
    </dgm:pt>
    <dgm:pt modelId="{2D03AA6E-64ED-A14E-9735-A36D2D91B7EB}">
      <dgm:prSet phldrT="Title" custT="1"/>
      <dgm:spPr/>
      <dgm:t>
        <a:bodyPr/>
        <a:lstStyle/>
        <a:p>
          <a:pPr>
            <a:defRPr b="1">
              <a:solidFill>
                <a:schemeClr val="accent1"/>
              </a:solidFill>
            </a:defRPr>
          </a:pPr>
          <a:r>
            <a:rPr lang="en-CA" sz="1400">
              <a:solidFill>
                <a:srgbClr val="915901"/>
              </a:solidFill>
              <a:latin typeface="Poppins" panose="00000500000000000000" pitchFamily="2" charset="77"/>
              <a:cs typeface="Poppins" panose="00000500000000000000" pitchFamily="2" charset="77"/>
            </a:rPr>
            <a:t>Accommodations and student wellbeing </a:t>
          </a:r>
          <a:endParaRPr lang="en-US" sz="1400">
            <a:solidFill>
              <a:srgbClr val="915901"/>
            </a:solidFill>
            <a:latin typeface="Poppins" panose="00000500000000000000" pitchFamily="2" charset="77"/>
            <a:cs typeface="Poppins" panose="00000500000000000000" pitchFamily="2" charset="77"/>
          </a:endParaRPr>
        </a:p>
      </dgm:t>
    </dgm:pt>
    <dgm:pt modelId="{E70334B0-CB1D-7442-BF36-20CE43224408}" type="parTrans" cxnId="{41C7466D-9CAE-8747-9993-52305D7853E7}">
      <dgm:prSet/>
      <dgm:spPr/>
      <dgm:t>
        <a:bodyPr/>
        <a:lstStyle/>
        <a:p>
          <a:endParaRPr lang="en-US"/>
        </a:p>
      </dgm:t>
    </dgm:pt>
    <dgm:pt modelId="{34A4321F-5F59-5D42-B0FA-3C3CEA7D3432}" type="sibTrans" cxnId="{41C7466D-9CAE-8747-9993-52305D7853E7}">
      <dgm:prSet/>
      <dgm:spPr/>
      <dgm:t>
        <a:bodyPr/>
        <a:lstStyle/>
        <a:p>
          <a:endParaRPr lang="en-US"/>
        </a:p>
      </dgm:t>
    </dgm:pt>
    <dgm:pt modelId="{08E6ADC4-F470-DE41-BD73-4618088E91D0}">
      <dgm:prSet phldrT="Description" custT="1"/>
      <dgm:spPr/>
      <dgm:t>
        <a:bodyPr/>
        <a:lstStyle/>
        <a:p>
          <a:pPr>
            <a:buNone/>
          </a:pPr>
          <a:r>
            <a:rPr lang="en-CA" sz="1200">
              <a:latin typeface="Poppins" panose="00000500000000000000" pitchFamily="2" charset="77"/>
              <a:cs typeface="Poppins" panose="00000500000000000000" pitchFamily="2" charset="77"/>
            </a:rPr>
            <a:t>Glenn Crombie Centre </a:t>
          </a:r>
          <a:endParaRPr lang="en-US" sz="1200">
            <a:latin typeface="Poppins" panose="00000500000000000000" pitchFamily="2" charset="77"/>
            <a:cs typeface="Poppins" panose="00000500000000000000" pitchFamily="2" charset="77"/>
          </a:endParaRPr>
        </a:p>
      </dgm:t>
    </dgm:pt>
    <dgm:pt modelId="{EE1A0BD2-9F17-FF4F-B1BE-9B0C5939A0EC}" type="parTrans" cxnId="{334E7FC3-471E-9E4F-BBE6-96A0592199C0}">
      <dgm:prSet/>
      <dgm:spPr/>
      <dgm:t>
        <a:bodyPr/>
        <a:lstStyle/>
        <a:p>
          <a:endParaRPr lang="en-US"/>
        </a:p>
      </dgm:t>
    </dgm:pt>
    <dgm:pt modelId="{5138B076-0908-5340-A172-2265A431F9D7}" type="sibTrans" cxnId="{334E7FC3-471E-9E4F-BBE6-96A0592199C0}">
      <dgm:prSet/>
      <dgm:spPr/>
      <dgm:t>
        <a:bodyPr/>
        <a:lstStyle/>
        <a:p>
          <a:endParaRPr lang="en-US"/>
        </a:p>
      </dgm:t>
    </dgm:pt>
    <dgm:pt modelId="{8A89B5D7-AE8F-4248-80FC-D2059F548EE5}">
      <dgm:prSet custT="1"/>
      <dgm:spPr/>
      <dgm:t>
        <a:bodyPr/>
        <a:lstStyle/>
        <a:p>
          <a:r>
            <a:rPr lang="en-CA" sz="1200">
              <a:latin typeface="Poppins" panose="00000500000000000000" pitchFamily="2" charset="77"/>
              <a:cs typeface="Poppins" panose="00000500000000000000" pitchFamily="2" charset="77"/>
            </a:rPr>
            <a:t>Dean</a:t>
          </a:r>
        </a:p>
      </dgm:t>
    </dgm:pt>
    <dgm:pt modelId="{9210E54C-4577-024E-BF09-5E3D9C9479E0}" type="parTrans" cxnId="{F79068B8-3960-EA4D-9535-CA3F2D911906}">
      <dgm:prSet/>
      <dgm:spPr/>
      <dgm:t>
        <a:bodyPr/>
        <a:lstStyle/>
        <a:p>
          <a:endParaRPr lang="en-US"/>
        </a:p>
      </dgm:t>
    </dgm:pt>
    <dgm:pt modelId="{F41017E6-58FF-A241-A2FE-C450FC916F2D}" type="sibTrans" cxnId="{F79068B8-3960-EA4D-9535-CA3F2D911906}">
      <dgm:prSet/>
      <dgm:spPr/>
      <dgm:t>
        <a:bodyPr/>
        <a:lstStyle/>
        <a:p>
          <a:endParaRPr lang="en-US"/>
        </a:p>
      </dgm:t>
    </dgm:pt>
    <dgm:pt modelId="{2E85AAC7-BA37-EC42-8F48-D54296A46599}">
      <dgm:prSet custT="1"/>
      <dgm:spPr/>
      <dgm:t>
        <a:bodyPr/>
        <a:lstStyle/>
        <a:p>
          <a:r>
            <a:rPr lang="en-CA" sz="1200">
              <a:latin typeface="Poppins" panose="00000500000000000000" pitchFamily="2" charset="77"/>
              <a:cs typeface="Poppins" panose="00000500000000000000" pitchFamily="2" charset="77"/>
            </a:rPr>
            <a:t>Program Coordinator </a:t>
          </a:r>
          <a:endParaRPr lang="en-US" sz="1200">
            <a:latin typeface="Poppins" panose="00000500000000000000" pitchFamily="2" charset="77"/>
            <a:cs typeface="Poppins" panose="00000500000000000000" pitchFamily="2" charset="77"/>
          </a:endParaRPr>
        </a:p>
      </dgm:t>
    </dgm:pt>
    <dgm:pt modelId="{2F430492-8F90-E341-AABF-CC46746BC461}" type="parTrans" cxnId="{5A8F7920-9B73-4245-89F0-B0D12095B074}">
      <dgm:prSet/>
      <dgm:spPr/>
      <dgm:t>
        <a:bodyPr/>
        <a:lstStyle/>
        <a:p>
          <a:endParaRPr lang="en-US"/>
        </a:p>
      </dgm:t>
    </dgm:pt>
    <dgm:pt modelId="{85B2B568-AD3D-3741-BD2A-2CEEA3C70B5D}" type="sibTrans" cxnId="{5A8F7920-9B73-4245-89F0-B0D12095B074}">
      <dgm:prSet/>
      <dgm:spPr/>
      <dgm:t>
        <a:bodyPr/>
        <a:lstStyle/>
        <a:p>
          <a:endParaRPr lang="en-US"/>
        </a:p>
      </dgm:t>
    </dgm:pt>
    <dgm:pt modelId="{9D603128-306F-7F45-B407-EAA52502DE46}">
      <dgm:prSet custT="1"/>
      <dgm:spPr/>
      <dgm:t>
        <a:bodyPr/>
        <a:lstStyle/>
        <a:p>
          <a:r>
            <a:rPr lang="en-CA" sz="1200">
              <a:latin typeface="Poppins" panose="00000500000000000000" pitchFamily="2" charset="77"/>
              <a:cs typeface="Poppins" panose="00000500000000000000" pitchFamily="2" charset="77"/>
            </a:rPr>
            <a:t>Academic Integrity Office</a:t>
          </a:r>
        </a:p>
      </dgm:t>
    </dgm:pt>
    <dgm:pt modelId="{36AEC2EF-30F4-7443-BAAE-DEAB109998E9}" type="parTrans" cxnId="{44FB5054-AD87-4846-A30D-8AC55C56E57C}">
      <dgm:prSet/>
      <dgm:spPr/>
      <dgm:t>
        <a:bodyPr/>
        <a:lstStyle/>
        <a:p>
          <a:endParaRPr lang="en-US"/>
        </a:p>
      </dgm:t>
    </dgm:pt>
    <dgm:pt modelId="{0F146927-08CC-EB49-B951-0C06CC9AAB77}" type="sibTrans" cxnId="{44FB5054-AD87-4846-A30D-8AC55C56E57C}">
      <dgm:prSet/>
      <dgm:spPr/>
      <dgm:t>
        <a:bodyPr/>
        <a:lstStyle/>
        <a:p>
          <a:endParaRPr lang="en-US"/>
        </a:p>
      </dgm:t>
    </dgm:pt>
    <dgm:pt modelId="{884CDA53-718E-2E4C-918C-832CB03DAD54}">
      <dgm:prSet custT="1"/>
      <dgm:spPr/>
      <dgm:t>
        <a:bodyPr/>
        <a:lstStyle/>
        <a:p>
          <a:r>
            <a:rPr lang="en-CA" sz="1200">
              <a:latin typeface="Poppins" panose="00000500000000000000" pitchFamily="2" charset="77"/>
              <a:cs typeface="Poppins" panose="00000500000000000000" pitchFamily="2" charset="77"/>
            </a:rPr>
            <a:t>Teaching and Learning Innovation Hub (training) </a:t>
          </a:r>
          <a:endParaRPr lang="en-US" sz="1200">
            <a:latin typeface="Poppins" panose="00000500000000000000" pitchFamily="2" charset="77"/>
            <a:cs typeface="Poppins" panose="00000500000000000000" pitchFamily="2" charset="77"/>
          </a:endParaRPr>
        </a:p>
      </dgm:t>
    </dgm:pt>
    <dgm:pt modelId="{123726A1-5E73-9F49-90C0-80DAC1813890}" type="parTrans" cxnId="{DF42EE21-326A-2341-B458-E6AFA47572DC}">
      <dgm:prSet/>
      <dgm:spPr/>
      <dgm:t>
        <a:bodyPr/>
        <a:lstStyle/>
        <a:p>
          <a:endParaRPr lang="en-US"/>
        </a:p>
      </dgm:t>
    </dgm:pt>
    <dgm:pt modelId="{3C721792-F717-6346-8E83-13D189A9FECD}" type="sibTrans" cxnId="{DF42EE21-326A-2341-B458-E6AFA47572DC}">
      <dgm:prSet/>
      <dgm:spPr/>
      <dgm:t>
        <a:bodyPr/>
        <a:lstStyle/>
        <a:p>
          <a:endParaRPr lang="en-US"/>
        </a:p>
      </dgm:t>
    </dgm:pt>
    <dgm:pt modelId="{087018F9-5C92-3248-8DA7-054311B35B00}" type="pres">
      <dgm:prSet presAssocID="{CCFB907F-D6A7-AE4D-B02A-F12096634EF6}" presName="root" presStyleCnt="0">
        <dgm:presLayoutVars>
          <dgm:dir/>
          <dgm:resizeHandles val="exact"/>
        </dgm:presLayoutVars>
      </dgm:prSet>
      <dgm:spPr/>
    </dgm:pt>
    <dgm:pt modelId="{92B86D95-DBEE-BB42-9E2B-706387C8A0D6}" type="pres">
      <dgm:prSet presAssocID="{CCFB907F-D6A7-AE4D-B02A-F12096634EF6}" presName="connLine" presStyleLbl="dkBgShp" presStyleIdx="0" presStyleCnt="1"/>
      <dgm:spPr>
        <a:solidFill>
          <a:srgbClr val="FFF0BE"/>
        </a:solidFill>
        <a:ln>
          <a:noFill/>
        </a:ln>
        <a:effectLst/>
      </dgm:spPr>
    </dgm:pt>
    <dgm:pt modelId="{CFF401E0-D946-BD4B-9305-D1D5C0D5A4B6}" type="pres">
      <dgm:prSet presAssocID="{CCFB907F-D6A7-AE4D-B02A-F12096634EF6}" presName="itemsFlow" presStyleCnt="0"/>
      <dgm:spPr/>
    </dgm:pt>
    <dgm:pt modelId="{C48CE864-787C-614F-9A34-D755B11EBB8B}" type="pres">
      <dgm:prSet presAssocID="{714983D0-09FE-F74B-B74E-41947B8F663B}" presName="item" presStyleCnt="0"/>
      <dgm:spPr/>
    </dgm:pt>
    <dgm:pt modelId="{AB69728F-61ED-0A43-9CA7-DC8EF840BD7C}" type="pres">
      <dgm:prSet presAssocID="{714983D0-09FE-F74B-B74E-41947B8F663B}" presName="anchor" presStyleCnt="0"/>
      <dgm:spPr/>
    </dgm:pt>
    <dgm:pt modelId="{5A98F060-A60D-E24B-984E-C005F57F4256}" type="pres">
      <dgm:prSet presAssocID="{714983D0-09FE-F74B-B74E-41947B8F663B}" presName="titleText" presStyleLbl="revTx" presStyleIdx="0" presStyleCnt="0">
        <dgm:presLayoutVars>
          <dgm:chMax val="0"/>
          <dgm:chPref val="0"/>
        </dgm:presLayoutVars>
      </dgm:prSet>
      <dgm:spPr/>
    </dgm:pt>
    <dgm:pt modelId="{0032B81F-6F05-DD46-8C60-DD9A06C1E167}" type="pres">
      <dgm:prSet presAssocID="{714983D0-09FE-F74B-B74E-41947B8F663B}" presName="dot" presStyleLbl="node1" presStyleIdx="0" presStyleCnt="4"/>
      <dgm:spPr>
        <a:solidFill>
          <a:srgbClr val="915901"/>
        </a:solidFill>
      </dgm:spPr>
    </dgm:pt>
    <dgm:pt modelId="{63941C6F-8BD2-3948-BE2C-3DFED85D7D25}" type="pres">
      <dgm:prSet presAssocID="{714983D0-09FE-F74B-B74E-41947B8F663B}" presName="descText" presStyleLbl="revTx" presStyleIdx="0" presStyleCnt="0">
        <dgm:presLayoutVars>
          <dgm:chMax val="0"/>
          <dgm:chPref val="0"/>
        </dgm:presLayoutVars>
      </dgm:prSet>
      <dgm:spPr/>
    </dgm:pt>
    <dgm:pt modelId="{ECE331F8-A5D2-5E40-8CC1-379B61377F64}" type="pres">
      <dgm:prSet presAssocID="{DB308552-5694-DF43-9890-E83FC04F44EA}" presName="spacer" presStyleCnt="0"/>
      <dgm:spPr/>
    </dgm:pt>
    <dgm:pt modelId="{59CD5CCF-2983-A042-AB05-C2FBE4323BB6}" type="pres">
      <dgm:prSet presAssocID="{5D6F5C1C-A339-EF42-B0D6-42E8CBD4A615}" presName="item" presStyleCnt="0"/>
      <dgm:spPr/>
    </dgm:pt>
    <dgm:pt modelId="{8DCAE711-E719-E943-8D32-D88C65EB5254}" type="pres">
      <dgm:prSet presAssocID="{5D6F5C1C-A339-EF42-B0D6-42E8CBD4A615}" presName="anchor" presStyleCnt="0"/>
      <dgm:spPr/>
    </dgm:pt>
    <dgm:pt modelId="{3BCC9108-F518-1B4A-A3C4-DBB23BCE4542}" type="pres">
      <dgm:prSet presAssocID="{5D6F5C1C-A339-EF42-B0D6-42E8CBD4A615}" presName="titleText" presStyleLbl="revTx" presStyleIdx="0" presStyleCnt="0">
        <dgm:presLayoutVars>
          <dgm:chMax val="0"/>
          <dgm:chPref val="0"/>
        </dgm:presLayoutVars>
      </dgm:prSet>
      <dgm:spPr/>
    </dgm:pt>
    <dgm:pt modelId="{B3174AA9-496D-EA4B-AB68-ACA8D1F9E165}" type="pres">
      <dgm:prSet presAssocID="{5D6F5C1C-A339-EF42-B0D6-42E8CBD4A615}" presName="dot" presStyleLbl="node1" presStyleIdx="1" presStyleCnt="4"/>
      <dgm:spPr>
        <a:solidFill>
          <a:srgbClr val="915901"/>
        </a:solidFill>
      </dgm:spPr>
    </dgm:pt>
    <dgm:pt modelId="{09CD00A9-2F46-214E-9D3A-792C5E8B2D29}" type="pres">
      <dgm:prSet presAssocID="{5D6F5C1C-A339-EF42-B0D6-42E8CBD4A615}" presName="descText" presStyleLbl="revTx" presStyleIdx="0" presStyleCnt="0">
        <dgm:presLayoutVars>
          <dgm:chMax val="0"/>
          <dgm:chPref val="0"/>
        </dgm:presLayoutVars>
      </dgm:prSet>
      <dgm:spPr/>
    </dgm:pt>
    <dgm:pt modelId="{E13A57C0-C418-734E-ADC3-A57BD66530AA}" type="pres">
      <dgm:prSet presAssocID="{107EFFB1-9C16-FB44-A68A-BE8356892D81}" presName="spacer" presStyleCnt="0"/>
      <dgm:spPr/>
    </dgm:pt>
    <dgm:pt modelId="{54C0C616-DDD1-AA4A-BE9B-707E1715357A}" type="pres">
      <dgm:prSet presAssocID="{8C426CDB-F0EC-E344-B445-9D740CFD5F77}" presName="item" presStyleCnt="0"/>
      <dgm:spPr/>
    </dgm:pt>
    <dgm:pt modelId="{5B29D116-2EC9-8A40-91F1-BB80A24484D6}" type="pres">
      <dgm:prSet presAssocID="{8C426CDB-F0EC-E344-B445-9D740CFD5F77}" presName="anchor" presStyleCnt="0"/>
      <dgm:spPr/>
    </dgm:pt>
    <dgm:pt modelId="{5A482435-959D-9044-AC06-091B28A02A3D}" type="pres">
      <dgm:prSet presAssocID="{8C426CDB-F0EC-E344-B445-9D740CFD5F77}" presName="titleText" presStyleLbl="revTx" presStyleIdx="0" presStyleCnt="0">
        <dgm:presLayoutVars>
          <dgm:chMax val="0"/>
          <dgm:chPref val="0"/>
        </dgm:presLayoutVars>
      </dgm:prSet>
      <dgm:spPr/>
    </dgm:pt>
    <dgm:pt modelId="{265E8802-95BE-9F40-BD61-D2AF4C43369D}" type="pres">
      <dgm:prSet presAssocID="{8C426CDB-F0EC-E344-B445-9D740CFD5F77}" presName="dot" presStyleLbl="node1" presStyleIdx="2" presStyleCnt="4"/>
      <dgm:spPr>
        <a:solidFill>
          <a:srgbClr val="915901"/>
        </a:solidFill>
      </dgm:spPr>
    </dgm:pt>
    <dgm:pt modelId="{6E4F0FF7-8216-8F4F-834E-4D4A2F0E89B8}" type="pres">
      <dgm:prSet presAssocID="{8C426CDB-F0EC-E344-B445-9D740CFD5F77}" presName="descText" presStyleLbl="revTx" presStyleIdx="0" presStyleCnt="0">
        <dgm:presLayoutVars>
          <dgm:chMax val="0"/>
          <dgm:chPref val="0"/>
        </dgm:presLayoutVars>
      </dgm:prSet>
      <dgm:spPr/>
    </dgm:pt>
    <dgm:pt modelId="{AD4C54A7-1E8C-C644-8DBA-92FB2AF43A2A}" type="pres">
      <dgm:prSet presAssocID="{CA3347B2-127C-E847-8E68-83E2DC2E3906}" presName="spacer" presStyleCnt="0"/>
      <dgm:spPr/>
    </dgm:pt>
    <dgm:pt modelId="{DF63FB53-4E96-0D41-81AB-33CAAD726CB1}" type="pres">
      <dgm:prSet presAssocID="{2D03AA6E-64ED-A14E-9735-A36D2D91B7EB}" presName="item" presStyleCnt="0"/>
      <dgm:spPr/>
    </dgm:pt>
    <dgm:pt modelId="{73312D29-1B1D-4B48-89C6-A2E6E05D2DDD}" type="pres">
      <dgm:prSet presAssocID="{2D03AA6E-64ED-A14E-9735-A36D2D91B7EB}" presName="anchor" presStyleCnt="0"/>
      <dgm:spPr/>
    </dgm:pt>
    <dgm:pt modelId="{41D661A5-6DEE-5347-9269-BC95A87169E2}" type="pres">
      <dgm:prSet presAssocID="{2D03AA6E-64ED-A14E-9735-A36D2D91B7EB}" presName="titleText" presStyleLbl="revTx" presStyleIdx="0" presStyleCnt="0">
        <dgm:presLayoutVars>
          <dgm:chMax val="0"/>
          <dgm:chPref val="0"/>
        </dgm:presLayoutVars>
      </dgm:prSet>
      <dgm:spPr/>
    </dgm:pt>
    <dgm:pt modelId="{21C9503F-981E-4241-B219-8EF4BC96FDF7}" type="pres">
      <dgm:prSet presAssocID="{2D03AA6E-64ED-A14E-9735-A36D2D91B7EB}" presName="dot" presStyleLbl="node1" presStyleIdx="3" presStyleCnt="4"/>
      <dgm:spPr>
        <a:solidFill>
          <a:srgbClr val="915901"/>
        </a:solidFill>
      </dgm:spPr>
    </dgm:pt>
    <dgm:pt modelId="{93015D3D-21DB-FF4E-A025-BF3D674AFDFB}" type="pres">
      <dgm:prSet presAssocID="{2D03AA6E-64ED-A14E-9735-A36D2D91B7EB}" presName="descText" presStyleLbl="revTx" presStyleIdx="0" presStyleCnt="0">
        <dgm:presLayoutVars>
          <dgm:chMax val="0"/>
          <dgm:chPref val="0"/>
        </dgm:presLayoutVars>
      </dgm:prSet>
      <dgm:spPr/>
    </dgm:pt>
  </dgm:ptLst>
  <dgm:cxnLst>
    <dgm:cxn modelId="{1A6A6F05-760C-6A4D-8D4F-7D4958824F3D}" type="presOf" srcId="{CCFB907F-D6A7-AE4D-B02A-F12096634EF6}" destId="{087018F9-5C92-3248-8DA7-054311B35B00}" srcOrd="0" destOrd="0" presId="urn:microsoft.com/office/officeart/2026/layout/SmallDotsVertical#11"/>
    <dgm:cxn modelId="{95CEE20B-F521-A848-82E4-CB9AA21ACD7C}" type="presOf" srcId="{714983D0-09FE-F74B-B74E-41947B8F663B}" destId="{5A98F060-A60D-E24B-984E-C005F57F4256}" srcOrd="0" destOrd="0" presId="urn:microsoft.com/office/officeart/2026/layout/SmallDotsVertical#11"/>
    <dgm:cxn modelId="{5A8F7920-9B73-4245-89F0-B0D12095B074}" srcId="{714983D0-09FE-F74B-B74E-41947B8F663B}" destId="{2E85AAC7-BA37-EC42-8F48-D54296A46599}" srcOrd="2" destOrd="0" parTransId="{2F430492-8F90-E341-AABF-CC46746BC461}" sibTransId="{85B2B568-AD3D-3741-BD2A-2CEEA3C70B5D}"/>
    <dgm:cxn modelId="{DF42EE21-326A-2341-B458-E6AFA47572DC}" srcId="{8C426CDB-F0EC-E344-B445-9D740CFD5F77}" destId="{884CDA53-718E-2E4C-918C-832CB03DAD54}" srcOrd="1" destOrd="0" parTransId="{123726A1-5E73-9F49-90C0-80DAC1813890}" sibTransId="{3C721792-F717-6346-8E83-13D189A9FECD}"/>
    <dgm:cxn modelId="{7B5E353C-D2AF-B448-A4B7-145F37CF196A}" srcId="{8C426CDB-F0EC-E344-B445-9D740CFD5F77}" destId="{6C5D7455-AB0C-194D-A4E9-129EDAD5A3E9}" srcOrd="0" destOrd="0" parTransId="{E6452306-658C-1342-8A64-827D33DC0E24}" sibTransId="{9A322CE7-5927-3849-99AC-4F7C2ECBC048}"/>
    <dgm:cxn modelId="{5D762643-0723-434B-B83D-41F1763BB608}" type="presOf" srcId="{5D6F5C1C-A339-EF42-B0D6-42E8CBD4A615}" destId="{3BCC9108-F518-1B4A-A3C4-DBB23BCE4542}" srcOrd="0" destOrd="0" presId="urn:microsoft.com/office/officeart/2026/layout/SmallDotsVertical#11"/>
    <dgm:cxn modelId="{EBB52C44-5A4B-114B-A8D6-AC23B665000C}" srcId="{5D6F5C1C-A339-EF42-B0D6-42E8CBD4A615}" destId="{92C8B594-F6E5-A945-9B1C-D186681080D2}" srcOrd="0" destOrd="0" parTransId="{64630728-446F-A542-907F-3E915AFE0A3C}" sibTransId="{9746EB9A-5D32-924F-A7BF-CE9E870EC682}"/>
    <dgm:cxn modelId="{CB3DD945-DE73-2E49-8226-1B94A3B73EF1}" srcId="{CCFB907F-D6A7-AE4D-B02A-F12096634EF6}" destId="{714983D0-09FE-F74B-B74E-41947B8F663B}" srcOrd="0" destOrd="0" parTransId="{12E5B448-0B31-CD4C-B953-D2541D5EDF0F}" sibTransId="{DB308552-5694-DF43-9890-E83FC04F44EA}"/>
    <dgm:cxn modelId="{1C63EB51-6D55-4341-BC85-96993507EE1E}" srcId="{CCFB907F-D6A7-AE4D-B02A-F12096634EF6}" destId="{8C426CDB-F0EC-E344-B445-9D740CFD5F77}" srcOrd="2" destOrd="0" parTransId="{E598D3A4-6758-F649-B7FB-C769D2475B14}" sibTransId="{CA3347B2-127C-E847-8E68-83E2DC2E3906}"/>
    <dgm:cxn modelId="{44FB5054-AD87-4846-A30D-8AC55C56E57C}" srcId="{5D6F5C1C-A339-EF42-B0D6-42E8CBD4A615}" destId="{9D603128-306F-7F45-B407-EAA52502DE46}" srcOrd="1" destOrd="0" parTransId="{36AEC2EF-30F4-7443-BAAE-DEAB109998E9}" sibTransId="{0F146927-08CC-EB49-B951-0C06CC9AAB77}"/>
    <dgm:cxn modelId="{D556675E-B511-084E-B14B-CCF166DCDAD9}" type="presOf" srcId="{92C8B594-F6E5-A945-9B1C-D186681080D2}" destId="{09CD00A9-2F46-214E-9D3A-792C5E8B2D29}" srcOrd="0" destOrd="0" presId="urn:microsoft.com/office/officeart/2026/layout/SmallDotsVertical#11"/>
    <dgm:cxn modelId="{41C7466D-9CAE-8747-9993-52305D7853E7}" srcId="{CCFB907F-D6A7-AE4D-B02A-F12096634EF6}" destId="{2D03AA6E-64ED-A14E-9735-A36D2D91B7EB}" srcOrd="3" destOrd="0" parTransId="{E70334B0-CB1D-7442-BF36-20CE43224408}" sibTransId="{34A4321F-5F59-5D42-B0FA-3C3CEA7D3432}"/>
    <dgm:cxn modelId="{1B225371-453F-FF42-9C05-E8FDBD3D0D2C}" type="presOf" srcId="{7D1742F3-2387-6542-ADDC-28117A978A45}" destId="{63941C6F-8BD2-3948-BE2C-3DFED85D7D25}" srcOrd="0" destOrd="0" presId="urn:microsoft.com/office/officeart/2026/layout/SmallDotsVertical#11"/>
    <dgm:cxn modelId="{7AD5378D-6800-B046-A296-DB96770EA70C}" type="presOf" srcId="{2E85AAC7-BA37-EC42-8F48-D54296A46599}" destId="{63941C6F-8BD2-3948-BE2C-3DFED85D7D25}" srcOrd="0" destOrd="2" presId="urn:microsoft.com/office/officeart/2026/layout/SmallDotsVertical#11"/>
    <dgm:cxn modelId="{AC25C599-2A5D-874F-944F-146EDC0BF428}" type="presOf" srcId="{2D03AA6E-64ED-A14E-9735-A36D2D91B7EB}" destId="{41D661A5-6DEE-5347-9269-BC95A87169E2}" srcOrd="0" destOrd="0" presId="urn:microsoft.com/office/officeart/2026/layout/SmallDotsVertical#11"/>
    <dgm:cxn modelId="{8FE9BF9C-8204-0348-B51C-6C87E75E8746}" type="presOf" srcId="{9D603128-306F-7F45-B407-EAA52502DE46}" destId="{09CD00A9-2F46-214E-9D3A-792C5E8B2D29}" srcOrd="0" destOrd="1" presId="urn:microsoft.com/office/officeart/2026/layout/SmallDotsVertical#11"/>
    <dgm:cxn modelId="{34FFF6A3-E907-264F-A9DB-7AA2AD4D9FDD}" srcId="{714983D0-09FE-F74B-B74E-41947B8F663B}" destId="{7D1742F3-2387-6542-ADDC-28117A978A45}" srcOrd="0" destOrd="0" parTransId="{C0CFBED3-8D3E-8646-B479-D65F239A0BAF}" sibTransId="{403416A7-7D3E-7A4F-B83F-EB35CB0A46BA}"/>
    <dgm:cxn modelId="{EF67B7A6-9DE1-9145-B4E3-B4F488B94FEC}" type="presOf" srcId="{6C5D7455-AB0C-194D-A4E9-129EDAD5A3E9}" destId="{6E4F0FF7-8216-8F4F-834E-4D4A2F0E89B8}" srcOrd="0" destOrd="0" presId="urn:microsoft.com/office/officeart/2026/layout/SmallDotsVertical#11"/>
    <dgm:cxn modelId="{5CB9A1B1-F5CD-234D-9114-0A5CB977F1D0}" type="presOf" srcId="{8C426CDB-F0EC-E344-B445-9D740CFD5F77}" destId="{5A482435-959D-9044-AC06-091B28A02A3D}" srcOrd="0" destOrd="0" presId="urn:microsoft.com/office/officeart/2026/layout/SmallDotsVertical#11"/>
    <dgm:cxn modelId="{F79068B8-3960-EA4D-9535-CA3F2D911906}" srcId="{714983D0-09FE-F74B-B74E-41947B8F663B}" destId="{8A89B5D7-AE8F-4248-80FC-D2059F548EE5}" srcOrd="1" destOrd="0" parTransId="{9210E54C-4577-024E-BF09-5E3D9C9479E0}" sibTransId="{F41017E6-58FF-A241-A2FE-C450FC916F2D}"/>
    <dgm:cxn modelId="{5B487CBF-F8F1-1D4C-92FE-4F61AE54CFE7}" srcId="{CCFB907F-D6A7-AE4D-B02A-F12096634EF6}" destId="{5D6F5C1C-A339-EF42-B0D6-42E8CBD4A615}" srcOrd="1" destOrd="0" parTransId="{B247B1C2-40A0-8D4D-85AD-E88383DF1926}" sibTransId="{107EFFB1-9C16-FB44-A68A-BE8356892D81}"/>
    <dgm:cxn modelId="{334E7FC3-471E-9E4F-BBE6-96A0592199C0}" srcId="{2D03AA6E-64ED-A14E-9735-A36D2D91B7EB}" destId="{08E6ADC4-F470-DE41-BD73-4618088E91D0}" srcOrd="0" destOrd="0" parTransId="{EE1A0BD2-9F17-FF4F-B1BE-9B0C5939A0EC}" sibTransId="{5138B076-0908-5340-A172-2265A431F9D7}"/>
    <dgm:cxn modelId="{43F5CACB-F559-E544-BD2E-DE0CE286A1C3}" type="presOf" srcId="{8A89B5D7-AE8F-4248-80FC-D2059F548EE5}" destId="{63941C6F-8BD2-3948-BE2C-3DFED85D7D25}" srcOrd="0" destOrd="1" presId="urn:microsoft.com/office/officeart/2026/layout/SmallDotsVertical#11"/>
    <dgm:cxn modelId="{594FFFCE-F86F-5149-B037-23CC73EAC302}" type="presOf" srcId="{884CDA53-718E-2E4C-918C-832CB03DAD54}" destId="{6E4F0FF7-8216-8F4F-834E-4D4A2F0E89B8}" srcOrd="0" destOrd="1" presId="urn:microsoft.com/office/officeart/2026/layout/SmallDotsVertical#11"/>
    <dgm:cxn modelId="{28F672D2-79C1-5D44-A5CE-CE82A4BD9DE7}" type="presOf" srcId="{08E6ADC4-F470-DE41-BD73-4618088E91D0}" destId="{93015D3D-21DB-FF4E-A025-BF3D674AFDFB}" srcOrd="0" destOrd="0" presId="urn:microsoft.com/office/officeart/2026/layout/SmallDotsVertical#11"/>
    <dgm:cxn modelId="{92BD26FA-9252-C94A-8DED-A483971B4D53}" type="presParOf" srcId="{087018F9-5C92-3248-8DA7-054311B35B00}" destId="{92B86D95-DBEE-BB42-9E2B-706387C8A0D6}" srcOrd="0" destOrd="0" presId="urn:microsoft.com/office/officeart/2026/layout/SmallDotsVertical#11"/>
    <dgm:cxn modelId="{FE1A4530-4D68-0041-A8EF-D5991B19A5CE}" type="presParOf" srcId="{087018F9-5C92-3248-8DA7-054311B35B00}" destId="{CFF401E0-D946-BD4B-9305-D1D5C0D5A4B6}" srcOrd="1" destOrd="0" presId="urn:microsoft.com/office/officeart/2026/layout/SmallDotsVertical#11"/>
    <dgm:cxn modelId="{B5B93AEF-34BA-F74C-BA23-58DB9924BB13}" type="presParOf" srcId="{CFF401E0-D946-BD4B-9305-D1D5C0D5A4B6}" destId="{C48CE864-787C-614F-9A34-D755B11EBB8B}" srcOrd="0" destOrd="0" presId="urn:microsoft.com/office/officeart/2026/layout/SmallDotsVertical#11"/>
    <dgm:cxn modelId="{FC55FF4E-3EC2-1F40-BEE6-D07E5FE7E1F4}" type="presParOf" srcId="{C48CE864-787C-614F-9A34-D755B11EBB8B}" destId="{AB69728F-61ED-0A43-9CA7-DC8EF840BD7C}" srcOrd="0" destOrd="0" presId="urn:microsoft.com/office/officeart/2026/layout/SmallDotsVertical#11"/>
    <dgm:cxn modelId="{7F44DE57-4A59-3B49-BA58-46E1CCF73B90}" type="presParOf" srcId="{C48CE864-787C-614F-9A34-D755B11EBB8B}" destId="{5A98F060-A60D-E24B-984E-C005F57F4256}" srcOrd="1" destOrd="0" presId="urn:microsoft.com/office/officeart/2026/layout/SmallDotsVertical#11"/>
    <dgm:cxn modelId="{C63F0AD5-3C3C-0147-91CF-2A674ABA9C8B}" type="presParOf" srcId="{C48CE864-787C-614F-9A34-D755B11EBB8B}" destId="{0032B81F-6F05-DD46-8C60-DD9A06C1E167}" srcOrd="2" destOrd="0" presId="urn:microsoft.com/office/officeart/2026/layout/SmallDotsVertical#11"/>
    <dgm:cxn modelId="{2E667546-DAC3-7142-AF28-0D97F7F61DCB}" type="presParOf" srcId="{C48CE864-787C-614F-9A34-D755B11EBB8B}" destId="{63941C6F-8BD2-3948-BE2C-3DFED85D7D25}" srcOrd="3" destOrd="0" presId="urn:microsoft.com/office/officeart/2026/layout/SmallDotsVertical#11"/>
    <dgm:cxn modelId="{F37265CC-960C-E247-B62D-4DC23BD552B6}" type="presParOf" srcId="{CFF401E0-D946-BD4B-9305-D1D5C0D5A4B6}" destId="{ECE331F8-A5D2-5E40-8CC1-379B61377F64}" srcOrd="1" destOrd="0" presId="urn:microsoft.com/office/officeart/2026/layout/SmallDotsVertical#11"/>
    <dgm:cxn modelId="{24A59B2F-4552-544E-ACEE-F8A883E05079}" type="presParOf" srcId="{CFF401E0-D946-BD4B-9305-D1D5C0D5A4B6}" destId="{59CD5CCF-2983-A042-AB05-C2FBE4323BB6}" srcOrd="2" destOrd="0" presId="urn:microsoft.com/office/officeart/2026/layout/SmallDotsVertical#11"/>
    <dgm:cxn modelId="{839F6A38-AED6-2645-8E82-AE3C4B8E1AFB}" type="presParOf" srcId="{59CD5CCF-2983-A042-AB05-C2FBE4323BB6}" destId="{8DCAE711-E719-E943-8D32-D88C65EB5254}" srcOrd="0" destOrd="0" presId="urn:microsoft.com/office/officeart/2026/layout/SmallDotsVertical#11"/>
    <dgm:cxn modelId="{8BF15D01-4566-C74E-B4C6-4C33899C0199}" type="presParOf" srcId="{59CD5CCF-2983-A042-AB05-C2FBE4323BB6}" destId="{3BCC9108-F518-1B4A-A3C4-DBB23BCE4542}" srcOrd="1" destOrd="0" presId="urn:microsoft.com/office/officeart/2026/layout/SmallDotsVertical#11"/>
    <dgm:cxn modelId="{88D1918E-C8AF-6D4C-B9AF-3114122BE4AF}" type="presParOf" srcId="{59CD5CCF-2983-A042-AB05-C2FBE4323BB6}" destId="{B3174AA9-496D-EA4B-AB68-ACA8D1F9E165}" srcOrd="2" destOrd="0" presId="urn:microsoft.com/office/officeart/2026/layout/SmallDotsVertical#11"/>
    <dgm:cxn modelId="{24E941F3-7701-FD4D-9533-4750E06929A5}" type="presParOf" srcId="{59CD5CCF-2983-A042-AB05-C2FBE4323BB6}" destId="{09CD00A9-2F46-214E-9D3A-792C5E8B2D29}" srcOrd="3" destOrd="0" presId="urn:microsoft.com/office/officeart/2026/layout/SmallDotsVertical#11"/>
    <dgm:cxn modelId="{F7BD193D-6FE6-BF4B-A5B2-196725BC687D}" type="presParOf" srcId="{CFF401E0-D946-BD4B-9305-D1D5C0D5A4B6}" destId="{E13A57C0-C418-734E-ADC3-A57BD66530AA}" srcOrd="3" destOrd="0" presId="urn:microsoft.com/office/officeart/2026/layout/SmallDotsVertical#11"/>
    <dgm:cxn modelId="{D3837119-40CD-434E-898B-E3D5FEBC926A}" type="presParOf" srcId="{CFF401E0-D946-BD4B-9305-D1D5C0D5A4B6}" destId="{54C0C616-DDD1-AA4A-BE9B-707E1715357A}" srcOrd="4" destOrd="0" presId="urn:microsoft.com/office/officeart/2026/layout/SmallDotsVertical#11"/>
    <dgm:cxn modelId="{60435642-AFCA-384B-99D2-B311ACF41466}" type="presParOf" srcId="{54C0C616-DDD1-AA4A-BE9B-707E1715357A}" destId="{5B29D116-2EC9-8A40-91F1-BB80A24484D6}" srcOrd="0" destOrd="0" presId="urn:microsoft.com/office/officeart/2026/layout/SmallDotsVertical#11"/>
    <dgm:cxn modelId="{42B9DE11-6CCB-E441-BC22-9C20339D6E41}" type="presParOf" srcId="{54C0C616-DDD1-AA4A-BE9B-707E1715357A}" destId="{5A482435-959D-9044-AC06-091B28A02A3D}" srcOrd="1" destOrd="0" presId="urn:microsoft.com/office/officeart/2026/layout/SmallDotsVertical#11"/>
    <dgm:cxn modelId="{22559C84-EDF0-4247-A419-EA218925DCFB}" type="presParOf" srcId="{54C0C616-DDD1-AA4A-BE9B-707E1715357A}" destId="{265E8802-95BE-9F40-BD61-D2AF4C43369D}" srcOrd="2" destOrd="0" presId="urn:microsoft.com/office/officeart/2026/layout/SmallDotsVertical#11"/>
    <dgm:cxn modelId="{1E543204-939F-F74E-8B93-DA8ED94A22F6}" type="presParOf" srcId="{54C0C616-DDD1-AA4A-BE9B-707E1715357A}" destId="{6E4F0FF7-8216-8F4F-834E-4D4A2F0E89B8}" srcOrd="3" destOrd="0" presId="urn:microsoft.com/office/officeart/2026/layout/SmallDotsVertical#11"/>
    <dgm:cxn modelId="{CFDBAF6C-480E-7142-92BE-11E3E8BFF351}" type="presParOf" srcId="{CFF401E0-D946-BD4B-9305-D1D5C0D5A4B6}" destId="{AD4C54A7-1E8C-C644-8DBA-92FB2AF43A2A}" srcOrd="5" destOrd="0" presId="urn:microsoft.com/office/officeart/2026/layout/SmallDotsVertical#11"/>
    <dgm:cxn modelId="{FBB87C5D-DEE8-4840-A54F-83FBD77E57D8}" type="presParOf" srcId="{CFF401E0-D946-BD4B-9305-D1D5C0D5A4B6}" destId="{DF63FB53-4E96-0D41-81AB-33CAAD726CB1}" srcOrd="6" destOrd="0" presId="urn:microsoft.com/office/officeart/2026/layout/SmallDotsVertical#11"/>
    <dgm:cxn modelId="{CBD9671F-EAED-F24D-8871-2099CBE6B2B5}" type="presParOf" srcId="{DF63FB53-4E96-0D41-81AB-33CAAD726CB1}" destId="{73312D29-1B1D-4B48-89C6-A2E6E05D2DDD}" srcOrd="0" destOrd="0" presId="urn:microsoft.com/office/officeart/2026/layout/SmallDotsVertical#11"/>
    <dgm:cxn modelId="{ECD88EF2-32C3-6041-AF1E-59E1DE256BA5}" type="presParOf" srcId="{DF63FB53-4E96-0D41-81AB-33CAAD726CB1}" destId="{41D661A5-6DEE-5347-9269-BC95A87169E2}" srcOrd="1" destOrd="0" presId="urn:microsoft.com/office/officeart/2026/layout/SmallDotsVertical#11"/>
    <dgm:cxn modelId="{56B785CF-B999-9A43-AFC5-EEA895D7DE0A}" type="presParOf" srcId="{DF63FB53-4E96-0D41-81AB-33CAAD726CB1}" destId="{21C9503F-981E-4241-B219-8EF4BC96FDF7}" srcOrd="2" destOrd="0" presId="urn:microsoft.com/office/officeart/2026/layout/SmallDotsVertical#11"/>
    <dgm:cxn modelId="{02F3ACB0-6103-6D4F-87D1-5DB847376859}" type="presParOf" srcId="{DF63FB53-4E96-0D41-81AB-33CAAD726CB1}" destId="{93015D3D-21DB-FF4E-A025-BF3D674AFDFB}" srcOrd="3" destOrd="0" presId="urn:microsoft.com/office/officeart/2026/layout/SmallDotsVertical#11"/>
  </dgm:cxnLst>
  <dgm:bg/>
  <dgm:whole/>
  <dgm:extLst>
    <a:ext uri="http://schemas.microsoft.com/office/drawing/2008/diagram">
      <dsp:dataModelExt xmlns:dsp="http://schemas.microsoft.com/office/drawing/2008/diagram" relId="rId155" minVer="http://schemas.openxmlformats.org/drawingml/2006/diagram"/>
    </a:ext>
  </dgm:extLst>
</dgm:dataModel>
</file>

<file path=word/diagrams/data22.xml><?xml version="1.0" encoding="utf-8"?>
<dgm:dataModel xmlns:dgm="http://schemas.openxmlformats.org/drawingml/2006/diagram" xmlns:a="http://schemas.openxmlformats.org/drawingml/2006/main">
  <dgm:ptLst>
    <dgm:pt modelId="{9CA90B9D-D152-8C48-8F0B-7463B5AF9F3C}" type="doc">
      <dgm:prSet loTypeId="urn:microsoft.com/office/officeart/2008/layout/VerticalCurvedList" loCatId="" qsTypeId="urn:microsoft.com/office/officeart/2005/8/quickstyle/simple1#21" qsCatId="simple" csTypeId="urn:microsoft.com/office/officeart/2005/8/colors/accent1_2#21" csCatId="accent1" phldr="1"/>
      <dgm:spPr/>
      <dgm:t>
        <a:bodyPr/>
        <a:lstStyle/>
        <a:p>
          <a:endParaRPr lang="en-US"/>
        </a:p>
      </dgm:t>
    </dgm:pt>
    <dgm:pt modelId="{260D67C2-4782-1B49-9255-880738F9A5B1}">
      <dgm:prSet phldrT="[Text]" custT="1"/>
      <dgm:spPr>
        <a:solidFill>
          <a:srgbClr val="FFF0BE"/>
        </a:solidFill>
      </dgm:spPr>
      <dgm:t>
        <a:bodyPr/>
        <a:lstStyle/>
        <a:p>
          <a:pPr>
            <a:buNone/>
          </a:pPr>
          <a:r>
            <a:rPr lang="en-CA" sz="1050">
              <a:solidFill>
                <a:schemeClr val="tx1"/>
              </a:solidFill>
              <a:latin typeface="Poppins" panose="00000500000000000000" pitchFamily="2" charset="77"/>
              <a:cs typeface="Poppins" panose="00000500000000000000" pitchFamily="2" charset="77"/>
            </a:rPr>
            <a:t>Access the institutional systems required for teaching. </a:t>
          </a:r>
          <a:endParaRPr lang="en-US" sz="1050">
            <a:solidFill>
              <a:schemeClr val="tx1"/>
            </a:solidFill>
            <a:latin typeface="Poppins" panose="00000500000000000000" pitchFamily="2" charset="77"/>
            <a:cs typeface="Poppins" panose="00000500000000000000" pitchFamily="2" charset="77"/>
          </a:endParaRPr>
        </a:p>
      </dgm:t>
    </dgm:pt>
    <dgm:pt modelId="{8254DB1B-2823-ED4E-AD92-1411FA4EB1C4}" type="parTrans" cxnId="{4649B7CA-4F86-6D4E-8290-57EBC8CC0691}">
      <dgm:prSet/>
      <dgm:spPr/>
      <dgm:t>
        <a:bodyPr/>
        <a:lstStyle/>
        <a:p>
          <a:endParaRPr lang="en-US"/>
        </a:p>
      </dgm:t>
    </dgm:pt>
    <dgm:pt modelId="{446CE83C-7B6E-954E-B9B9-DD1D19939E96}" type="sibTrans" cxnId="{4649B7CA-4F86-6D4E-8290-57EBC8CC0691}">
      <dgm:prSet/>
      <dgm:spPr>
        <a:ln>
          <a:solidFill>
            <a:srgbClr val="915901"/>
          </a:solidFill>
        </a:ln>
      </dgm:spPr>
      <dgm:t>
        <a:bodyPr/>
        <a:lstStyle/>
        <a:p>
          <a:endParaRPr lang="en-US"/>
        </a:p>
      </dgm:t>
    </dgm:pt>
    <dgm:pt modelId="{6C332283-7854-5641-BBD3-449AD27DCC2D}">
      <dgm:prSet phldrT="[Text]" custT="1"/>
      <dgm:spPr>
        <a:solidFill>
          <a:srgbClr val="FFF0BE"/>
        </a:solidFill>
      </dgm:spPr>
      <dgm:t>
        <a:bodyPr/>
        <a:lstStyle/>
        <a:p>
          <a:pPr>
            <a:buNone/>
          </a:pPr>
          <a:r>
            <a:rPr lang="en-CA" sz="1050">
              <a:solidFill>
                <a:schemeClr val="tx1"/>
              </a:solidFill>
              <a:latin typeface="Poppins" panose="00000500000000000000" pitchFamily="2" charset="77"/>
              <a:cs typeface="Poppins" panose="00000500000000000000" pitchFamily="2" charset="77"/>
            </a:rPr>
            <a:t>Navigate the campus and locate key teaching and student support spaces. </a:t>
          </a:r>
          <a:endParaRPr lang="en-US" sz="1050">
            <a:solidFill>
              <a:schemeClr val="tx1"/>
            </a:solidFill>
            <a:latin typeface="Poppins" panose="00000500000000000000" pitchFamily="2" charset="77"/>
            <a:cs typeface="Poppins" panose="00000500000000000000" pitchFamily="2" charset="77"/>
          </a:endParaRPr>
        </a:p>
      </dgm:t>
    </dgm:pt>
    <dgm:pt modelId="{6D4D12ED-B33D-034C-9674-9D13646E4ED9}" type="parTrans" cxnId="{618CA247-ECFB-074F-8A6A-466E1AF8E114}">
      <dgm:prSet/>
      <dgm:spPr/>
      <dgm:t>
        <a:bodyPr/>
        <a:lstStyle/>
        <a:p>
          <a:endParaRPr lang="en-US"/>
        </a:p>
      </dgm:t>
    </dgm:pt>
    <dgm:pt modelId="{EDCC98E4-18F6-2A4C-B853-96556572B1B9}" type="sibTrans" cxnId="{618CA247-ECFB-074F-8A6A-466E1AF8E114}">
      <dgm:prSet/>
      <dgm:spPr/>
      <dgm:t>
        <a:bodyPr/>
        <a:lstStyle/>
        <a:p>
          <a:endParaRPr lang="en-US"/>
        </a:p>
      </dgm:t>
    </dgm:pt>
    <dgm:pt modelId="{4BB2F6B3-01F2-774F-8351-5A9A63916938}">
      <dgm:prSet phldrT="[Text]" custT="1"/>
      <dgm:spPr>
        <a:solidFill>
          <a:srgbClr val="FFF0BE"/>
        </a:solidFill>
      </dgm:spPr>
      <dgm:t>
        <a:bodyPr/>
        <a:lstStyle/>
        <a:p>
          <a:pPr>
            <a:buNone/>
          </a:pPr>
          <a:r>
            <a:rPr lang="en-CA" sz="1050">
              <a:solidFill>
                <a:schemeClr val="tx1"/>
              </a:solidFill>
              <a:latin typeface="Poppins" panose="00000500000000000000" pitchFamily="2" charset="77"/>
              <a:cs typeface="Poppins" panose="00000500000000000000" pitchFamily="2" charset="77"/>
            </a:rPr>
            <a:t>Understand your teaching assignment and course documentation. </a:t>
          </a:r>
          <a:endParaRPr lang="en-US" sz="1050">
            <a:solidFill>
              <a:schemeClr val="tx1"/>
            </a:solidFill>
            <a:latin typeface="Poppins" panose="00000500000000000000" pitchFamily="2" charset="77"/>
            <a:cs typeface="Poppins" panose="00000500000000000000" pitchFamily="2" charset="77"/>
          </a:endParaRPr>
        </a:p>
      </dgm:t>
    </dgm:pt>
    <dgm:pt modelId="{7CBC03B4-4E19-DD42-B852-C33E1901783D}" type="parTrans" cxnId="{B731F590-08EA-D44A-B040-2E11F7198F9D}">
      <dgm:prSet/>
      <dgm:spPr/>
      <dgm:t>
        <a:bodyPr/>
        <a:lstStyle/>
        <a:p>
          <a:endParaRPr lang="en-US"/>
        </a:p>
      </dgm:t>
    </dgm:pt>
    <dgm:pt modelId="{AE6945B1-64A0-984F-BCBE-5BDFACEEA011}" type="sibTrans" cxnId="{B731F590-08EA-D44A-B040-2E11F7198F9D}">
      <dgm:prSet/>
      <dgm:spPr/>
      <dgm:t>
        <a:bodyPr/>
        <a:lstStyle/>
        <a:p>
          <a:endParaRPr lang="en-US"/>
        </a:p>
      </dgm:t>
    </dgm:pt>
    <dgm:pt modelId="{32596F2C-7992-FC48-ABB0-0B7FC1ACCCCE}">
      <dgm:prSet phldrT="[Text]" custT="1"/>
      <dgm:spPr>
        <a:solidFill>
          <a:srgbClr val="FFF0BE"/>
        </a:solidFill>
      </dgm:spPr>
      <dgm:t>
        <a:bodyPr/>
        <a:lstStyle/>
        <a:p>
          <a:pPr>
            <a:buNone/>
          </a:pPr>
          <a:r>
            <a:rPr lang="en-CA" sz="1050">
              <a:solidFill>
                <a:schemeClr val="tx1"/>
              </a:solidFill>
              <a:latin typeface="Poppins" panose="00000500000000000000" pitchFamily="2" charset="77"/>
              <a:cs typeface="Poppins" panose="00000500000000000000" pitchFamily="2" charset="77"/>
            </a:rPr>
            <a:t>Prepare your syllabus and Moodle course.</a:t>
          </a:r>
          <a:endParaRPr lang="en-US" sz="1050">
            <a:solidFill>
              <a:schemeClr val="tx1"/>
            </a:solidFill>
            <a:latin typeface="Poppins" panose="00000500000000000000" pitchFamily="2" charset="77"/>
            <a:cs typeface="Poppins" panose="00000500000000000000" pitchFamily="2" charset="77"/>
          </a:endParaRPr>
        </a:p>
      </dgm:t>
    </dgm:pt>
    <dgm:pt modelId="{9356F51E-7D1A-0341-AF71-C815B5F7011A}" type="parTrans" cxnId="{8D7D2052-D529-3446-8B6B-15AC1D76C408}">
      <dgm:prSet/>
      <dgm:spPr/>
      <dgm:t>
        <a:bodyPr/>
        <a:lstStyle/>
        <a:p>
          <a:endParaRPr lang="en-US"/>
        </a:p>
      </dgm:t>
    </dgm:pt>
    <dgm:pt modelId="{D28DFFDB-3BAB-A649-B249-40179AE3F4AB}" type="sibTrans" cxnId="{8D7D2052-D529-3446-8B6B-15AC1D76C408}">
      <dgm:prSet/>
      <dgm:spPr/>
      <dgm:t>
        <a:bodyPr/>
        <a:lstStyle/>
        <a:p>
          <a:endParaRPr lang="en-US"/>
        </a:p>
      </dgm:t>
    </dgm:pt>
    <dgm:pt modelId="{078D7D20-6DB3-654B-B2A5-8315A589B3CE}">
      <dgm:prSet phldrT="[Text]" custT="1"/>
      <dgm:spPr>
        <a:solidFill>
          <a:srgbClr val="FFF0BE"/>
        </a:solidFill>
      </dgm:spPr>
      <dgm:t>
        <a:bodyPr/>
        <a:lstStyle/>
        <a:p>
          <a:pPr>
            <a:buNone/>
          </a:pPr>
          <a:r>
            <a:rPr lang="en-CA" sz="1050">
              <a:solidFill>
                <a:schemeClr val="tx1"/>
              </a:solidFill>
              <a:latin typeface="Poppins" panose="00000500000000000000" pitchFamily="2" charset="77"/>
              <a:cs typeface="Poppins" panose="00000500000000000000" pitchFamily="2" charset="77"/>
            </a:rPr>
            <a:t>Plan an engaging first class, and support students during the critical first weeks of the semester.</a:t>
          </a:r>
          <a:endParaRPr lang="en-US" sz="1050">
            <a:solidFill>
              <a:schemeClr val="tx1"/>
            </a:solidFill>
            <a:latin typeface="Poppins" panose="00000500000000000000" pitchFamily="2" charset="77"/>
            <a:cs typeface="Poppins" panose="00000500000000000000" pitchFamily="2" charset="77"/>
          </a:endParaRPr>
        </a:p>
      </dgm:t>
    </dgm:pt>
    <dgm:pt modelId="{734DD5D9-B146-C748-B009-A4AB97E73D8E}" type="parTrans" cxnId="{EAB216AA-5E8A-A542-9AC6-FA1659E2E366}">
      <dgm:prSet/>
      <dgm:spPr/>
      <dgm:t>
        <a:bodyPr/>
        <a:lstStyle/>
        <a:p>
          <a:endParaRPr lang="en-US"/>
        </a:p>
      </dgm:t>
    </dgm:pt>
    <dgm:pt modelId="{0C92A49D-4121-5644-A79D-A3A8E9282D3F}" type="sibTrans" cxnId="{EAB216AA-5E8A-A542-9AC6-FA1659E2E366}">
      <dgm:prSet/>
      <dgm:spPr/>
      <dgm:t>
        <a:bodyPr/>
        <a:lstStyle/>
        <a:p>
          <a:endParaRPr lang="en-US"/>
        </a:p>
      </dgm:t>
    </dgm:pt>
    <dgm:pt modelId="{0D21B4EC-19BA-5E4B-AF88-3C8DE560136B}">
      <dgm:prSet phldrT="[Text]" custT="1"/>
      <dgm:spPr>
        <a:solidFill>
          <a:srgbClr val="FFF0BE"/>
        </a:solidFill>
      </dgm:spPr>
      <dgm:t>
        <a:bodyPr/>
        <a:lstStyle/>
        <a:p>
          <a:pPr>
            <a:buNone/>
          </a:pPr>
          <a:r>
            <a:rPr lang="en-CA" sz="1050">
              <a:solidFill>
                <a:schemeClr val="tx1"/>
              </a:solidFill>
              <a:latin typeface="Poppins" panose="00000500000000000000" pitchFamily="2" charset="77"/>
              <a:cs typeface="Poppins" panose="00000500000000000000" pitchFamily="2" charset="77"/>
            </a:rPr>
            <a:t>Implement approved student accommodations. </a:t>
          </a:r>
          <a:endParaRPr lang="en-US" sz="1050">
            <a:solidFill>
              <a:schemeClr val="tx1"/>
            </a:solidFill>
            <a:latin typeface="Poppins" panose="00000500000000000000" pitchFamily="2" charset="77"/>
            <a:cs typeface="Poppins" panose="00000500000000000000" pitchFamily="2" charset="77"/>
          </a:endParaRPr>
        </a:p>
      </dgm:t>
    </dgm:pt>
    <dgm:pt modelId="{493AD94E-4719-0D48-9828-3A3BFE4B0966}" type="parTrans" cxnId="{9E4E8F56-A5FC-3242-A2AD-F1F6DFC8D6A2}">
      <dgm:prSet/>
      <dgm:spPr/>
      <dgm:t>
        <a:bodyPr/>
        <a:lstStyle/>
        <a:p>
          <a:endParaRPr lang="en-US"/>
        </a:p>
      </dgm:t>
    </dgm:pt>
    <dgm:pt modelId="{5E03AE7F-FD77-D546-A36B-EA2F378F9B14}" type="sibTrans" cxnId="{9E4E8F56-A5FC-3242-A2AD-F1F6DFC8D6A2}">
      <dgm:prSet/>
      <dgm:spPr/>
      <dgm:t>
        <a:bodyPr/>
        <a:lstStyle/>
        <a:p>
          <a:endParaRPr lang="en-US"/>
        </a:p>
      </dgm:t>
    </dgm:pt>
    <dgm:pt modelId="{B9AF3201-C94C-4144-8F47-DD0F71084BBE}">
      <dgm:prSet phldrT="[Text]" custT="1"/>
      <dgm:spPr>
        <a:solidFill>
          <a:srgbClr val="FFF0BE"/>
        </a:solidFill>
      </dgm:spPr>
      <dgm:t>
        <a:bodyPr/>
        <a:lstStyle/>
        <a:p>
          <a:pPr>
            <a:buNone/>
          </a:pPr>
          <a:r>
            <a:rPr lang="en-CA" sz="1050">
              <a:solidFill>
                <a:schemeClr val="tx1"/>
              </a:solidFill>
              <a:latin typeface="Poppins" panose="00000500000000000000" pitchFamily="2" charset="77"/>
              <a:cs typeface="Poppins" panose="00000500000000000000" pitchFamily="2" charset="77"/>
            </a:rPr>
            <a:t>Establish clear communication expectations. </a:t>
          </a:r>
          <a:endParaRPr lang="en-US" sz="1050">
            <a:solidFill>
              <a:schemeClr val="tx1"/>
            </a:solidFill>
            <a:latin typeface="Poppins" panose="00000500000000000000" pitchFamily="2" charset="77"/>
            <a:cs typeface="Poppins" panose="00000500000000000000" pitchFamily="2" charset="77"/>
          </a:endParaRPr>
        </a:p>
      </dgm:t>
    </dgm:pt>
    <dgm:pt modelId="{840EA7A3-F055-3645-8312-3060789CC1B6}" type="parTrans" cxnId="{E32DF686-E754-4F4E-BBEA-160245865B26}">
      <dgm:prSet/>
      <dgm:spPr/>
      <dgm:t>
        <a:bodyPr/>
        <a:lstStyle/>
        <a:p>
          <a:endParaRPr lang="en-US"/>
        </a:p>
      </dgm:t>
    </dgm:pt>
    <dgm:pt modelId="{E2F27792-F11E-FF41-B0D3-0879BB5A32F0}" type="sibTrans" cxnId="{E32DF686-E754-4F4E-BBEA-160245865B26}">
      <dgm:prSet/>
      <dgm:spPr/>
      <dgm:t>
        <a:bodyPr/>
        <a:lstStyle/>
        <a:p>
          <a:endParaRPr lang="en-US"/>
        </a:p>
      </dgm:t>
    </dgm:pt>
    <dgm:pt modelId="{49567C8B-EC92-8147-BC79-B63E55E4BA8F}" type="pres">
      <dgm:prSet presAssocID="{9CA90B9D-D152-8C48-8F0B-7463B5AF9F3C}" presName="Name0" presStyleCnt="0">
        <dgm:presLayoutVars>
          <dgm:chMax val="7"/>
          <dgm:chPref val="7"/>
          <dgm:dir/>
        </dgm:presLayoutVars>
      </dgm:prSet>
      <dgm:spPr/>
    </dgm:pt>
    <dgm:pt modelId="{B619879E-EA5B-6548-A68B-52C89249F6EE}" type="pres">
      <dgm:prSet presAssocID="{9CA90B9D-D152-8C48-8F0B-7463B5AF9F3C}" presName="Name1" presStyleCnt="0"/>
      <dgm:spPr/>
    </dgm:pt>
    <dgm:pt modelId="{695C64FD-3BB8-484E-AF30-C44A6CFD887E}" type="pres">
      <dgm:prSet presAssocID="{9CA90B9D-D152-8C48-8F0B-7463B5AF9F3C}" presName="cycle" presStyleCnt="0"/>
      <dgm:spPr/>
    </dgm:pt>
    <dgm:pt modelId="{C355F605-B090-B041-9746-6106E444B905}" type="pres">
      <dgm:prSet presAssocID="{9CA90B9D-D152-8C48-8F0B-7463B5AF9F3C}" presName="srcNode" presStyleLbl="node1" presStyleIdx="0" presStyleCnt="7"/>
      <dgm:spPr/>
    </dgm:pt>
    <dgm:pt modelId="{63608156-461A-F847-8E96-F0900446F079}" type="pres">
      <dgm:prSet presAssocID="{9CA90B9D-D152-8C48-8F0B-7463B5AF9F3C}" presName="conn" presStyleLbl="parChTrans1D2" presStyleIdx="0" presStyleCnt="1"/>
      <dgm:spPr/>
    </dgm:pt>
    <dgm:pt modelId="{67ADDFAA-1DBA-FB4C-8831-118B4296FA63}" type="pres">
      <dgm:prSet presAssocID="{9CA90B9D-D152-8C48-8F0B-7463B5AF9F3C}" presName="extraNode" presStyleLbl="node1" presStyleIdx="0" presStyleCnt="7"/>
      <dgm:spPr/>
    </dgm:pt>
    <dgm:pt modelId="{8DCE0B70-98F4-3842-9DBC-33DEA3E13B47}" type="pres">
      <dgm:prSet presAssocID="{9CA90B9D-D152-8C48-8F0B-7463B5AF9F3C}" presName="dstNode" presStyleLbl="node1" presStyleIdx="0" presStyleCnt="7"/>
      <dgm:spPr/>
    </dgm:pt>
    <dgm:pt modelId="{BE96A763-2526-CF4D-8387-4208F238BC4D}" type="pres">
      <dgm:prSet presAssocID="{260D67C2-4782-1B49-9255-880738F9A5B1}" presName="text_1" presStyleLbl="node1" presStyleIdx="0" presStyleCnt="7">
        <dgm:presLayoutVars>
          <dgm:bulletEnabled val="1"/>
        </dgm:presLayoutVars>
      </dgm:prSet>
      <dgm:spPr/>
    </dgm:pt>
    <dgm:pt modelId="{31929996-D1E4-4348-B6D2-EC62A0EC397D}" type="pres">
      <dgm:prSet presAssocID="{260D67C2-4782-1B49-9255-880738F9A5B1}" presName="accent_1" presStyleCnt="0"/>
      <dgm:spPr/>
    </dgm:pt>
    <dgm:pt modelId="{03231AE2-6A0E-504B-9A04-6F9C574DF9B4}" type="pres">
      <dgm:prSet presAssocID="{260D67C2-4782-1B49-9255-880738F9A5B1}" presName="accentRepeatNode" presStyleLbl="solidFgAcc1" presStyleIdx="0" presStyleCnt="7"/>
      <dgm:spPr>
        <a:solidFill>
          <a:srgbClr val="925901"/>
        </a:solidFill>
        <a:ln>
          <a:solidFill>
            <a:srgbClr val="915901"/>
          </a:solidFill>
        </a:ln>
        <a:effectLst/>
      </dgm:spPr>
    </dgm:pt>
    <dgm:pt modelId="{86ABD815-D1C4-FA49-AD3F-1250DB425641}" type="pres">
      <dgm:prSet presAssocID="{6C332283-7854-5641-BBD3-449AD27DCC2D}" presName="text_2" presStyleLbl="node1" presStyleIdx="1" presStyleCnt="7">
        <dgm:presLayoutVars>
          <dgm:bulletEnabled val="1"/>
        </dgm:presLayoutVars>
      </dgm:prSet>
      <dgm:spPr/>
    </dgm:pt>
    <dgm:pt modelId="{6206E533-496B-674A-92AB-63193C473470}" type="pres">
      <dgm:prSet presAssocID="{6C332283-7854-5641-BBD3-449AD27DCC2D}" presName="accent_2" presStyleCnt="0"/>
      <dgm:spPr/>
    </dgm:pt>
    <dgm:pt modelId="{E97FE234-0BA8-C147-ADAA-B81A860A0C30}" type="pres">
      <dgm:prSet presAssocID="{6C332283-7854-5641-BBD3-449AD27DCC2D}" presName="accentRepeatNode" presStyleLbl="solidFgAcc1" presStyleIdx="1" presStyleCnt="7"/>
      <dgm:spPr>
        <a:solidFill>
          <a:srgbClr val="925901"/>
        </a:solidFill>
        <a:ln>
          <a:solidFill>
            <a:srgbClr val="915901"/>
          </a:solidFill>
        </a:ln>
        <a:effectLst/>
      </dgm:spPr>
    </dgm:pt>
    <dgm:pt modelId="{27D63E51-B5CD-D742-B542-2B5FDA2032DA}" type="pres">
      <dgm:prSet presAssocID="{4BB2F6B3-01F2-774F-8351-5A9A63916938}" presName="text_3" presStyleLbl="node1" presStyleIdx="2" presStyleCnt="7">
        <dgm:presLayoutVars>
          <dgm:bulletEnabled val="1"/>
        </dgm:presLayoutVars>
      </dgm:prSet>
      <dgm:spPr/>
    </dgm:pt>
    <dgm:pt modelId="{2178F425-2E58-584D-9B9E-18000F8F9A07}" type="pres">
      <dgm:prSet presAssocID="{4BB2F6B3-01F2-774F-8351-5A9A63916938}" presName="accent_3" presStyleCnt="0"/>
      <dgm:spPr/>
    </dgm:pt>
    <dgm:pt modelId="{0135CA72-695E-4546-971C-EAB2AA4BFF01}" type="pres">
      <dgm:prSet presAssocID="{4BB2F6B3-01F2-774F-8351-5A9A63916938}" presName="accentRepeatNode" presStyleLbl="solidFgAcc1" presStyleIdx="2" presStyleCnt="7"/>
      <dgm:spPr>
        <a:solidFill>
          <a:srgbClr val="925901"/>
        </a:solidFill>
        <a:ln>
          <a:solidFill>
            <a:srgbClr val="915901"/>
          </a:solidFill>
        </a:ln>
        <a:effectLst/>
      </dgm:spPr>
    </dgm:pt>
    <dgm:pt modelId="{5B612ACA-32F5-7A49-85FF-13534F4F10CC}" type="pres">
      <dgm:prSet presAssocID="{32596F2C-7992-FC48-ABB0-0B7FC1ACCCCE}" presName="text_4" presStyleLbl="node1" presStyleIdx="3" presStyleCnt="7">
        <dgm:presLayoutVars>
          <dgm:bulletEnabled val="1"/>
        </dgm:presLayoutVars>
      </dgm:prSet>
      <dgm:spPr/>
    </dgm:pt>
    <dgm:pt modelId="{CEF85073-A1B0-4749-9632-04F2B687DF08}" type="pres">
      <dgm:prSet presAssocID="{32596F2C-7992-FC48-ABB0-0B7FC1ACCCCE}" presName="accent_4" presStyleCnt="0"/>
      <dgm:spPr/>
    </dgm:pt>
    <dgm:pt modelId="{B0DAD63C-1658-B243-914B-5D2E5741FCAD}" type="pres">
      <dgm:prSet presAssocID="{32596F2C-7992-FC48-ABB0-0B7FC1ACCCCE}" presName="accentRepeatNode" presStyleLbl="solidFgAcc1" presStyleIdx="3" presStyleCnt="7"/>
      <dgm:spPr>
        <a:solidFill>
          <a:srgbClr val="925901"/>
        </a:solidFill>
        <a:ln>
          <a:solidFill>
            <a:srgbClr val="915901"/>
          </a:solidFill>
        </a:ln>
        <a:effectLst/>
      </dgm:spPr>
    </dgm:pt>
    <dgm:pt modelId="{94B9DF04-6D9F-944E-B3F8-7E7323AAC8D5}" type="pres">
      <dgm:prSet presAssocID="{078D7D20-6DB3-654B-B2A5-8315A589B3CE}" presName="text_5" presStyleLbl="node1" presStyleIdx="4" presStyleCnt="7">
        <dgm:presLayoutVars>
          <dgm:bulletEnabled val="1"/>
        </dgm:presLayoutVars>
      </dgm:prSet>
      <dgm:spPr/>
    </dgm:pt>
    <dgm:pt modelId="{B3AF6E90-FF82-A344-9F05-6C24DF2CFD82}" type="pres">
      <dgm:prSet presAssocID="{078D7D20-6DB3-654B-B2A5-8315A589B3CE}" presName="accent_5" presStyleCnt="0"/>
      <dgm:spPr/>
    </dgm:pt>
    <dgm:pt modelId="{84B7AE2D-2170-8E45-9430-5668DB209353}" type="pres">
      <dgm:prSet presAssocID="{078D7D20-6DB3-654B-B2A5-8315A589B3CE}" presName="accentRepeatNode" presStyleLbl="solidFgAcc1" presStyleIdx="4" presStyleCnt="7"/>
      <dgm:spPr>
        <a:solidFill>
          <a:srgbClr val="925901"/>
        </a:solidFill>
        <a:ln>
          <a:solidFill>
            <a:srgbClr val="915901"/>
          </a:solidFill>
        </a:ln>
        <a:effectLst/>
      </dgm:spPr>
    </dgm:pt>
    <dgm:pt modelId="{0ADD72BE-2AB2-BC48-AFDD-7DAEA78C65B6}" type="pres">
      <dgm:prSet presAssocID="{0D21B4EC-19BA-5E4B-AF88-3C8DE560136B}" presName="text_6" presStyleLbl="node1" presStyleIdx="5" presStyleCnt="7">
        <dgm:presLayoutVars>
          <dgm:bulletEnabled val="1"/>
        </dgm:presLayoutVars>
      </dgm:prSet>
      <dgm:spPr/>
    </dgm:pt>
    <dgm:pt modelId="{2906E624-C36A-7542-8483-9E744406FD27}" type="pres">
      <dgm:prSet presAssocID="{0D21B4EC-19BA-5E4B-AF88-3C8DE560136B}" presName="accent_6" presStyleCnt="0"/>
      <dgm:spPr/>
    </dgm:pt>
    <dgm:pt modelId="{66ECC2DA-8A61-5147-9225-01D1E43B9096}" type="pres">
      <dgm:prSet presAssocID="{0D21B4EC-19BA-5E4B-AF88-3C8DE560136B}" presName="accentRepeatNode" presStyleLbl="solidFgAcc1" presStyleIdx="5" presStyleCnt="7"/>
      <dgm:spPr>
        <a:solidFill>
          <a:srgbClr val="925901"/>
        </a:solidFill>
        <a:ln>
          <a:solidFill>
            <a:srgbClr val="915901"/>
          </a:solidFill>
        </a:ln>
        <a:effectLst/>
      </dgm:spPr>
    </dgm:pt>
    <dgm:pt modelId="{F5CF21E2-B3A0-BD4C-A0DB-0566809BFF1D}" type="pres">
      <dgm:prSet presAssocID="{B9AF3201-C94C-4144-8F47-DD0F71084BBE}" presName="text_7" presStyleLbl="node1" presStyleIdx="6" presStyleCnt="7">
        <dgm:presLayoutVars>
          <dgm:bulletEnabled val="1"/>
        </dgm:presLayoutVars>
      </dgm:prSet>
      <dgm:spPr/>
    </dgm:pt>
    <dgm:pt modelId="{19A57F5C-52AC-9C42-89C9-C654D3187295}" type="pres">
      <dgm:prSet presAssocID="{B9AF3201-C94C-4144-8F47-DD0F71084BBE}" presName="accent_7" presStyleCnt="0"/>
      <dgm:spPr/>
    </dgm:pt>
    <dgm:pt modelId="{59490C6E-EBC6-764F-9ADC-22E5DBFB5DDA}" type="pres">
      <dgm:prSet presAssocID="{B9AF3201-C94C-4144-8F47-DD0F71084BBE}" presName="accentRepeatNode" presStyleLbl="solidFgAcc1" presStyleIdx="6" presStyleCnt="7"/>
      <dgm:spPr>
        <a:solidFill>
          <a:srgbClr val="925901"/>
        </a:solidFill>
        <a:ln>
          <a:solidFill>
            <a:srgbClr val="915901"/>
          </a:solidFill>
        </a:ln>
        <a:effectLst/>
      </dgm:spPr>
    </dgm:pt>
  </dgm:ptLst>
  <dgm:cxnLst>
    <dgm:cxn modelId="{0585972D-AC40-E248-9267-458750B78272}" type="presOf" srcId="{6C332283-7854-5641-BBD3-449AD27DCC2D}" destId="{86ABD815-D1C4-FA49-AD3F-1250DB425641}" srcOrd="0" destOrd="0" presId="urn:microsoft.com/office/officeart/2008/layout/VerticalCurvedList"/>
    <dgm:cxn modelId="{3B7B2031-957C-6F4C-BF1C-C80106D5AB26}" type="presOf" srcId="{078D7D20-6DB3-654B-B2A5-8315A589B3CE}" destId="{94B9DF04-6D9F-944E-B3F8-7E7323AAC8D5}" srcOrd="0" destOrd="0" presId="urn:microsoft.com/office/officeart/2008/layout/VerticalCurvedList"/>
    <dgm:cxn modelId="{8DEA0A37-5D55-9949-8D5F-36F16AB53D11}" type="presOf" srcId="{B9AF3201-C94C-4144-8F47-DD0F71084BBE}" destId="{F5CF21E2-B3A0-BD4C-A0DB-0566809BFF1D}" srcOrd="0" destOrd="0" presId="urn:microsoft.com/office/officeart/2008/layout/VerticalCurvedList"/>
    <dgm:cxn modelId="{107F3939-E601-F745-A03D-BADC4FC86EE3}" type="presOf" srcId="{260D67C2-4782-1B49-9255-880738F9A5B1}" destId="{BE96A763-2526-CF4D-8387-4208F238BC4D}" srcOrd="0" destOrd="0" presId="urn:microsoft.com/office/officeart/2008/layout/VerticalCurvedList"/>
    <dgm:cxn modelId="{618CA247-ECFB-074F-8A6A-466E1AF8E114}" srcId="{9CA90B9D-D152-8C48-8F0B-7463B5AF9F3C}" destId="{6C332283-7854-5641-BBD3-449AD27DCC2D}" srcOrd="1" destOrd="0" parTransId="{6D4D12ED-B33D-034C-9674-9D13646E4ED9}" sibTransId="{EDCC98E4-18F6-2A4C-B853-96556572B1B9}"/>
    <dgm:cxn modelId="{8D7D2052-D529-3446-8B6B-15AC1D76C408}" srcId="{9CA90B9D-D152-8C48-8F0B-7463B5AF9F3C}" destId="{32596F2C-7992-FC48-ABB0-0B7FC1ACCCCE}" srcOrd="3" destOrd="0" parTransId="{9356F51E-7D1A-0341-AF71-C815B5F7011A}" sibTransId="{D28DFFDB-3BAB-A649-B249-40179AE3F4AB}"/>
    <dgm:cxn modelId="{9E4E8F56-A5FC-3242-A2AD-F1F6DFC8D6A2}" srcId="{9CA90B9D-D152-8C48-8F0B-7463B5AF9F3C}" destId="{0D21B4EC-19BA-5E4B-AF88-3C8DE560136B}" srcOrd="5" destOrd="0" parTransId="{493AD94E-4719-0D48-9828-3A3BFE4B0966}" sibTransId="{5E03AE7F-FD77-D546-A36B-EA2F378F9B14}"/>
    <dgm:cxn modelId="{211BBF6F-A872-584E-8D06-FEEB8D6DE25C}" type="presOf" srcId="{9CA90B9D-D152-8C48-8F0B-7463B5AF9F3C}" destId="{49567C8B-EC92-8147-BC79-B63E55E4BA8F}" srcOrd="0" destOrd="0" presId="urn:microsoft.com/office/officeart/2008/layout/VerticalCurvedList"/>
    <dgm:cxn modelId="{AB36B772-E7C2-1347-B9B3-BF75406F75A5}" type="presOf" srcId="{446CE83C-7B6E-954E-B9B9-DD1D19939E96}" destId="{63608156-461A-F847-8E96-F0900446F079}" srcOrd="0" destOrd="0" presId="urn:microsoft.com/office/officeart/2008/layout/VerticalCurvedList"/>
    <dgm:cxn modelId="{970F8983-5EA6-BA4E-98C6-AA90FB7168FB}" type="presOf" srcId="{0D21B4EC-19BA-5E4B-AF88-3C8DE560136B}" destId="{0ADD72BE-2AB2-BC48-AFDD-7DAEA78C65B6}" srcOrd="0" destOrd="0" presId="urn:microsoft.com/office/officeart/2008/layout/VerticalCurvedList"/>
    <dgm:cxn modelId="{E32DF686-E754-4F4E-BBEA-160245865B26}" srcId="{9CA90B9D-D152-8C48-8F0B-7463B5AF9F3C}" destId="{B9AF3201-C94C-4144-8F47-DD0F71084BBE}" srcOrd="6" destOrd="0" parTransId="{840EA7A3-F055-3645-8312-3060789CC1B6}" sibTransId="{E2F27792-F11E-FF41-B0D3-0879BB5A32F0}"/>
    <dgm:cxn modelId="{B731F590-08EA-D44A-B040-2E11F7198F9D}" srcId="{9CA90B9D-D152-8C48-8F0B-7463B5AF9F3C}" destId="{4BB2F6B3-01F2-774F-8351-5A9A63916938}" srcOrd="2" destOrd="0" parTransId="{7CBC03B4-4E19-DD42-B852-C33E1901783D}" sibTransId="{AE6945B1-64A0-984F-BCBE-5BDFACEEA011}"/>
    <dgm:cxn modelId="{EAB216AA-5E8A-A542-9AC6-FA1659E2E366}" srcId="{9CA90B9D-D152-8C48-8F0B-7463B5AF9F3C}" destId="{078D7D20-6DB3-654B-B2A5-8315A589B3CE}" srcOrd="4" destOrd="0" parTransId="{734DD5D9-B146-C748-B009-A4AB97E73D8E}" sibTransId="{0C92A49D-4121-5644-A79D-A3A8E9282D3F}"/>
    <dgm:cxn modelId="{4649B7CA-4F86-6D4E-8290-57EBC8CC0691}" srcId="{9CA90B9D-D152-8C48-8F0B-7463B5AF9F3C}" destId="{260D67C2-4782-1B49-9255-880738F9A5B1}" srcOrd="0" destOrd="0" parTransId="{8254DB1B-2823-ED4E-AD92-1411FA4EB1C4}" sibTransId="{446CE83C-7B6E-954E-B9B9-DD1D19939E96}"/>
    <dgm:cxn modelId="{198FFFCD-ECBB-404B-B01D-864E343DF421}" type="presOf" srcId="{4BB2F6B3-01F2-774F-8351-5A9A63916938}" destId="{27D63E51-B5CD-D742-B542-2B5FDA2032DA}" srcOrd="0" destOrd="0" presId="urn:microsoft.com/office/officeart/2008/layout/VerticalCurvedList"/>
    <dgm:cxn modelId="{3E04D7FC-93C5-1144-81CE-FF995B08E2AE}" type="presOf" srcId="{32596F2C-7992-FC48-ABB0-0B7FC1ACCCCE}" destId="{5B612ACA-32F5-7A49-85FF-13534F4F10CC}" srcOrd="0" destOrd="0" presId="urn:microsoft.com/office/officeart/2008/layout/VerticalCurvedList"/>
    <dgm:cxn modelId="{E14B4A07-B9A6-4140-B5E2-B3F1FA63857B}" type="presParOf" srcId="{49567C8B-EC92-8147-BC79-B63E55E4BA8F}" destId="{B619879E-EA5B-6548-A68B-52C89249F6EE}" srcOrd="0" destOrd="0" presId="urn:microsoft.com/office/officeart/2008/layout/VerticalCurvedList"/>
    <dgm:cxn modelId="{32E30EE4-AAF8-3649-B0E9-30036624388F}" type="presParOf" srcId="{B619879E-EA5B-6548-A68B-52C89249F6EE}" destId="{695C64FD-3BB8-484E-AF30-C44A6CFD887E}" srcOrd="0" destOrd="0" presId="urn:microsoft.com/office/officeart/2008/layout/VerticalCurvedList"/>
    <dgm:cxn modelId="{36732BA3-C44C-274C-AC50-D5DC9AD645B4}" type="presParOf" srcId="{695C64FD-3BB8-484E-AF30-C44A6CFD887E}" destId="{C355F605-B090-B041-9746-6106E444B905}" srcOrd="0" destOrd="0" presId="urn:microsoft.com/office/officeart/2008/layout/VerticalCurvedList"/>
    <dgm:cxn modelId="{B85A4655-D1A9-0942-8D50-6B6F68D42E7B}" type="presParOf" srcId="{695C64FD-3BB8-484E-AF30-C44A6CFD887E}" destId="{63608156-461A-F847-8E96-F0900446F079}" srcOrd="1" destOrd="0" presId="urn:microsoft.com/office/officeart/2008/layout/VerticalCurvedList"/>
    <dgm:cxn modelId="{588C23FC-6C6D-F34A-9BDE-31CA4102AAAF}" type="presParOf" srcId="{695C64FD-3BB8-484E-AF30-C44A6CFD887E}" destId="{67ADDFAA-1DBA-FB4C-8831-118B4296FA63}" srcOrd="2" destOrd="0" presId="urn:microsoft.com/office/officeart/2008/layout/VerticalCurvedList"/>
    <dgm:cxn modelId="{8C5D7CD8-E0ED-064B-BE51-61D72A3CC37E}" type="presParOf" srcId="{695C64FD-3BB8-484E-AF30-C44A6CFD887E}" destId="{8DCE0B70-98F4-3842-9DBC-33DEA3E13B47}" srcOrd="3" destOrd="0" presId="urn:microsoft.com/office/officeart/2008/layout/VerticalCurvedList"/>
    <dgm:cxn modelId="{CA18B850-948A-1A41-8F10-13F81A4399B6}" type="presParOf" srcId="{B619879E-EA5B-6548-A68B-52C89249F6EE}" destId="{BE96A763-2526-CF4D-8387-4208F238BC4D}" srcOrd="1" destOrd="0" presId="urn:microsoft.com/office/officeart/2008/layout/VerticalCurvedList"/>
    <dgm:cxn modelId="{C82AA6F5-221D-2440-91DA-D29E20C10D61}" type="presParOf" srcId="{B619879E-EA5B-6548-A68B-52C89249F6EE}" destId="{31929996-D1E4-4348-B6D2-EC62A0EC397D}" srcOrd="2" destOrd="0" presId="urn:microsoft.com/office/officeart/2008/layout/VerticalCurvedList"/>
    <dgm:cxn modelId="{9882A257-7057-0F44-9CE4-81D772DF2E7D}" type="presParOf" srcId="{31929996-D1E4-4348-B6D2-EC62A0EC397D}" destId="{03231AE2-6A0E-504B-9A04-6F9C574DF9B4}" srcOrd="0" destOrd="0" presId="urn:microsoft.com/office/officeart/2008/layout/VerticalCurvedList"/>
    <dgm:cxn modelId="{FB73FBC0-389B-3D48-9F52-ADE7C5C3113C}" type="presParOf" srcId="{B619879E-EA5B-6548-A68B-52C89249F6EE}" destId="{86ABD815-D1C4-FA49-AD3F-1250DB425641}" srcOrd="3" destOrd="0" presId="urn:microsoft.com/office/officeart/2008/layout/VerticalCurvedList"/>
    <dgm:cxn modelId="{AFC88353-010A-8F44-BCC1-C5BE97F27BF4}" type="presParOf" srcId="{B619879E-EA5B-6548-A68B-52C89249F6EE}" destId="{6206E533-496B-674A-92AB-63193C473470}" srcOrd="4" destOrd="0" presId="urn:microsoft.com/office/officeart/2008/layout/VerticalCurvedList"/>
    <dgm:cxn modelId="{AF8522F9-17DF-CF4B-9185-49BFA7F79934}" type="presParOf" srcId="{6206E533-496B-674A-92AB-63193C473470}" destId="{E97FE234-0BA8-C147-ADAA-B81A860A0C30}" srcOrd="0" destOrd="0" presId="urn:microsoft.com/office/officeart/2008/layout/VerticalCurvedList"/>
    <dgm:cxn modelId="{93421AD2-5CD1-F440-8512-B2A1EF6DDC9F}" type="presParOf" srcId="{B619879E-EA5B-6548-A68B-52C89249F6EE}" destId="{27D63E51-B5CD-D742-B542-2B5FDA2032DA}" srcOrd="5" destOrd="0" presId="urn:microsoft.com/office/officeart/2008/layout/VerticalCurvedList"/>
    <dgm:cxn modelId="{B7CBA9B0-6F18-7D41-ABC5-CE1F34FD1B9B}" type="presParOf" srcId="{B619879E-EA5B-6548-A68B-52C89249F6EE}" destId="{2178F425-2E58-584D-9B9E-18000F8F9A07}" srcOrd="6" destOrd="0" presId="urn:microsoft.com/office/officeart/2008/layout/VerticalCurvedList"/>
    <dgm:cxn modelId="{30169DB0-A0C5-1B4E-A9F9-398042DA6572}" type="presParOf" srcId="{2178F425-2E58-584D-9B9E-18000F8F9A07}" destId="{0135CA72-695E-4546-971C-EAB2AA4BFF01}" srcOrd="0" destOrd="0" presId="urn:microsoft.com/office/officeart/2008/layout/VerticalCurvedList"/>
    <dgm:cxn modelId="{8D26BF66-8946-C442-9222-72EE26C6C2F9}" type="presParOf" srcId="{B619879E-EA5B-6548-A68B-52C89249F6EE}" destId="{5B612ACA-32F5-7A49-85FF-13534F4F10CC}" srcOrd="7" destOrd="0" presId="urn:microsoft.com/office/officeart/2008/layout/VerticalCurvedList"/>
    <dgm:cxn modelId="{F0A5A199-CA72-C641-A54B-4E756EA828AA}" type="presParOf" srcId="{B619879E-EA5B-6548-A68B-52C89249F6EE}" destId="{CEF85073-A1B0-4749-9632-04F2B687DF08}" srcOrd="8" destOrd="0" presId="urn:microsoft.com/office/officeart/2008/layout/VerticalCurvedList"/>
    <dgm:cxn modelId="{27689B9C-3DB8-D74F-8925-D6F2BABEA8CF}" type="presParOf" srcId="{CEF85073-A1B0-4749-9632-04F2B687DF08}" destId="{B0DAD63C-1658-B243-914B-5D2E5741FCAD}" srcOrd="0" destOrd="0" presId="urn:microsoft.com/office/officeart/2008/layout/VerticalCurvedList"/>
    <dgm:cxn modelId="{94F34F35-0EAF-5E4A-BADB-BB358121F3D1}" type="presParOf" srcId="{B619879E-EA5B-6548-A68B-52C89249F6EE}" destId="{94B9DF04-6D9F-944E-B3F8-7E7323AAC8D5}" srcOrd="9" destOrd="0" presId="urn:microsoft.com/office/officeart/2008/layout/VerticalCurvedList"/>
    <dgm:cxn modelId="{F5D89078-CCF6-2342-9A44-2CF264EA9E7F}" type="presParOf" srcId="{B619879E-EA5B-6548-A68B-52C89249F6EE}" destId="{B3AF6E90-FF82-A344-9F05-6C24DF2CFD82}" srcOrd="10" destOrd="0" presId="urn:microsoft.com/office/officeart/2008/layout/VerticalCurvedList"/>
    <dgm:cxn modelId="{92E7F454-354E-ED48-863E-E857A1DBEB7C}" type="presParOf" srcId="{B3AF6E90-FF82-A344-9F05-6C24DF2CFD82}" destId="{84B7AE2D-2170-8E45-9430-5668DB209353}" srcOrd="0" destOrd="0" presId="urn:microsoft.com/office/officeart/2008/layout/VerticalCurvedList"/>
    <dgm:cxn modelId="{FA4C7E83-6CDF-8540-9167-E98476F8D6B8}" type="presParOf" srcId="{B619879E-EA5B-6548-A68B-52C89249F6EE}" destId="{0ADD72BE-2AB2-BC48-AFDD-7DAEA78C65B6}" srcOrd="11" destOrd="0" presId="urn:microsoft.com/office/officeart/2008/layout/VerticalCurvedList"/>
    <dgm:cxn modelId="{5FC10932-951D-BC44-84A4-C567FE4A1AF7}" type="presParOf" srcId="{B619879E-EA5B-6548-A68B-52C89249F6EE}" destId="{2906E624-C36A-7542-8483-9E744406FD27}" srcOrd="12" destOrd="0" presId="urn:microsoft.com/office/officeart/2008/layout/VerticalCurvedList"/>
    <dgm:cxn modelId="{D4163643-21B4-404D-BAFA-DDCF18DF4F99}" type="presParOf" srcId="{2906E624-C36A-7542-8483-9E744406FD27}" destId="{66ECC2DA-8A61-5147-9225-01D1E43B9096}" srcOrd="0" destOrd="0" presId="urn:microsoft.com/office/officeart/2008/layout/VerticalCurvedList"/>
    <dgm:cxn modelId="{B59BB745-31C9-5844-8A27-5CA3AE39C08D}" type="presParOf" srcId="{B619879E-EA5B-6548-A68B-52C89249F6EE}" destId="{F5CF21E2-B3A0-BD4C-A0DB-0566809BFF1D}" srcOrd="13" destOrd="0" presId="urn:microsoft.com/office/officeart/2008/layout/VerticalCurvedList"/>
    <dgm:cxn modelId="{6CDFAADF-5F47-2848-B574-B372BE4DAFEE}" type="presParOf" srcId="{B619879E-EA5B-6548-A68B-52C89249F6EE}" destId="{19A57F5C-52AC-9C42-89C9-C654D3187295}" srcOrd="14" destOrd="0" presId="urn:microsoft.com/office/officeart/2008/layout/VerticalCurvedList"/>
    <dgm:cxn modelId="{597025F1-9D7E-0D47-BADB-479A098968BD}" type="presParOf" srcId="{19A57F5C-52AC-9C42-89C9-C654D3187295}" destId="{59490C6E-EBC6-764F-9ADC-22E5DBFB5DDA}" srcOrd="0" destOrd="0" presId="urn:microsoft.com/office/officeart/2008/layout/VerticalCurvedList"/>
  </dgm:cxnLst>
  <dgm:bg/>
  <dgm:whole/>
  <dgm:extLst>
    <a:ext uri="http://schemas.microsoft.com/office/drawing/2008/diagram">
      <dsp:dataModelExt xmlns:dsp="http://schemas.microsoft.com/office/drawing/2008/diagram" relId="rId162" minVer="http://schemas.openxmlformats.org/drawingml/2006/diagram"/>
    </a:ext>
  </dgm:extLst>
</dgm:dataModel>
</file>

<file path=word/diagrams/data23.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22" qsCatId="simple" csTypeId="urn:microsoft.com/office/officeart/2005/8/colors/accent1_2#22" csCatId="accent1" phldr="1"/>
      <dgm:spPr/>
      <dgm:t>
        <a:bodyPr/>
        <a:lstStyle/>
        <a:p>
          <a:endParaRPr lang="en-US"/>
        </a:p>
      </dgm:t>
    </dgm:pt>
    <dgm:pt modelId="{EF5AF2D6-AF50-EB41-A888-DDD7A3A4B87E}">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Using real-world examples</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Providing opportunities for discussion and collaboration</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Encouraging reflection</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Providing timely and meaningful feedback</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70E5FA6-618A-CC42-A7F2-FF4004F03D0F}">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Helping students connect learning to future professional practice</a:t>
          </a:r>
          <a:endParaRPr lang="en-US" sz="1000">
            <a:solidFill>
              <a:schemeClr val="tx1"/>
            </a:solidFill>
            <a:latin typeface="Poppins" panose="00000500000000000000" pitchFamily="2" charset="77"/>
            <a:cs typeface="Poppins" panose="00000500000000000000" pitchFamily="2" charset="77"/>
          </a:endParaRPr>
        </a:p>
      </dgm:t>
    </dgm:pt>
    <dgm:pt modelId="{6D95ABD6-61F1-6147-B4F5-337EBFD83909}" type="parTrans" cxnId="{707D1C2B-623E-E24E-BB02-B1A27C142070}">
      <dgm:prSet/>
      <dgm:spPr/>
      <dgm:t>
        <a:bodyPr/>
        <a:lstStyle/>
        <a:p>
          <a:endParaRPr lang="en-US"/>
        </a:p>
      </dgm:t>
    </dgm:pt>
    <dgm:pt modelId="{805F241E-5A0D-9C45-B366-C689D8C956A6}" type="sibTrans" cxnId="{707D1C2B-623E-E24E-BB02-B1A27C142070}">
      <dgm:prSet/>
      <dgm:spPr/>
      <dgm:t>
        <a:bodyPr/>
        <a:lstStyle/>
        <a:p>
          <a:endParaRPr lang="en-US"/>
        </a:p>
      </dgm:t>
    </dgm:pt>
    <dgm:pt modelId="{4F504683-A8DC-5D47-B923-AF2A28DA77C8}">
      <dgm:prSet custT="1"/>
      <dgm:spPr>
        <a:solidFill>
          <a:srgbClr val="DAECC7"/>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Asking questions that encourage critical thinking</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6F1BEDFD-2568-8F40-8593-25283E89B1C6}" type="pres">
      <dgm:prSet presAssocID="{470E5FA6-618A-CC42-A7F2-FF4004F03D0F}" presName="boxAndChildren" presStyleCnt="0"/>
      <dgm:spPr/>
    </dgm:pt>
    <dgm:pt modelId="{D0BA6125-46FB-9740-BFD8-5D9192FF4FB4}" type="pres">
      <dgm:prSet presAssocID="{470E5FA6-618A-CC42-A7F2-FF4004F03D0F}" presName="parentTextBox" presStyleLbl="node1" presStyleIdx="0" presStyleCnt="6"/>
      <dgm:spPr/>
    </dgm:pt>
    <dgm:pt modelId="{A1020032-98A0-0942-B363-9E6FDB776CA9}" type="pres">
      <dgm:prSet presAssocID="{347333CE-5268-C742-AA03-EC3E3AE378C5}" presName="sp" presStyleCnt="0"/>
      <dgm:spPr/>
    </dgm:pt>
    <dgm:pt modelId="{A8FD861F-DA0B-524E-8FEF-3600BE8BAAA8}" type="pres">
      <dgm:prSet presAssocID="{AA001997-24D9-804D-9CBD-9D8DCDB420B8}" presName="arrowAndChildren" presStyleCnt="0"/>
      <dgm:spPr/>
    </dgm:pt>
    <dgm:pt modelId="{02328251-7CF0-714F-9B0C-D0B5429ED07C}" type="pres">
      <dgm:prSet presAssocID="{AA001997-24D9-804D-9CBD-9D8DCDB420B8}" presName="parentTextArrow" presStyleLbl="node1" presStyleIdx="1" presStyleCnt="6"/>
      <dgm:spPr/>
    </dgm:pt>
    <dgm:pt modelId="{A4F4A54B-0828-364E-B7D3-0F2E7A48E6B7}" type="pres">
      <dgm:prSet presAssocID="{61658DF4-5142-CA43-830D-33321C1AC592}" presName="sp" presStyleCnt="0"/>
      <dgm:spPr/>
    </dgm:pt>
    <dgm:pt modelId="{1D19496D-E334-5843-991D-CEA7F674697D}" type="pres">
      <dgm:prSet presAssocID="{54F068AA-4028-D84B-9EF5-958A39F27968}" presName="arrowAndChildren" presStyleCnt="0"/>
      <dgm:spPr/>
    </dgm:pt>
    <dgm:pt modelId="{9CA25D8B-5461-4247-87E2-6E0D6C41FCE9}" type="pres">
      <dgm:prSet presAssocID="{54F068AA-4028-D84B-9EF5-958A39F27968}" presName="parentTextArrow" presStyleLbl="node1" presStyleIdx="2" presStyleCnt="6"/>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3" presStyleCnt="6"/>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4" presStyleCnt="6"/>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5" presStyleCnt="6"/>
      <dgm:spPr/>
    </dgm:pt>
  </dgm:ptLst>
  <dgm:cxnLst>
    <dgm:cxn modelId="{9F8A901B-FE6F-1642-90E8-3442C555F288}" type="presOf" srcId="{470E5FA6-618A-CC42-A7F2-FF4004F03D0F}" destId="{D0BA6125-46FB-9740-BFD8-5D9192FF4FB4}" srcOrd="0" destOrd="0" presId="urn:microsoft.com/office/officeart/2005/8/layout/process4"/>
    <dgm:cxn modelId="{C78DB01D-D980-D84E-A372-F872228E6FD0}" type="presOf" srcId="{54F068AA-4028-D84B-9EF5-958A39F27968}" destId="{9CA25D8B-5461-4247-87E2-6E0D6C41FCE9}" srcOrd="0" destOrd="0" presId="urn:microsoft.com/office/officeart/2005/8/layout/process4"/>
    <dgm:cxn modelId="{707D1C2B-623E-E24E-BB02-B1A27C142070}" srcId="{08FF193D-8DE8-D44F-8C27-C54A04EBCCBD}" destId="{470E5FA6-618A-CC42-A7F2-FF4004F03D0F}" srcOrd="5" destOrd="0" parTransId="{6D95ABD6-61F1-6147-B4F5-337EBFD83909}" sibTransId="{805F241E-5A0D-9C45-B366-C689D8C956A6}"/>
    <dgm:cxn modelId="{CC497B4E-A77C-2140-B22E-E01A681F7933}" type="presOf" srcId="{AA001997-24D9-804D-9CBD-9D8DCDB420B8}" destId="{02328251-7CF0-714F-9B0C-D0B5429ED07C}" srcOrd="0" destOrd="0" presId="urn:microsoft.com/office/officeart/2005/8/layout/process4"/>
    <dgm:cxn modelId="{1D67855B-7F96-E149-A1E6-DC5CAED1182D}" srcId="{08FF193D-8DE8-D44F-8C27-C54A04EBCCBD}" destId="{AA001997-24D9-804D-9CBD-9D8DCDB420B8}" srcOrd="4" destOrd="0" parTransId="{1C75F162-0000-2A46-8BE4-68B52EAECC7D}" sibTransId="{347333CE-5268-C742-AA03-EC3E3AE378C5}"/>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ED8DB747-AAF4-F04F-BDAB-93EC3A8D5934}" type="presParOf" srcId="{5AE82554-F453-A249-8332-1BA945B75D3E}" destId="{6F1BEDFD-2568-8F40-8593-25283E89B1C6}" srcOrd="0" destOrd="0" presId="urn:microsoft.com/office/officeart/2005/8/layout/process4"/>
    <dgm:cxn modelId="{51F0A8E4-69EF-6448-B473-735FAFDA39F8}" type="presParOf" srcId="{6F1BEDFD-2568-8F40-8593-25283E89B1C6}" destId="{D0BA6125-46FB-9740-BFD8-5D9192FF4FB4}" srcOrd="0" destOrd="0" presId="urn:microsoft.com/office/officeart/2005/8/layout/process4"/>
    <dgm:cxn modelId="{04493397-C654-1247-B9E9-2E5EB1464A67}" type="presParOf" srcId="{5AE82554-F453-A249-8332-1BA945B75D3E}" destId="{A1020032-98A0-0942-B363-9E6FDB776CA9}" srcOrd="1" destOrd="0" presId="urn:microsoft.com/office/officeart/2005/8/layout/process4"/>
    <dgm:cxn modelId="{7E94A662-E98F-404A-BC5D-930433924E09}" type="presParOf" srcId="{5AE82554-F453-A249-8332-1BA945B75D3E}" destId="{A8FD861F-DA0B-524E-8FEF-3600BE8BAAA8}" srcOrd="2" destOrd="0" presId="urn:microsoft.com/office/officeart/2005/8/layout/process4"/>
    <dgm:cxn modelId="{8B30B20E-D9BD-C342-A6AC-08F165198E94}" type="presParOf" srcId="{A8FD861F-DA0B-524E-8FEF-3600BE8BAAA8}" destId="{02328251-7CF0-714F-9B0C-D0B5429ED07C}" srcOrd="0" destOrd="0" presId="urn:microsoft.com/office/officeart/2005/8/layout/process4"/>
    <dgm:cxn modelId="{35F339A0-70E0-4948-BBBB-DAF421F9432F}" type="presParOf" srcId="{5AE82554-F453-A249-8332-1BA945B75D3E}" destId="{A4F4A54B-0828-364E-B7D3-0F2E7A48E6B7}" srcOrd="3" destOrd="0" presId="urn:microsoft.com/office/officeart/2005/8/layout/process4"/>
    <dgm:cxn modelId="{64B391F8-6A01-284D-BB3C-490AB32190A6}" type="presParOf" srcId="{5AE82554-F453-A249-8332-1BA945B75D3E}" destId="{1D19496D-E334-5843-991D-CEA7F674697D}" srcOrd="4" destOrd="0" presId="urn:microsoft.com/office/officeart/2005/8/layout/process4"/>
    <dgm:cxn modelId="{03F9AF3F-F758-DB4E-9C6D-1A5E7B038EBA}" type="presParOf" srcId="{1D19496D-E334-5843-991D-CEA7F674697D}" destId="{9CA25D8B-5461-4247-87E2-6E0D6C41FCE9}" srcOrd="0" destOrd="0" presId="urn:microsoft.com/office/officeart/2005/8/layout/process4"/>
    <dgm:cxn modelId="{F3F6A7F7-7E04-D146-90C8-892A5E39A9AB}" type="presParOf" srcId="{5AE82554-F453-A249-8332-1BA945B75D3E}" destId="{A23B19D0-BAA5-F54B-A78C-7249438C3426}" srcOrd="5" destOrd="0" presId="urn:microsoft.com/office/officeart/2005/8/layout/process4"/>
    <dgm:cxn modelId="{AAADF965-A27C-9A46-96F9-028C4B81FDEE}" type="presParOf" srcId="{5AE82554-F453-A249-8332-1BA945B75D3E}" destId="{ADAC7DD6-26EC-B042-8749-4799FB22F801}" srcOrd="6"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7" destOrd="0" presId="urn:microsoft.com/office/officeart/2005/8/layout/process4"/>
    <dgm:cxn modelId="{3E701FEA-EF24-DE40-B138-2F7766E32591}" type="presParOf" srcId="{5AE82554-F453-A249-8332-1BA945B75D3E}" destId="{4EA6DF87-1EC3-984B-A088-38548879857B}" srcOrd="8"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9" destOrd="0" presId="urn:microsoft.com/office/officeart/2005/8/layout/process4"/>
    <dgm:cxn modelId="{E0A56E27-B779-474A-B02C-8D950726A69B}" type="presParOf" srcId="{5AE82554-F453-A249-8332-1BA945B75D3E}" destId="{3C5D4C88-FCB0-FC4D-BD1C-323D94CF825F}" srcOrd="10"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167" minVer="http://schemas.openxmlformats.org/drawingml/2006/diagram"/>
    </a:ext>
  </dgm:extLst>
</dgm:dataModel>
</file>

<file path=word/diagrams/data24.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23" qsCatId="simple" csTypeId="urn:microsoft.com/office/officeart/2005/8/colors/accent1_2#23" csCatId="accent1" phldr="1"/>
      <dgm:spPr/>
      <dgm:t>
        <a:bodyPr/>
        <a:lstStyle/>
        <a:p>
          <a:endParaRPr lang="en-US"/>
        </a:p>
      </dgm:t>
    </dgm:pt>
    <dgm:pt modelId="{EF5AF2D6-AF50-EB41-A888-DDD7A3A4B87E}">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Organizing Moodle consistently</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Providing accessible learning materials</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Using a variety of teaching strategies</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Encouraging respectful classroom dialogue</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70E5FA6-618A-CC42-A7F2-FF4004F03D0F}">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Implementing approved accommodations</a:t>
          </a:r>
          <a:endParaRPr lang="en-US" sz="1000">
            <a:solidFill>
              <a:schemeClr val="tx1"/>
            </a:solidFill>
            <a:latin typeface="Poppins" panose="00000500000000000000" pitchFamily="2" charset="77"/>
            <a:cs typeface="Poppins" panose="00000500000000000000" pitchFamily="2" charset="77"/>
          </a:endParaRPr>
        </a:p>
      </dgm:t>
    </dgm:pt>
    <dgm:pt modelId="{6D95ABD6-61F1-6147-B4F5-337EBFD83909}" type="parTrans" cxnId="{707D1C2B-623E-E24E-BB02-B1A27C142070}">
      <dgm:prSet/>
      <dgm:spPr/>
      <dgm:t>
        <a:bodyPr/>
        <a:lstStyle/>
        <a:p>
          <a:endParaRPr lang="en-US"/>
        </a:p>
      </dgm:t>
    </dgm:pt>
    <dgm:pt modelId="{805F241E-5A0D-9C45-B366-C689D8C956A6}" type="sibTrans" cxnId="{707D1C2B-623E-E24E-BB02-B1A27C142070}">
      <dgm:prSet/>
      <dgm:spPr/>
      <dgm:t>
        <a:bodyPr/>
        <a:lstStyle/>
        <a:p>
          <a:endParaRPr lang="en-US"/>
        </a:p>
      </dgm:t>
    </dgm:pt>
    <dgm:pt modelId="{4F504683-A8DC-5D47-B923-AF2A28DA77C8}">
      <dgm:prSet custT="1"/>
      <dgm:spPr>
        <a:solidFill>
          <a:srgbClr val="DAECC7"/>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Communicating expectations clearly</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5C115511-103E-634D-A4A5-ABCA93CDAACD}">
      <dgm:prSet custT="1"/>
      <dgm:spPr>
        <a:solidFill>
          <a:srgbClr val="DAECC7"/>
        </a:solidFill>
      </dgm:spPr>
      <dgm:t>
        <a:bodyPr/>
        <a:lstStyle/>
        <a:p>
          <a:pPr>
            <a:buNone/>
          </a:pPr>
          <a:r>
            <a:rPr lang="en-CA" sz="1000">
              <a:solidFill>
                <a:schemeClr val="tx1"/>
              </a:solidFill>
              <a:latin typeface="Poppins" panose="00000500000000000000" pitchFamily="2" charset="77"/>
              <a:cs typeface="Poppins" panose="00000500000000000000" pitchFamily="2" charset="77"/>
            </a:rPr>
            <a:t>Recognizing different perspectives and lived experiences </a:t>
          </a:r>
          <a:endParaRPr lang="en-US" sz="1000">
            <a:solidFill>
              <a:schemeClr val="tx1"/>
            </a:solidFill>
            <a:latin typeface="Poppins" panose="00000500000000000000" pitchFamily="2" charset="77"/>
            <a:cs typeface="Poppins" panose="00000500000000000000" pitchFamily="2" charset="77"/>
          </a:endParaRPr>
        </a:p>
      </dgm:t>
    </dgm:pt>
    <dgm:pt modelId="{8B23F30A-5C2A-D24E-A52A-0C3AA74C3788}" type="parTrans" cxnId="{159CEA53-2AA0-FA41-8454-41D914396EE8}">
      <dgm:prSet/>
      <dgm:spPr/>
      <dgm:t>
        <a:bodyPr/>
        <a:lstStyle/>
        <a:p>
          <a:endParaRPr lang="en-US"/>
        </a:p>
      </dgm:t>
    </dgm:pt>
    <dgm:pt modelId="{8661FED2-2858-5045-BB08-A4EA476D72F7}" type="sibTrans" cxnId="{159CEA53-2AA0-FA41-8454-41D914396EE8}">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BF153B39-CCE9-E549-B79F-6812CBD83423}" type="pres">
      <dgm:prSet presAssocID="{5C115511-103E-634D-A4A5-ABCA93CDAACD}" presName="boxAndChildren" presStyleCnt="0"/>
      <dgm:spPr/>
    </dgm:pt>
    <dgm:pt modelId="{2501388B-CEDE-8A4F-8903-9797228E52B8}" type="pres">
      <dgm:prSet presAssocID="{5C115511-103E-634D-A4A5-ABCA93CDAACD}" presName="parentTextBox" presStyleLbl="node1" presStyleIdx="0" presStyleCnt="7"/>
      <dgm:spPr/>
    </dgm:pt>
    <dgm:pt modelId="{776ADB08-1FD6-834B-9C41-0647E5F45184}" type="pres">
      <dgm:prSet presAssocID="{805F241E-5A0D-9C45-B366-C689D8C956A6}" presName="sp" presStyleCnt="0"/>
      <dgm:spPr/>
    </dgm:pt>
    <dgm:pt modelId="{760CD085-0D44-3447-B547-E4A89607AA26}" type="pres">
      <dgm:prSet presAssocID="{470E5FA6-618A-CC42-A7F2-FF4004F03D0F}" presName="arrowAndChildren" presStyleCnt="0"/>
      <dgm:spPr/>
    </dgm:pt>
    <dgm:pt modelId="{73333484-D418-964F-8DCA-709A9E9E2EBB}" type="pres">
      <dgm:prSet presAssocID="{470E5FA6-618A-CC42-A7F2-FF4004F03D0F}" presName="parentTextArrow" presStyleLbl="node1" presStyleIdx="1" presStyleCnt="7"/>
      <dgm:spPr/>
    </dgm:pt>
    <dgm:pt modelId="{A1020032-98A0-0942-B363-9E6FDB776CA9}" type="pres">
      <dgm:prSet presAssocID="{347333CE-5268-C742-AA03-EC3E3AE378C5}" presName="sp" presStyleCnt="0"/>
      <dgm:spPr/>
    </dgm:pt>
    <dgm:pt modelId="{A8FD861F-DA0B-524E-8FEF-3600BE8BAAA8}" type="pres">
      <dgm:prSet presAssocID="{AA001997-24D9-804D-9CBD-9D8DCDB420B8}" presName="arrowAndChildren" presStyleCnt="0"/>
      <dgm:spPr/>
    </dgm:pt>
    <dgm:pt modelId="{02328251-7CF0-714F-9B0C-D0B5429ED07C}" type="pres">
      <dgm:prSet presAssocID="{AA001997-24D9-804D-9CBD-9D8DCDB420B8}" presName="parentTextArrow" presStyleLbl="node1" presStyleIdx="2" presStyleCnt="7"/>
      <dgm:spPr/>
    </dgm:pt>
    <dgm:pt modelId="{A4F4A54B-0828-364E-B7D3-0F2E7A48E6B7}" type="pres">
      <dgm:prSet presAssocID="{61658DF4-5142-CA43-830D-33321C1AC592}" presName="sp" presStyleCnt="0"/>
      <dgm:spPr/>
    </dgm:pt>
    <dgm:pt modelId="{1D19496D-E334-5843-991D-CEA7F674697D}" type="pres">
      <dgm:prSet presAssocID="{54F068AA-4028-D84B-9EF5-958A39F27968}" presName="arrowAndChildren" presStyleCnt="0"/>
      <dgm:spPr/>
    </dgm:pt>
    <dgm:pt modelId="{9CA25D8B-5461-4247-87E2-6E0D6C41FCE9}" type="pres">
      <dgm:prSet presAssocID="{54F068AA-4028-D84B-9EF5-958A39F27968}" presName="parentTextArrow" presStyleLbl="node1" presStyleIdx="3" presStyleCnt="7"/>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4" presStyleCnt="7"/>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5" presStyleCnt="7"/>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6" presStyleCnt="7"/>
      <dgm:spPr/>
    </dgm:pt>
  </dgm:ptLst>
  <dgm:cxnLst>
    <dgm:cxn modelId="{C78DB01D-D980-D84E-A372-F872228E6FD0}" type="presOf" srcId="{54F068AA-4028-D84B-9EF5-958A39F27968}" destId="{9CA25D8B-5461-4247-87E2-6E0D6C41FCE9}" srcOrd="0" destOrd="0" presId="urn:microsoft.com/office/officeart/2005/8/layout/process4"/>
    <dgm:cxn modelId="{7A16AF23-9549-0940-B68B-D8E148DC8764}" type="presOf" srcId="{470E5FA6-618A-CC42-A7F2-FF4004F03D0F}" destId="{73333484-D418-964F-8DCA-709A9E9E2EBB}" srcOrd="0" destOrd="0" presId="urn:microsoft.com/office/officeart/2005/8/layout/process4"/>
    <dgm:cxn modelId="{707D1C2B-623E-E24E-BB02-B1A27C142070}" srcId="{08FF193D-8DE8-D44F-8C27-C54A04EBCCBD}" destId="{470E5FA6-618A-CC42-A7F2-FF4004F03D0F}" srcOrd="5" destOrd="0" parTransId="{6D95ABD6-61F1-6147-B4F5-337EBFD83909}" sibTransId="{805F241E-5A0D-9C45-B366-C689D8C956A6}"/>
    <dgm:cxn modelId="{CC497B4E-A77C-2140-B22E-E01A681F7933}" type="presOf" srcId="{AA001997-24D9-804D-9CBD-9D8DCDB420B8}" destId="{02328251-7CF0-714F-9B0C-D0B5429ED07C}" srcOrd="0" destOrd="0" presId="urn:microsoft.com/office/officeart/2005/8/layout/process4"/>
    <dgm:cxn modelId="{159CEA53-2AA0-FA41-8454-41D914396EE8}" srcId="{08FF193D-8DE8-D44F-8C27-C54A04EBCCBD}" destId="{5C115511-103E-634D-A4A5-ABCA93CDAACD}" srcOrd="6" destOrd="0" parTransId="{8B23F30A-5C2A-D24E-A52A-0C3AA74C3788}" sibTransId="{8661FED2-2858-5045-BB08-A4EA476D72F7}"/>
    <dgm:cxn modelId="{1D67855B-7F96-E149-A1E6-DC5CAED1182D}" srcId="{08FF193D-8DE8-D44F-8C27-C54A04EBCCBD}" destId="{AA001997-24D9-804D-9CBD-9D8DCDB420B8}" srcOrd="4" destOrd="0" parTransId="{1C75F162-0000-2A46-8BE4-68B52EAECC7D}" sibTransId="{347333CE-5268-C742-AA03-EC3E3AE378C5}"/>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241951A1-C9B1-CA47-867A-B93FA9EB6B53}" type="presOf" srcId="{5C115511-103E-634D-A4A5-ABCA93CDAACD}" destId="{2501388B-CEDE-8A4F-8903-9797228E52B8}" srcOrd="0" destOrd="0" presId="urn:microsoft.com/office/officeart/2005/8/layout/process4"/>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5C87F90D-C675-A447-9F8A-205C91657BFD}" type="presParOf" srcId="{5AE82554-F453-A249-8332-1BA945B75D3E}" destId="{BF153B39-CCE9-E549-B79F-6812CBD83423}" srcOrd="0" destOrd="0" presId="urn:microsoft.com/office/officeart/2005/8/layout/process4"/>
    <dgm:cxn modelId="{015DA192-FEDD-3C40-8F12-C024FC0AA421}" type="presParOf" srcId="{BF153B39-CCE9-E549-B79F-6812CBD83423}" destId="{2501388B-CEDE-8A4F-8903-9797228E52B8}" srcOrd="0" destOrd="0" presId="urn:microsoft.com/office/officeart/2005/8/layout/process4"/>
    <dgm:cxn modelId="{D78C59CD-8A68-E543-84B3-92945451D359}" type="presParOf" srcId="{5AE82554-F453-A249-8332-1BA945B75D3E}" destId="{776ADB08-1FD6-834B-9C41-0647E5F45184}" srcOrd="1" destOrd="0" presId="urn:microsoft.com/office/officeart/2005/8/layout/process4"/>
    <dgm:cxn modelId="{E0124979-2E49-4347-B129-E1D81704AA27}" type="presParOf" srcId="{5AE82554-F453-A249-8332-1BA945B75D3E}" destId="{760CD085-0D44-3447-B547-E4A89607AA26}" srcOrd="2" destOrd="0" presId="urn:microsoft.com/office/officeart/2005/8/layout/process4"/>
    <dgm:cxn modelId="{7AD8B135-9B17-7040-B10F-8CAFC0EBA210}" type="presParOf" srcId="{760CD085-0D44-3447-B547-E4A89607AA26}" destId="{73333484-D418-964F-8DCA-709A9E9E2EBB}" srcOrd="0" destOrd="0" presId="urn:microsoft.com/office/officeart/2005/8/layout/process4"/>
    <dgm:cxn modelId="{04493397-C654-1247-B9E9-2E5EB1464A67}" type="presParOf" srcId="{5AE82554-F453-A249-8332-1BA945B75D3E}" destId="{A1020032-98A0-0942-B363-9E6FDB776CA9}" srcOrd="3" destOrd="0" presId="urn:microsoft.com/office/officeart/2005/8/layout/process4"/>
    <dgm:cxn modelId="{7E94A662-E98F-404A-BC5D-930433924E09}" type="presParOf" srcId="{5AE82554-F453-A249-8332-1BA945B75D3E}" destId="{A8FD861F-DA0B-524E-8FEF-3600BE8BAAA8}" srcOrd="4" destOrd="0" presId="urn:microsoft.com/office/officeart/2005/8/layout/process4"/>
    <dgm:cxn modelId="{8B30B20E-D9BD-C342-A6AC-08F165198E94}" type="presParOf" srcId="{A8FD861F-DA0B-524E-8FEF-3600BE8BAAA8}" destId="{02328251-7CF0-714F-9B0C-D0B5429ED07C}" srcOrd="0" destOrd="0" presId="urn:microsoft.com/office/officeart/2005/8/layout/process4"/>
    <dgm:cxn modelId="{35F339A0-70E0-4948-BBBB-DAF421F9432F}" type="presParOf" srcId="{5AE82554-F453-A249-8332-1BA945B75D3E}" destId="{A4F4A54B-0828-364E-B7D3-0F2E7A48E6B7}" srcOrd="5" destOrd="0" presId="urn:microsoft.com/office/officeart/2005/8/layout/process4"/>
    <dgm:cxn modelId="{64B391F8-6A01-284D-BB3C-490AB32190A6}" type="presParOf" srcId="{5AE82554-F453-A249-8332-1BA945B75D3E}" destId="{1D19496D-E334-5843-991D-CEA7F674697D}" srcOrd="6" destOrd="0" presId="urn:microsoft.com/office/officeart/2005/8/layout/process4"/>
    <dgm:cxn modelId="{03F9AF3F-F758-DB4E-9C6D-1A5E7B038EBA}" type="presParOf" srcId="{1D19496D-E334-5843-991D-CEA7F674697D}" destId="{9CA25D8B-5461-4247-87E2-6E0D6C41FCE9}" srcOrd="0" destOrd="0" presId="urn:microsoft.com/office/officeart/2005/8/layout/process4"/>
    <dgm:cxn modelId="{F3F6A7F7-7E04-D146-90C8-892A5E39A9AB}" type="presParOf" srcId="{5AE82554-F453-A249-8332-1BA945B75D3E}" destId="{A23B19D0-BAA5-F54B-A78C-7249438C3426}" srcOrd="7" destOrd="0" presId="urn:microsoft.com/office/officeart/2005/8/layout/process4"/>
    <dgm:cxn modelId="{AAADF965-A27C-9A46-96F9-028C4B81FDEE}" type="presParOf" srcId="{5AE82554-F453-A249-8332-1BA945B75D3E}" destId="{ADAC7DD6-26EC-B042-8749-4799FB22F801}" srcOrd="8"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9" destOrd="0" presId="urn:microsoft.com/office/officeart/2005/8/layout/process4"/>
    <dgm:cxn modelId="{3E701FEA-EF24-DE40-B138-2F7766E32591}" type="presParOf" srcId="{5AE82554-F453-A249-8332-1BA945B75D3E}" destId="{4EA6DF87-1EC3-984B-A088-38548879857B}" srcOrd="10"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11" destOrd="0" presId="urn:microsoft.com/office/officeart/2005/8/layout/process4"/>
    <dgm:cxn modelId="{E0A56E27-B779-474A-B02C-8D950726A69B}" type="presParOf" srcId="{5AE82554-F453-A249-8332-1BA945B75D3E}" destId="{3C5D4C88-FCB0-FC4D-BD1C-323D94CF825F}" srcOrd="12"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174" minVer="http://schemas.openxmlformats.org/drawingml/2006/diagram"/>
    </a:ext>
  </dgm:extLst>
</dgm:dataModel>
</file>

<file path=word/diagrams/data25.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24" qsCatId="simple" csTypeId="urn:microsoft.com/office/officeart/2005/8/colors/accent1_2#24" csCatId="accent1" phldr="1"/>
      <dgm:spPr/>
      <dgm:t>
        <a:bodyPr/>
        <a:lstStyle/>
        <a:p>
          <a:endParaRPr lang="en-US"/>
        </a:p>
      </dgm:t>
    </dgm:pt>
    <dgm:pt modelId="{EF5AF2D6-AF50-EB41-A888-DDD7A3A4B87E}">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Simulations</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Case studies</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Field experiences</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Clinical practice</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70E5FA6-618A-CC42-A7F2-FF4004F03D0F}">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Community projects</a:t>
          </a:r>
          <a:endParaRPr lang="en-US" sz="1000">
            <a:solidFill>
              <a:schemeClr val="tx1"/>
            </a:solidFill>
            <a:latin typeface="Poppins" panose="00000500000000000000" pitchFamily="2" charset="77"/>
            <a:cs typeface="Poppins" panose="00000500000000000000" pitchFamily="2" charset="77"/>
          </a:endParaRPr>
        </a:p>
      </dgm:t>
    </dgm:pt>
    <dgm:pt modelId="{6D95ABD6-61F1-6147-B4F5-337EBFD83909}" type="parTrans" cxnId="{707D1C2B-623E-E24E-BB02-B1A27C142070}">
      <dgm:prSet/>
      <dgm:spPr/>
      <dgm:t>
        <a:bodyPr/>
        <a:lstStyle/>
        <a:p>
          <a:endParaRPr lang="en-US"/>
        </a:p>
      </dgm:t>
    </dgm:pt>
    <dgm:pt modelId="{805F241E-5A0D-9C45-B366-C689D8C956A6}" type="sibTrans" cxnId="{707D1C2B-623E-E24E-BB02-B1A27C142070}">
      <dgm:prSet/>
      <dgm:spPr/>
      <dgm:t>
        <a:bodyPr/>
        <a:lstStyle/>
        <a:p>
          <a:endParaRPr lang="en-US"/>
        </a:p>
      </dgm:t>
    </dgm:pt>
    <dgm:pt modelId="{4F504683-A8DC-5D47-B923-AF2A28DA77C8}">
      <dgm:prSet custT="1"/>
      <dgm:spPr>
        <a:solidFill>
          <a:srgbClr val="DAECC7"/>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Laboratories</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5C115511-103E-634D-A4A5-ABCA93CDAACD}">
      <dgm:prSet custT="1"/>
      <dgm:spPr>
        <a:solidFill>
          <a:srgbClr val="DAECC7"/>
        </a:solidFill>
      </dgm:spPr>
      <dgm:t>
        <a:bodyPr/>
        <a:lstStyle/>
        <a:p>
          <a:pPr>
            <a:buNone/>
          </a:pPr>
          <a:r>
            <a:rPr lang="en-CA" sz="1000">
              <a:solidFill>
                <a:schemeClr val="tx1"/>
              </a:solidFill>
              <a:latin typeface="Poppins" panose="00000500000000000000" pitchFamily="2" charset="77"/>
              <a:cs typeface="Poppins" panose="00000500000000000000" pitchFamily="2" charset="77"/>
            </a:rPr>
            <a:t>Work-integrated learning</a:t>
          </a:r>
          <a:endParaRPr lang="en-US" sz="1000">
            <a:solidFill>
              <a:schemeClr val="tx1"/>
            </a:solidFill>
            <a:latin typeface="Poppins" panose="00000500000000000000" pitchFamily="2" charset="77"/>
            <a:cs typeface="Poppins" panose="00000500000000000000" pitchFamily="2" charset="77"/>
          </a:endParaRPr>
        </a:p>
      </dgm:t>
    </dgm:pt>
    <dgm:pt modelId="{8B23F30A-5C2A-D24E-A52A-0C3AA74C3788}" type="parTrans" cxnId="{159CEA53-2AA0-FA41-8454-41D914396EE8}">
      <dgm:prSet/>
      <dgm:spPr/>
      <dgm:t>
        <a:bodyPr/>
        <a:lstStyle/>
        <a:p>
          <a:endParaRPr lang="en-US"/>
        </a:p>
      </dgm:t>
    </dgm:pt>
    <dgm:pt modelId="{8661FED2-2858-5045-BB08-A4EA476D72F7}" type="sibTrans" cxnId="{159CEA53-2AA0-FA41-8454-41D914396EE8}">
      <dgm:prSet/>
      <dgm:spPr/>
      <dgm:t>
        <a:bodyPr/>
        <a:lstStyle/>
        <a:p>
          <a:endParaRPr lang="en-US"/>
        </a:p>
      </dgm:t>
    </dgm:pt>
    <dgm:pt modelId="{BEA010C4-B951-2648-AA18-0099B6A27C9A}">
      <dgm:prSet custT="1"/>
      <dgm:spPr>
        <a:solidFill>
          <a:srgbClr val="DAECC7"/>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Industry-based assignments</a:t>
          </a:r>
        </a:p>
      </dgm:t>
    </dgm:pt>
    <dgm:pt modelId="{157F61D2-E95A-EA40-B27D-0316F7DED73F}" type="parTrans" cxnId="{D63225B4-CEE5-584F-9CE3-C53642AA28CE}">
      <dgm:prSet/>
      <dgm:spPr/>
      <dgm:t>
        <a:bodyPr/>
        <a:lstStyle/>
        <a:p>
          <a:endParaRPr lang="en-US"/>
        </a:p>
      </dgm:t>
    </dgm:pt>
    <dgm:pt modelId="{6E40F828-5C15-1448-9A6D-783F57F9B7A5}" type="sibTrans" cxnId="{D63225B4-CEE5-584F-9CE3-C53642AA28CE}">
      <dgm:prSet/>
      <dgm:spPr/>
      <dgm:t>
        <a:bodyPr/>
        <a:lstStyle/>
        <a:p>
          <a:endParaRPr lang="en-US"/>
        </a:p>
      </dgm:t>
    </dgm:pt>
    <dgm:pt modelId="{81E8CEC6-9E44-D640-96FF-C6CE31EC8F94}">
      <dgm:prSet custT="1"/>
      <dgm:spPr>
        <a:solidFill>
          <a:srgbClr val="DAECC7"/>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Project-based learning</a:t>
          </a:r>
        </a:p>
      </dgm:t>
    </dgm:pt>
    <dgm:pt modelId="{37BCC1D6-38A0-8F40-B3EF-4BC6C3B3904A}" type="parTrans" cxnId="{2818950F-6A59-DB4B-9FC2-FDB2A8425A3E}">
      <dgm:prSet/>
      <dgm:spPr/>
      <dgm:t>
        <a:bodyPr/>
        <a:lstStyle/>
        <a:p>
          <a:endParaRPr lang="en-US"/>
        </a:p>
      </dgm:t>
    </dgm:pt>
    <dgm:pt modelId="{DE3949E3-5EF7-A04E-8E3B-B3E49DFB9635}" type="sibTrans" cxnId="{2818950F-6A59-DB4B-9FC2-FDB2A8425A3E}">
      <dgm:prSet/>
      <dgm:spPr/>
      <dgm:t>
        <a:bodyPr/>
        <a:lstStyle/>
        <a:p>
          <a:endParaRPr lang="en-US"/>
        </a:p>
      </dgm:t>
    </dgm:pt>
    <dgm:pt modelId="{838E75F7-D9B4-6F45-87E1-3D263E7CF977}">
      <dgm:prSet custT="1"/>
      <dgm:spPr>
        <a:solidFill>
          <a:srgbClr val="DAECC7"/>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Inquiry-based learning</a:t>
          </a:r>
        </a:p>
      </dgm:t>
    </dgm:pt>
    <dgm:pt modelId="{990A64DB-AC62-3C49-87FA-48B330044A11}" type="parTrans" cxnId="{E8DAB314-2BBB-134E-AB21-6E2BF2617705}">
      <dgm:prSet/>
      <dgm:spPr/>
      <dgm:t>
        <a:bodyPr/>
        <a:lstStyle/>
        <a:p>
          <a:endParaRPr lang="en-US"/>
        </a:p>
      </dgm:t>
    </dgm:pt>
    <dgm:pt modelId="{6E6900B8-4A3B-5841-9ABA-A0B5107A510B}" type="sibTrans" cxnId="{E8DAB314-2BBB-134E-AB21-6E2BF2617705}">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296864DA-6B18-3B44-87B3-FC4DE7088F2E}" type="pres">
      <dgm:prSet presAssocID="{81E8CEC6-9E44-D640-96FF-C6CE31EC8F94}" presName="boxAndChildren" presStyleCnt="0"/>
      <dgm:spPr/>
    </dgm:pt>
    <dgm:pt modelId="{325B655F-6FD4-C044-85AC-47638DCB29E5}" type="pres">
      <dgm:prSet presAssocID="{81E8CEC6-9E44-D640-96FF-C6CE31EC8F94}" presName="parentTextBox" presStyleLbl="node1" presStyleIdx="0" presStyleCnt="10"/>
      <dgm:spPr/>
    </dgm:pt>
    <dgm:pt modelId="{721CFD7C-1DE1-0C40-9F64-C144CAB78790}" type="pres">
      <dgm:prSet presAssocID="{6E40F828-5C15-1448-9A6D-783F57F9B7A5}" presName="sp" presStyleCnt="0"/>
      <dgm:spPr/>
    </dgm:pt>
    <dgm:pt modelId="{C45BE5CE-2FE8-EE4A-B4BD-794BE5C29DC4}" type="pres">
      <dgm:prSet presAssocID="{BEA010C4-B951-2648-AA18-0099B6A27C9A}" presName="arrowAndChildren" presStyleCnt="0"/>
      <dgm:spPr/>
    </dgm:pt>
    <dgm:pt modelId="{48241700-C98E-8A48-A009-424B797DADAC}" type="pres">
      <dgm:prSet presAssocID="{BEA010C4-B951-2648-AA18-0099B6A27C9A}" presName="parentTextArrow" presStyleLbl="node1" presStyleIdx="1" presStyleCnt="10"/>
      <dgm:spPr/>
    </dgm:pt>
    <dgm:pt modelId="{FEB93C63-EE07-EC4F-92D6-3474BF37FC8B}" type="pres">
      <dgm:prSet presAssocID="{6E6900B8-4A3B-5841-9ABA-A0B5107A510B}" presName="sp" presStyleCnt="0"/>
      <dgm:spPr/>
    </dgm:pt>
    <dgm:pt modelId="{439FCEC7-E641-5D4C-B309-AD4F7FD0CB90}" type="pres">
      <dgm:prSet presAssocID="{838E75F7-D9B4-6F45-87E1-3D263E7CF977}" presName="arrowAndChildren" presStyleCnt="0"/>
      <dgm:spPr/>
    </dgm:pt>
    <dgm:pt modelId="{6C5092B9-04B4-E843-B986-4372E359CF47}" type="pres">
      <dgm:prSet presAssocID="{838E75F7-D9B4-6F45-87E1-3D263E7CF977}" presName="parentTextArrow" presStyleLbl="node1" presStyleIdx="2" presStyleCnt="10"/>
      <dgm:spPr/>
    </dgm:pt>
    <dgm:pt modelId="{3010F973-97CC-E641-8823-7264D0F95D4D}" type="pres">
      <dgm:prSet presAssocID="{8661FED2-2858-5045-BB08-A4EA476D72F7}" presName="sp" presStyleCnt="0"/>
      <dgm:spPr/>
    </dgm:pt>
    <dgm:pt modelId="{CC1F2F7F-8708-5341-BD42-C007F8D5C1AC}" type="pres">
      <dgm:prSet presAssocID="{5C115511-103E-634D-A4A5-ABCA93CDAACD}" presName="arrowAndChildren" presStyleCnt="0"/>
      <dgm:spPr/>
    </dgm:pt>
    <dgm:pt modelId="{9D734746-C5F6-5A43-A49C-B7788A903127}" type="pres">
      <dgm:prSet presAssocID="{5C115511-103E-634D-A4A5-ABCA93CDAACD}" presName="parentTextArrow" presStyleLbl="node1" presStyleIdx="3" presStyleCnt="10"/>
      <dgm:spPr/>
    </dgm:pt>
    <dgm:pt modelId="{776ADB08-1FD6-834B-9C41-0647E5F45184}" type="pres">
      <dgm:prSet presAssocID="{805F241E-5A0D-9C45-B366-C689D8C956A6}" presName="sp" presStyleCnt="0"/>
      <dgm:spPr/>
    </dgm:pt>
    <dgm:pt modelId="{760CD085-0D44-3447-B547-E4A89607AA26}" type="pres">
      <dgm:prSet presAssocID="{470E5FA6-618A-CC42-A7F2-FF4004F03D0F}" presName="arrowAndChildren" presStyleCnt="0"/>
      <dgm:spPr/>
    </dgm:pt>
    <dgm:pt modelId="{73333484-D418-964F-8DCA-709A9E9E2EBB}" type="pres">
      <dgm:prSet presAssocID="{470E5FA6-618A-CC42-A7F2-FF4004F03D0F}" presName="parentTextArrow" presStyleLbl="node1" presStyleIdx="4" presStyleCnt="10"/>
      <dgm:spPr/>
    </dgm:pt>
    <dgm:pt modelId="{A1020032-98A0-0942-B363-9E6FDB776CA9}" type="pres">
      <dgm:prSet presAssocID="{347333CE-5268-C742-AA03-EC3E3AE378C5}" presName="sp" presStyleCnt="0"/>
      <dgm:spPr/>
    </dgm:pt>
    <dgm:pt modelId="{A8FD861F-DA0B-524E-8FEF-3600BE8BAAA8}" type="pres">
      <dgm:prSet presAssocID="{AA001997-24D9-804D-9CBD-9D8DCDB420B8}" presName="arrowAndChildren" presStyleCnt="0"/>
      <dgm:spPr/>
    </dgm:pt>
    <dgm:pt modelId="{02328251-7CF0-714F-9B0C-D0B5429ED07C}" type="pres">
      <dgm:prSet presAssocID="{AA001997-24D9-804D-9CBD-9D8DCDB420B8}" presName="parentTextArrow" presStyleLbl="node1" presStyleIdx="5" presStyleCnt="10"/>
      <dgm:spPr/>
    </dgm:pt>
    <dgm:pt modelId="{A4F4A54B-0828-364E-B7D3-0F2E7A48E6B7}" type="pres">
      <dgm:prSet presAssocID="{61658DF4-5142-CA43-830D-33321C1AC592}" presName="sp" presStyleCnt="0"/>
      <dgm:spPr/>
    </dgm:pt>
    <dgm:pt modelId="{1D19496D-E334-5843-991D-CEA7F674697D}" type="pres">
      <dgm:prSet presAssocID="{54F068AA-4028-D84B-9EF5-958A39F27968}" presName="arrowAndChildren" presStyleCnt="0"/>
      <dgm:spPr/>
    </dgm:pt>
    <dgm:pt modelId="{9CA25D8B-5461-4247-87E2-6E0D6C41FCE9}" type="pres">
      <dgm:prSet presAssocID="{54F068AA-4028-D84B-9EF5-958A39F27968}" presName="parentTextArrow" presStyleLbl="node1" presStyleIdx="6" presStyleCnt="10"/>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7" presStyleCnt="10"/>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8" presStyleCnt="10"/>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9" presStyleCnt="10"/>
      <dgm:spPr/>
    </dgm:pt>
  </dgm:ptLst>
  <dgm:cxnLst>
    <dgm:cxn modelId="{2818950F-6A59-DB4B-9FC2-FDB2A8425A3E}" srcId="{08FF193D-8DE8-D44F-8C27-C54A04EBCCBD}" destId="{81E8CEC6-9E44-D640-96FF-C6CE31EC8F94}" srcOrd="9" destOrd="0" parTransId="{37BCC1D6-38A0-8F40-B3EF-4BC6C3B3904A}" sibTransId="{DE3949E3-5EF7-A04E-8E3B-B3E49DFB9635}"/>
    <dgm:cxn modelId="{E8DAB314-2BBB-134E-AB21-6E2BF2617705}" srcId="{08FF193D-8DE8-D44F-8C27-C54A04EBCCBD}" destId="{838E75F7-D9B4-6F45-87E1-3D263E7CF977}" srcOrd="7" destOrd="0" parTransId="{990A64DB-AC62-3C49-87FA-48B330044A11}" sibTransId="{6E6900B8-4A3B-5841-9ABA-A0B5107A510B}"/>
    <dgm:cxn modelId="{C78DB01D-D980-D84E-A372-F872228E6FD0}" type="presOf" srcId="{54F068AA-4028-D84B-9EF5-958A39F27968}" destId="{9CA25D8B-5461-4247-87E2-6E0D6C41FCE9}" srcOrd="0" destOrd="0" presId="urn:microsoft.com/office/officeart/2005/8/layout/process4"/>
    <dgm:cxn modelId="{7A16AF23-9549-0940-B68B-D8E148DC8764}" type="presOf" srcId="{470E5FA6-618A-CC42-A7F2-FF4004F03D0F}" destId="{73333484-D418-964F-8DCA-709A9E9E2EBB}" srcOrd="0" destOrd="0" presId="urn:microsoft.com/office/officeart/2005/8/layout/process4"/>
    <dgm:cxn modelId="{707D1C2B-623E-E24E-BB02-B1A27C142070}" srcId="{08FF193D-8DE8-D44F-8C27-C54A04EBCCBD}" destId="{470E5FA6-618A-CC42-A7F2-FF4004F03D0F}" srcOrd="5" destOrd="0" parTransId="{6D95ABD6-61F1-6147-B4F5-337EBFD83909}" sibTransId="{805F241E-5A0D-9C45-B366-C689D8C956A6}"/>
    <dgm:cxn modelId="{AC93803B-D93F-1341-837D-26C11CB404E3}" type="presOf" srcId="{81E8CEC6-9E44-D640-96FF-C6CE31EC8F94}" destId="{325B655F-6FD4-C044-85AC-47638DCB29E5}" srcOrd="0" destOrd="0" presId="urn:microsoft.com/office/officeart/2005/8/layout/process4"/>
    <dgm:cxn modelId="{C4E85D41-24AA-E641-A892-FB1C514C7CE3}" type="presOf" srcId="{838E75F7-D9B4-6F45-87E1-3D263E7CF977}" destId="{6C5092B9-04B4-E843-B986-4372E359CF47}" srcOrd="0" destOrd="0" presId="urn:microsoft.com/office/officeart/2005/8/layout/process4"/>
    <dgm:cxn modelId="{CC497B4E-A77C-2140-B22E-E01A681F7933}" type="presOf" srcId="{AA001997-24D9-804D-9CBD-9D8DCDB420B8}" destId="{02328251-7CF0-714F-9B0C-D0B5429ED07C}" srcOrd="0" destOrd="0" presId="urn:microsoft.com/office/officeart/2005/8/layout/process4"/>
    <dgm:cxn modelId="{159CEA53-2AA0-FA41-8454-41D914396EE8}" srcId="{08FF193D-8DE8-D44F-8C27-C54A04EBCCBD}" destId="{5C115511-103E-634D-A4A5-ABCA93CDAACD}" srcOrd="6" destOrd="0" parTransId="{8B23F30A-5C2A-D24E-A52A-0C3AA74C3788}" sibTransId="{8661FED2-2858-5045-BB08-A4EA476D72F7}"/>
    <dgm:cxn modelId="{1D67855B-7F96-E149-A1E6-DC5CAED1182D}" srcId="{08FF193D-8DE8-D44F-8C27-C54A04EBCCBD}" destId="{AA001997-24D9-804D-9CBD-9D8DCDB420B8}" srcOrd="4" destOrd="0" parTransId="{1C75F162-0000-2A46-8BE4-68B52EAECC7D}" sibTransId="{347333CE-5268-C742-AA03-EC3E3AE378C5}"/>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FA57AA80-054A-3446-9B2D-45F4128FA86F}" type="presOf" srcId="{BEA010C4-B951-2648-AA18-0099B6A27C9A}" destId="{48241700-C98E-8A48-A009-424B797DADAC}" srcOrd="0" destOrd="0" presId="urn:microsoft.com/office/officeart/2005/8/layout/process4"/>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D63225B4-CEE5-584F-9CE3-C53642AA28CE}" srcId="{08FF193D-8DE8-D44F-8C27-C54A04EBCCBD}" destId="{BEA010C4-B951-2648-AA18-0099B6A27C9A}" srcOrd="8" destOrd="0" parTransId="{157F61D2-E95A-EA40-B27D-0316F7DED73F}" sibTransId="{6E40F828-5C15-1448-9A6D-783F57F9B7A5}"/>
    <dgm:cxn modelId="{5576E2C6-1CBB-F44D-A1C6-707EE632A4CE}" type="presOf" srcId="{EF5AF2D6-AF50-EB41-A888-DDD7A3A4B87E}" destId="{ACB68D08-69D5-7146-A010-1B55C70D0D61}" srcOrd="0" destOrd="0" presId="urn:microsoft.com/office/officeart/2005/8/layout/process4"/>
    <dgm:cxn modelId="{A1D163E0-FBC2-3F42-9FF2-78F1B327EF98}" type="presOf" srcId="{5C115511-103E-634D-A4A5-ABCA93CDAACD}" destId="{9D734746-C5F6-5A43-A49C-B7788A903127}"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8D975852-3018-1E48-AEAE-22F792467F14}" type="presParOf" srcId="{5AE82554-F453-A249-8332-1BA945B75D3E}" destId="{296864DA-6B18-3B44-87B3-FC4DE7088F2E}" srcOrd="0" destOrd="0" presId="urn:microsoft.com/office/officeart/2005/8/layout/process4"/>
    <dgm:cxn modelId="{55A1383F-CB04-2F4D-A6AB-261D051CB4AB}" type="presParOf" srcId="{296864DA-6B18-3B44-87B3-FC4DE7088F2E}" destId="{325B655F-6FD4-C044-85AC-47638DCB29E5}" srcOrd="0" destOrd="0" presId="urn:microsoft.com/office/officeart/2005/8/layout/process4"/>
    <dgm:cxn modelId="{0663EACE-1E12-944B-8724-BD7C8DA4AE0A}" type="presParOf" srcId="{5AE82554-F453-A249-8332-1BA945B75D3E}" destId="{721CFD7C-1DE1-0C40-9F64-C144CAB78790}" srcOrd="1" destOrd="0" presId="urn:microsoft.com/office/officeart/2005/8/layout/process4"/>
    <dgm:cxn modelId="{460DED81-9DF1-6541-BFC5-AE7CB28FF305}" type="presParOf" srcId="{5AE82554-F453-A249-8332-1BA945B75D3E}" destId="{C45BE5CE-2FE8-EE4A-B4BD-794BE5C29DC4}" srcOrd="2" destOrd="0" presId="urn:microsoft.com/office/officeart/2005/8/layout/process4"/>
    <dgm:cxn modelId="{D3E1F4B9-85E6-1A45-9AA6-A0FB459C13E6}" type="presParOf" srcId="{C45BE5CE-2FE8-EE4A-B4BD-794BE5C29DC4}" destId="{48241700-C98E-8A48-A009-424B797DADAC}" srcOrd="0" destOrd="0" presId="urn:microsoft.com/office/officeart/2005/8/layout/process4"/>
    <dgm:cxn modelId="{EA2BC28F-A7E0-1947-8771-70F2402AA2A0}" type="presParOf" srcId="{5AE82554-F453-A249-8332-1BA945B75D3E}" destId="{FEB93C63-EE07-EC4F-92D6-3474BF37FC8B}" srcOrd="3" destOrd="0" presId="urn:microsoft.com/office/officeart/2005/8/layout/process4"/>
    <dgm:cxn modelId="{48A2248D-ADA8-FF48-B9CB-D6F2D168A748}" type="presParOf" srcId="{5AE82554-F453-A249-8332-1BA945B75D3E}" destId="{439FCEC7-E641-5D4C-B309-AD4F7FD0CB90}" srcOrd="4" destOrd="0" presId="urn:microsoft.com/office/officeart/2005/8/layout/process4"/>
    <dgm:cxn modelId="{FD3EED80-EDF5-2942-813D-5E8F261BEA15}" type="presParOf" srcId="{439FCEC7-E641-5D4C-B309-AD4F7FD0CB90}" destId="{6C5092B9-04B4-E843-B986-4372E359CF47}" srcOrd="0" destOrd="0" presId="urn:microsoft.com/office/officeart/2005/8/layout/process4"/>
    <dgm:cxn modelId="{24680CAD-02B1-B343-BBA1-6BF1AC05AFE0}" type="presParOf" srcId="{5AE82554-F453-A249-8332-1BA945B75D3E}" destId="{3010F973-97CC-E641-8823-7264D0F95D4D}" srcOrd="5" destOrd="0" presId="urn:microsoft.com/office/officeart/2005/8/layout/process4"/>
    <dgm:cxn modelId="{0F2D3211-E88C-7E47-A777-792007B9A92D}" type="presParOf" srcId="{5AE82554-F453-A249-8332-1BA945B75D3E}" destId="{CC1F2F7F-8708-5341-BD42-C007F8D5C1AC}" srcOrd="6" destOrd="0" presId="urn:microsoft.com/office/officeart/2005/8/layout/process4"/>
    <dgm:cxn modelId="{A8AB1418-791D-7142-88A8-9D8F8EBC064E}" type="presParOf" srcId="{CC1F2F7F-8708-5341-BD42-C007F8D5C1AC}" destId="{9D734746-C5F6-5A43-A49C-B7788A903127}" srcOrd="0" destOrd="0" presId="urn:microsoft.com/office/officeart/2005/8/layout/process4"/>
    <dgm:cxn modelId="{D78C59CD-8A68-E543-84B3-92945451D359}" type="presParOf" srcId="{5AE82554-F453-A249-8332-1BA945B75D3E}" destId="{776ADB08-1FD6-834B-9C41-0647E5F45184}" srcOrd="7" destOrd="0" presId="urn:microsoft.com/office/officeart/2005/8/layout/process4"/>
    <dgm:cxn modelId="{E0124979-2E49-4347-B129-E1D81704AA27}" type="presParOf" srcId="{5AE82554-F453-A249-8332-1BA945B75D3E}" destId="{760CD085-0D44-3447-B547-E4A89607AA26}" srcOrd="8" destOrd="0" presId="urn:microsoft.com/office/officeart/2005/8/layout/process4"/>
    <dgm:cxn modelId="{7AD8B135-9B17-7040-B10F-8CAFC0EBA210}" type="presParOf" srcId="{760CD085-0D44-3447-B547-E4A89607AA26}" destId="{73333484-D418-964F-8DCA-709A9E9E2EBB}" srcOrd="0" destOrd="0" presId="urn:microsoft.com/office/officeart/2005/8/layout/process4"/>
    <dgm:cxn modelId="{04493397-C654-1247-B9E9-2E5EB1464A67}" type="presParOf" srcId="{5AE82554-F453-A249-8332-1BA945B75D3E}" destId="{A1020032-98A0-0942-B363-9E6FDB776CA9}" srcOrd="9" destOrd="0" presId="urn:microsoft.com/office/officeart/2005/8/layout/process4"/>
    <dgm:cxn modelId="{7E94A662-E98F-404A-BC5D-930433924E09}" type="presParOf" srcId="{5AE82554-F453-A249-8332-1BA945B75D3E}" destId="{A8FD861F-DA0B-524E-8FEF-3600BE8BAAA8}" srcOrd="10" destOrd="0" presId="urn:microsoft.com/office/officeart/2005/8/layout/process4"/>
    <dgm:cxn modelId="{8B30B20E-D9BD-C342-A6AC-08F165198E94}" type="presParOf" srcId="{A8FD861F-DA0B-524E-8FEF-3600BE8BAAA8}" destId="{02328251-7CF0-714F-9B0C-D0B5429ED07C}" srcOrd="0" destOrd="0" presId="urn:microsoft.com/office/officeart/2005/8/layout/process4"/>
    <dgm:cxn modelId="{35F339A0-70E0-4948-BBBB-DAF421F9432F}" type="presParOf" srcId="{5AE82554-F453-A249-8332-1BA945B75D3E}" destId="{A4F4A54B-0828-364E-B7D3-0F2E7A48E6B7}" srcOrd="11" destOrd="0" presId="urn:microsoft.com/office/officeart/2005/8/layout/process4"/>
    <dgm:cxn modelId="{64B391F8-6A01-284D-BB3C-490AB32190A6}" type="presParOf" srcId="{5AE82554-F453-A249-8332-1BA945B75D3E}" destId="{1D19496D-E334-5843-991D-CEA7F674697D}" srcOrd="12" destOrd="0" presId="urn:microsoft.com/office/officeart/2005/8/layout/process4"/>
    <dgm:cxn modelId="{03F9AF3F-F758-DB4E-9C6D-1A5E7B038EBA}" type="presParOf" srcId="{1D19496D-E334-5843-991D-CEA7F674697D}" destId="{9CA25D8B-5461-4247-87E2-6E0D6C41FCE9}" srcOrd="0" destOrd="0" presId="urn:microsoft.com/office/officeart/2005/8/layout/process4"/>
    <dgm:cxn modelId="{F3F6A7F7-7E04-D146-90C8-892A5E39A9AB}" type="presParOf" srcId="{5AE82554-F453-A249-8332-1BA945B75D3E}" destId="{A23B19D0-BAA5-F54B-A78C-7249438C3426}" srcOrd="13" destOrd="0" presId="urn:microsoft.com/office/officeart/2005/8/layout/process4"/>
    <dgm:cxn modelId="{AAADF965-A27C-9A46-96F9-028C4B81FDEE}" type="presParOf" srcId="{5AE82554-F453-A249-8332-1BA945B75D3E}" destId="{ADAC7DD6-26EC-B042-8749-4799FB22F801}" srcOrd="14"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15" destOrd="0" presId="urn:microsoft.com/office/officeart/2005/8/layout/process4"/>
    <dgm:cxn modelId="{3E701FEA-EF24-DE40-B138-2F7766E32591}" type="presParOf" srcId="{5AE82554-F453-A249-8332-1BA945B75D3E}" destId="{4EA6DF87-1EC3-984B-A088-38548879857B}" srcOrd="16"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17" destOrd="0" presId="urn:microsoft.com/office/officeart/2005/8/layout/process4"/>
    <dgm:cxn modelId="{E0A56E27-B779-474A-B02C-8D950726A69B}" type="presParOf" srcId="{5AE82554-F453-A249-8332-1BA945B75D3E}" destId="{3C5D4C88-FCB0-FC4D-BD1C-323D94CF825F}" srcOrd="18"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179" minVer="http://schemas.openxmlformats.org/drawingml/2006/diagram"/>
    </a:ext>
  </dgm:extLst>
</dgm:dataModel>
</file>

<file path=word/diagrams/data26.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25" qsCatId="simple" csTypeId="urn:microsoft.com/office/officeart/2005/8/colors/accent1_2#25" csCatId="accent1" phldr="1"/>
      <dgm:spPr/>
      <dgm:t>
        <a:bodyPr/>
        <a:lstStyle/>
        <a:p>
          <a:endParaRPr lang="en-US"/>
        </a:p>
      </dgm:t>
    </dgm:pt>
    <dgm:pt modelId="{EF5AF2D6-AF50-EB41-A888-DDD7A3A4B87E}">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Using educational technology intentionally</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Redesigning a learning activity</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Incorporating simulation or experiential learning</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Exploring responsible uses of artificial intelligence</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70E5FA6-618A-CC42-A7F2-FF4004F03D0F}">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Responding to changing industry practices</a:t>
          </a:r>
          <a:endParaRPr lang="en-US" sz="1000">
            <a:solidFill>
              <a:schemeClr val="tx1"/>
            </a:solidFill>
            <a:latin typeface="Poppins" panose="00000500000000000000" pitchFamily="2" charset="77"/>
            <a:cs typeface="Poppins" panose="00000500000000000000" pitchFamily="2" charset="77"/>
          </a:endParaRPr>
        </a:p>
      </dgm:t>
    </dgm:pt>
    <dgm:pt modelId="{6D95ABD6-61F1-6147-B4F5-337EBFD83909}" type="parTrans" cxnId="{707D1C2B-623E-E24E-BB02-B1A27C142070}">
      <dgm:prSet/>
      <dgm:spPr/>
      <dgm:t>
        <a:bodyPr/>
        <a:lstStyle/>
        <a:p>
          <a:endParaRPr lang="en-US"/>
        </a:p>
      </dgm:t>
    </dgm:pt>
    <dgm:pt modelId="{805F241E-5A0D-9C45-B366-C689D8C956A6}" type="sibTrans" cxnId="{707D1C2B-623E-E24E-BB02-B1A27C142070}">
      <dgm:prSet/>
      <dgm:spPr/>
      <dgm:t>
        <a:bodyPr/>
        <a:lstStyle/>
        <a:p>
          <a:endParaRPr lang="en-US"/>
        </a:p>
      </dgm:t>
    </dgm:pt>
    <dgm:pt modelId="{4F504683-A8DC-5D47-B923-AF2A28DA77C8}">
      <dgm:prSet custT="1"/>
      <dgm:spPr>
        <a:solidFill>
          <a:srgbClr val="DAECC7"/>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Trying a new instructional strategy</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BC900420-21DE-5A43-8774-2E9A6562BDC4}" type="pres">
      <dgm:prSet presAssocID="{470E5FA6-618A-CC42-A7F2-FF4004F03D0F}" presName="boxAndChildren" presStyleCnt="0"/>
      <dgm:spPr/>
    </dgm:pt>
    <dgm:pt modelId="{AC4CAF66-F95E-CB4B-98D4-04CB38B6888F}" type="pres">
      <dgm:prSet presAssocID="{470E5FA6-618A-CC42-A7F2-FF4004F03D0F}" presName="parentTextBox" presStyleLbl="node1" presStyleIdx="0" presStyleCnt="6"/>
      <dgm:spPr/>
    </dgm:pt>
    <dgm:pt modelId="{A1020032-98A0-0942-B363-9E6FDB776CA9}" type="pres">
      <dgm:prSet presAssocID="{347333CE-5268-C742-AA03-EC3E3AE378C5}" presName="sp" presStyleCnt="0"/>
      <dgm:spPr/>
    </dgm:pt>
    <dgm:pt modelId="{A8FD861F-DA0B-524E-8FEF-3600BE8BAAA8}" type="pres">
      <dgm:prSet presAssocID="{AA001997-24D9-804D-9CBD-9D8DCDB420B8}" presName="arrowAndChildren" presStyleCnt="0"/>
      <dgm:spPr/>
    </dgm:pt>
    <dgm:pt modelId="{02328251-7CF0-714F-9B0C-D0B5429ED07C}" type="pres">
      <dgm:prSet presAssocID="{AA001997-24D9-804D-9CBD-9D8DCDB420B8}" presName="parentTextArrow" presStyleLbl="node1" presStyleIdx="1" presStyleCnt="6"/>
      <dgm:spPr/>
    </dgm:pt>
    <dgm:pt modelId="{A4F4A54B-0828-364E-B7D3-0F2E7A48E6B7}" type="pres">
      <dgm:prSet presAssocID="{61658DF4-5142-CA43-830D-33321C1AC592}" presName="sp" presStyleCnt="0"/>
      <dgm:spPr/>
    </dgm:pt>
    <dgm:pt modelId="{1D19496D-E334-5843-991D-CEA7F674697D}" type="pres">
      <dgm:prSet presAssocID="{54F068AA-4028-D84B-9EF5-958A39F27968}" presName="arrowAndChildren" presStyleCnt="0"/>
      <dgm:spPr/>
    </dgm:pt>
    <dgm:pt modelId="{9CA25D8B-5461-4247-87E2-6E0D6C41FCE9}" type="pres">
      <dgm:prSet presAssocID="{54F068AA-4028-D84B-9EF5-958A39F27968}" presName="parentTextArrow" presStyleLbl="node1" presStyleIdx="2" presStyleCnt="6"/>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3" presStyleCnt="6"/>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4" presStyleCnt="6"/>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5" presStyleCnt="6"/>
      <dgm:spPr/>
    </dgm:pt>
  </dgm:ptLst>
  <dgm:cxnLst>
    <dgm:cxn modelId="{C78DB01D-D980-D84E-A372-F872228E6FD0}" type="presOf" srcId="{54F068AA-4028-D84B-9EF5-958A39F27968}" destId="{9CA25D8B-5461-4247-87E2-6E0D6C41FCE9}" srcOrd="0" destOrd="0" presId="urn:microsoft.com/office/officeart/2005/8/layout/process4"/>
    <dgm:cxn modelId="{707D1C2B-623E-E24E-BB02-B1A27C142070}" srcId="{08FF193D-8DE8-D44F-8C27-C54A04EBCCBD}" destId="{470E5FA6-618A-CC42-A7F2-FF4004F03D0F}" srcOrd="5" destOrd="0" parTransId="{6D95ABD6-61F1-6147-B4F5-337EBFD83909}" sibTransId="{805F241E-5A0D-9C45-B366-C689D8C956A6}"/>
    <dgm:cxn modelId="{CC497B4E-A77C-2140-B22E-E01A681F7933}" type="presOf" srcId="{AA001997-24D9-804D-9CBD-9D8DCDB420B8}" destId="{02328251-7CF0-714F-9B0C-D0B5429ED07C}" srcOrd="0" destOrd="0" presId="urn:microsoft.com/office/officeart/2005/8/layout/process4"/>
    <dgm:cxn modelId="{1D67855B-7F96-E149-A1E6-DC5CAED1182D}" srcId="{08FF193D-8DE8-D44F-8C27-C54A04EBCCBD}" destId="{AA001997-24D9-804D-9CBD-9D8DCDB420B8}" srcOrd="4" destOrd="0" parTransId="{1C75F162-0000-2A46-8BE4-68B52EAECC7D}" sibTransId="{347333CE-5268-C742-AA03-EC3E3AE378C5}"/>
    <dgm:cxn modelId="{07D5C162-7408-8741-8E49-547EB119B702}" srcId="{08FF193D-8DE8-D44F-8C27-C54A04EBCCBD}" destId="{6EC92A87-549D-D44C-B4EE-579A770A5BE9}" srcOrd="2" destOrd="0" parTransId="{961B356E-474D-2E4F-BFC6-3CB7C98008D0}" sibTransId="{23D5FD99-59C0-3D46-909B-A43D918F8DD6}"/>
    <dgm:cxn modelId="{91DDE976-DE2A-E744-82AD-473630C09D8C}" type="presOf" srcId="{470E5FA6-618A-CC42-A7F2-FF4004F03D0F}" destId="{AC4CAF66-F95E-CB4B-98D4-04CB38B6888F}" srcOrd="0" destOrd="0" presId="urn:microsoft.com/office/officeart/2005/8/layout/process4"/>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61C7A867-5169-8342-85A2-EA340350F2C1}" type="presParOf" srcId="{5AE82554-F453-A249-8332-1BA945B75D3E}" destId="{BC900420-21DE-5A43-8774-2E9A6562BDC4}" srcOrd="0" destOrd="0" presId="urn:microsoft.com/office/officeart/2005/8/layout/process4"/>
    <dgm:cxn modelId="{C1CDB95E-544D-CD4E-9A7D-7FA2613EA923}" type="presParOf" srcId="{BC900420-21DE-5A43-8774-2E9A6562BDC4}" destId="{AC4CAF66-F95E-CB4B-98D4-04CB38B6888F}" srcOrd="0" destOrd="0" presId="urn:microsoft.com/office/officeart/2005/8/layout/process4"/>
    <dgm:cxn modelId="{04493397-C654-1247-B9E9-2E5EB1464A67}" type="presParOf" srcId="{5AE82554-F453-A249-8332-1BA945B75D3E}" destId="{A1020032-98A0-0942-B363-9E6FDB776CA9}" srcOrd="1" destOrd="0" presId="urn:microsoft.com/office/officeart/2005/8/layout/process4"/>
    <dgm:cxn modelId="{7E94A662-E98F-404A-BC5D-930433924E09}" type="presParOf" srcId="{5AE82554-F453-A249-8332-1BA945B75D3E}" destId="{A8FD861F-DA0B-524E-8FEF-3600BE8BAAA8}" srcOrd="2" destOrd="0" presId="urn:microsoft.com/office/officeart/2005/8/layout/process4"/>
    <dgm:cxn modelId="{8B30B20E-D9BD-C342-A6AC-08F165198E94}" type="presParOf" srcId="{A8FD861F-DA0B-524E-8FEF-3600BE8BAAA8}" destId="{02328251-7CF0-714F-9B0C-D0B5429ED07C}" srcOrd="0" destOrd="0" presId="urn:microsoft.com/office/officeart/2005/8/layout/process4"/>
    <dgm:cxn modelId="{35F339A0-70E0-4948-BBBB-DAF421F9432F}" type="presParOf" srcId="{5AE82554-F453-A249-8332-1BA945B75D3E}" destId="{A4F4A54B-0828-364E-B7D3-0F2E7A48E6B7}" srcOrd="3" destOrd="0" presId="urn:microsoft.com/office/officeart/2005/8/layout/process4"/>
    <dgm:cxn modelId="{64B391F8-6A01-284D-BB3C-490AB32190A6}" type="presParOf" srcId="{5AE82554-F453-A249-8332-1BA945B75D3E}" destId="{1D19496D-E334-5843-991D-CEA7F674697D}" srcOrd="4" destOrd="0" presId="urn:microsoft.com/office/officeart/2005/8/layout/process4"/>
    <dgm:cxn modelId="{03F9AF3F-F758-DB4E-9C6D-1A5E7B038EBA}" type="presParOf" srcId="{1D19496D-E334-5843-991D-CEA7F674697D}" destId="{9CA25D8B-5461-4247-87E2-6E0D6C41FCE9}" srcOrd="0" destOrd="0" presId="urn:microsoft.com/office/officeart/2005/8/layout/process4"/>
    <dgm:cxn modelId="{F3F6A7F7-7E04-D146-90C8-892A5E39A9AB}" type="presParOf" srcId="{5AE82554-F453-A249-8332-1BA945B75D3E}" destId="{A23B19D0-BAA5-F54B-A78C-7249438C3426}" srcOrd="5" destOrd="0" presId="urn:microsoft.com/office/officeart/2005/8/layout/process4"/>
    <dgm:cxn modelId="{AAADF965-A27C-9A46-96F9-028C4B81FDEE}" type="presParOf" srcId="{5AE82554-F453-A249-8332-1BA945B75D3E}" destId="{ADAC7DD6-26EC-B042-8749-4799FB22F801}" srcOrd="6"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7" destOrd="0" presId="urn:microsoft.com/office/officeart/2005/8/layout/process4"/>
    <dgm:cxn modelId="{3E701FEA-EF24-DE40-B138-2F7766E32591}" type="presParOf" srcId="{5AE82554-F453-A249-8332-1BA945B75D3E}" destId="{4EA6DF87-1EC3-984B-A088-38548879857B}" srcOrd="8"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9" destOrd="0" presId="urn:microsoft.com/office/officeart/2005/8/layout/process4"/>
    <dgm:cxn modelId="{E0A56E27-B779-474A-B02C-8D950726A69B}" type="presParOf" srcId="{5AE82554-F453-A249-8332-1BA945B75D3E}" destId="{3C5D4C88-FCB0-FC4D-BD1C-323D94CF825F}" srcOrd="10"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184" minVer="http://schemas.openxmlformats.org/drawingml/2006/diagram"/>
    </a:ext>
  </dgm:extLst>
</dgm:dataModel>
</file>

<file path=word/diagrams/data27.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26" qsCatId="simple" csTypeId="urn:microsoft.com/office/officeart/2005/8/colors/accent1_2#26" csCatId="accent1" phldr="1"/>
      <dgm:spPr/>
      <dgm:t>
        <a:bodyPr/>
        <a:lstStyle/>
        <a:p>
          <a:endParaRPr lang="en-US"/>
        </a:p>
      </dgm:t>
    </dgm:pt>
    <dgm:pt modelId="{EF5AF2D6-AF50-EB41-A888-DDD7A3A4B87E}">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Consistency</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Fairness</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Empathy</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Approachability</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70E5FA6-618A-CC42-A7F2-FF4004F03D0F}">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Clear communication</a:t>
          </a:r>
          <a:endParaRPr lang="en-US" sz="1000">
            <a:solidFill>
              <a:schemeClr val="tx1"/>
            </a:solidFill>
            <a:latin typeface="Poppins" panose="00000500000000000000" pitchFamily="2" charset="77"/>
            <a:cs typeface="Poppins" panose="00000500000000000000" pitchFamily="2" charset="77"/>
          </a:endParaRPr>
        </a:p>
      </dgm:t>
    </dgm:pt>
    <dgm:pt modelId="{6D95ABD6-61F1-6147-B4F5-337EBFD83909}" type="parTrans" cxnId="{707D1C2B-623E-E24E-BB02-B1A27C142070}">
      <dgm:prSet/>
      <dgm:spPr/>
      <dgm:t>
        <a:bodyPr/>
        <a:lstStyle/>
        <a:p>
          <a:endParaRPr lang="en-US"/>
        </a:p>
      </dgm:t>
    </dgm:pt>
    <dgm:pt modelId="{805F241E-5A0D-9C45-B366-C689D8C956A6}" type="sibTrans" cxnId="{707D1C2B-623E-E24E-BB02-B1A27C142070}">
      <dgm:prSet/>
      <dgm:spPr/>
      <dgm:t>
        <a:bodyPr/>
        <a:lstStyle/>
        <a:p>
          <a:endParaRPr lang="en-US"/>
        </a:p>
      </dgm:t>
    </dgm:pt>
    <dgm:pt modelId="{4F504683-A8DC-5D47-B923-AF2A28DA77C8}">
      <dgm:prSet custT="1"/>
      <dgm:spPr>
        <a:solidFill>
          <a:srgbClr val="DAECC7"/>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Mutual respect</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BC900420-21DE-5A43-8774-2E9A6562BDC4}" type="pres">
      <dgm:prSet presAssocID="{470E5FA6-618A-CC42-A7F2-FF4004F03D0F}" presName="boxAndChildren" presStyleCnt="0"/>
      <dgm:spPr/>
    </dgm:pt>
    <dgm:pt modelId="{AC4CAF66-F95E-CB4B-98D4-04CB38B6888F}" type="pres">
      <dgm:prSet presAssocID="{470E5FA6-618A-CC42-A7F2-FF4004F03D0F}" presName="parentTextBox" presStyleLbl="node1" presStyleIdx="0" presStyleCnt="6"/>
      <dgm:spPr/>
    </dgm:pt>
    <dgm:pt modelId="{A1020032-98A0-0942-B363-9E6FDB776CA9}" type="pres">
      <dgm:prSet presAssocID="{347333CE-5268-C742-AA03-EC3E3AE378C5}" presName="sp" presStyleCnt="0"/>
      <dgm:spPr/>
    </dgm:pt>
    <dgm:pt modelId="{A8FD861F-DA0B-524E-8FEF-3600BE8BAAA8}" type="pres">
      <dgm:prSet presAssocID="{AA001997-24D9-804D-9CBD-9D8DCDB420B8}" presName="arrowAndChildren" presStyleCnt="0"/>
      <dgm:spPr/>
    </dgm:pt>
    <dgm:pt modelId="{02328251-7CF0-714F-9B0C-D0B5429ED07C}" type="pres">
      <dgm:prSet presAssocID="{AA001997-24D9-804D-9CBD-9D8DCDB420B8}" presName="parentTextArrow" presStyleLbl="node1" presStyleIdx="1" presStyleCnt="6"/>
      <dgm:spPr/>
    </dgm:pt>
    <dgm:pt modelId="{A4F4A54B-0828-364E-B7D3-0F2E7A48E6B7}" type="pres">
      <dgm:prSet presAssocID="{61658DF4-5142-CA43-830D-33321C1AC592}" presName="sp" presStyleCnt="0"/>
      <dgm:spPr/>
    </dgm:pt>
    <dgm:pt modelId="{1D19496D-E334-5843-991D-CEA7F674697D}" type="pres">
      <dgm:prSet presAssocID="{54F068AA-4028-D84B-9EF5-958A39F27968}" presName="arrowAndChildren" presStyleCnt="0"/>
      <dgm:spPr/>
    </dgm:pt>
    <dgm:pt modelId="{9CA25D8B-5461-4247-87E2-6E0D6C41FCE9}" type="pres">
      <dgm:prSet presAssocID="{54F068AA-4028-D84B-9EF5-958A39F27968}" presName="parentTextArrow" presStyleLbl="node1" presStyleIdx="2" presStyleCnt="6"/>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3" presStyleCnt="6"/>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4" presStyleCnt="6"/>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5" presStyleCnt="6"/>
      <dgm:spPr/>
    </dgm:pt>
  </dgm:ptLst>
  <dgm:cxnLst>
    <dgm:cxn modelId="{C78DB01D-D980-D84E-A372-F872228E6FD0}" type="presOf" srcId="{54F068AA-4028-D84B-9EF5-958A39F27968}" destId="{9CA25D8B-5461-4247-87E2-6E0D6C41FCE9}" srcOrd="0" destOrd="0" presId="urn:microsoft.com/office/officeart/2005/8/layout/process4"/>
    <dgm:cxn modelId="{707D1C2B-623E-E24E-BB02-B1A27C142070}" srcId="{08FF193D-8DE8-D44F-8C27-C54A04EBCCBD}" destId="{470E5FA6-618A-CC42-A7F2-FF4004F03D0F}" srcOrd="5" destOrd="0" parTransId="{6D95ABD6-61F1-6147-B4F5-337EBFD83909}" sibTransId="{805F241E-5A0D-9C45-B366-C689D8C956A6}"/>
    <dgm:cxn modelId="{CC497B4E-A77C-2140-B22E-E01A681F7933}" type="presOf" srcId="{AA001997-24D9-804D-9CBD-9D8DCDB420B8}" destId="{02328251-7CF0-714F-9B0C-D0B5429ED07C}" srcOrd="0" destOrd="0" presId="urn:microsoft.com/office/officeart/2005/8/layout/process4"/>
    <dgm:cxn modelId="{1D67855B-7F96-E149-A1E6-DC5CAED1182D}" srcId="{08FF193D-8DE8-D44F-8C27-C54A04EBCCBD}" destId="{AA001997-24D9-804D-9CBD-9D8DCDB420B8}" srcOrd="4" destOrd="0" parTransId="{1C75F162-0000-2A46-8BE4-68B52EAECC7D}" sibTransId="{347333CE-5268-C742-AA03-EC3E3AE378C5}"/>
    <dgm:cxn modelId="{07D5C162-7408-8741-8E49-547EB119B702}" srcId="{08FF193D-8DE8-D44F-8C27-C54A04EBCCBD}" destId="{6EC92A87-549D-D44C-B4EE-579A770A5BE9}" srcOrd="2" destOrd="0" parTransId="{961B356E-474D-2E4F-BFC6-3CB7C98008D0}" sibTransId="{23D5FD99-59C0-3D46-909B-A43D918F8DD6}"/>
    <dgm:cxn modelId="{91DDE976-DE2A-E744-82AD-473630C09D8C}" type="presOf" srcId="{470E5FA6-618A-CC42-A7F2-FF4004F03D0F}" destId="{AC4CAF66-F95E-CB4B-98D4-04CB38B6888F}" srcOrd="0" destOrd="0" presId="urn:microsoft.com/office/officeart/2005/8/layout/process4"/>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61C7A867-5169-8342-85A2-EA340350F2C1}" type="presParOf" srcId="{5AE82554-F453-A249-8332-1BA945B75D3E}" destId="{BC900420-21DE-5A43-8774-2E9A6562BDC4}" srcOrd="0" destOrd="0" presId="urn:microsoft.com/office/officeart/2005/8/layout/process4"/>
    <dgm:cxn modelId="{C1CDB95E-544D-CD4E-9A7D-7FA2613EA923}" type="presParOf" srcId="{BC900420-21DE-5A43-8774-2E9A6562BDC4}" destId="{AC4CAF66-F95E-CB4B-98D4-04CB38B6888F}" srcOrd="0" destOrd="0" presId="urn:microsoft.com/office/officeart/2005/8/layout/process4"/>
    <dgm:cxn modelId="{04493397-C654-1247-B9E9-2E5EB1464A67}" type="presParOf" srcId="{5AE82554-F453-A249-8332-1BA945B75D3E}" destId="{A1020032-98A0-0942-B363-9E6FDB776CA9}" srcOrd="1" destOrd="0" presId="urn:microsoft.com/office/officeart/2005/8/layout/process4"/>
    <dgm:cxn modelId="{7E94A662-E98F-404A-BC5D-930433924E09}" type="presParOf" srcId="{5AE82554-F453-A249-8332-1BA945B75D3E}" destId="{A8FD861F-DA0B-524E-8FEF-3600BE8BAAA8}" srcOrd="2" destOrd="0" presId="urn:microsoft.com/office/officeart/2005/8/layout/process4"/>
    <dgm:cxn modelId="{8B30B20E-D9BD-C342-A6AC-08F165198E94}" type="presParOf" srcId="{A8FD861F-DA0B-524E-8FEF-3600BE8BAAA8}" destId="{02328251-7CF0-714F-9B0C-D0B5429ED07C}" srcOrd="0" destOrd="0" presId="urn:microsoft.com/office/officeart/2005/8/layout/process4"/>
    <dgm:cxn modelId="{35F339A0-70E0-4948-BBBB-DAF421F9432F}" type="presParOf" srcId="{5AE82554-F453-A249-8332-1BA945B75D3E}" destId="{A4F4A54B-0828-364E-B7D3-0F2E7A48E6B7}" srcOrd="3" destOrd="0" presId="urn:microsoft.com/office/officeart/2005/8/layout/process4"/>
    <dgm:cxn modelId="{64B391F8-6A01-284D-BB3C-490AB32190A6}" type="presParOf" srcId="{5AE82554-F453-A249-8332-1BA945B75D3E}" destId="{1D19496D-E334-5843-991D-CEA7F674697D}" srcOrd="4" destOrd="0" presId="urn:microsoft.com/office/officeart/2005/8/layout/process4"/>
    <dgm:cxn modelId="{03F9AF3F-F758-DB4E-9C6D-1A5E7B038EBA}" type="presParOf" srcId="{1D19496D-E334-5843-991D-CEA7F674697D}" destId="{9CA25D8B-5461-4247-87E2-6E0D6C41FCE9}" srcOrd="0" destOrd="0" presId="urn:microsoft.com/office/officeart/2005/8/layout/process4"/>
    <dgm:cxn modelId="{F3F6A7F7-7E04-D146-90C8-892A5E39A9AB}" type="presParOf" srcId="{5AE82554-F453-A249-8332-1BA945B75D3E}" destId="{A23B19D0-BAA5-F54B-A78C-7249438C3426}" srcOrd="5" destOrd="0" presId="urn:microsoft.com/office/officeart/2005/8/layout/process4"/>
    <dgm:cxn modelId="{AAADF965-A27C-9A46-96F9-028C4B81FDEE}" type="presParOf" srcId="{5AE82554-F453-A249-8332-1BA945B75D3E}" destId="{ADAC7DD6-26EC-B042-8749-4799FB22F801}" srcOrd="6"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7" destOrd="0" presId="urn:microsoft.com/office/officeart/2005/8/layout/process4"/>
    <dgm:cxn modelId="{3E701FEA-EF24-DE40-B138-2F7766E32591}" type="presParOf" srcId="{5AE82554-F453-A249-8332-1BA945B75D3E}" destId="{4EA6DF87-1EC3-984B-A088-38548879857B}" srcOrd="8"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9" destOrd="0" presId="urn:microsoft.com/office/officeart/2005/8/layout/process4"/>
    <dgm:cxn modelId="{E0A56E27-B779-474A-B02C-8D950726A69B}" type="presParOf" srcId="{5AE82554-F453-A249-8332-1BA945B75D3E}" destId="{3C5D4C88-FCB0-FC4D-BD1C-323D94CF825F}" srcOrd="10"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189" minVer="http://schemas.openxmlformats.org/drawingml/2006/diagram"/>
    </a:ext>
  </dgm:extLst>
</dgm:dataModel>
</file>

<file path=word/diagrams/data28.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27" qsCatId="simple" csTypeId="urn:microsoft.com/office/officeart/2005/8/colors/accent1_2#27" csCatId="accent1" phldr="1"/>
      <dgm:spPr/>
      <dgm:t>
        <a:bodyPr/>
        <a:lstStyle/>
        <a:p>
          <a:endParaRPr lang="en-US"/>
        </a:p>
      </dgm:t>
    </dgm:pt>
    <dgm:pt modelId="{EF5AF2D6-AF50-EB41-A888-DDD7A3A4B87E}">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Instructional design</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Assessment design</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Educational technology</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Accessibility and inclusive teaching</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70E5FA6-618A-CC42-A7F2-FF4004F03D0F}">
      <dgm:prSet phldrT="[Text]" custT="1"/>
      <dgm:spPr>
        <a:solidFill>
          <a:srgbClr val="DAECC7"/>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Active learning strategies</a:t>
          </a:r>
          <a:endParaRPr lang="en-US" sz="1000">
            <a:solidFill>
              <a:schemeClr val="tx1"/>
            </a:solidFill>
            <a:latin typeface="Poppins" panose="00000500000000000000" pitchFamily="2" charset="77"/>
            <a:cs typeface="Poppins" panose="00000500000000000000" pitchFamily="2" charset="77"/>
          </a:endParaRPr>
        </a:p>
      </dgm:t>
    </dgm:pt>
    <dgm:pt modelId="{6D95ABD6-61F1-6147-B4F5-337EBFD83909}" type="parTrans" cxnId="{707D1C2B-623E-E24E-BB02-B1A27C142070}">
      <dgm:prSet/>
      <dgm:spPr/>
      <dgm:t>
        <a:bodyPr/>
        <a:lstStyle/>
        <a:p>
          <a:endParaRPr lang="en-US"/>
        </a:p>
      </dgm:t>
    </dgm:pt>
    <dgm:pt modelId="{805F241E-5A0D-9C45-B366-C689D8C956A6}" type="sibTrans" cxnId="{707D1C2B-623E-E24E-BB02-B1A27C142070}">
      <dgm:prSet/>
      <dgm:spPr/>
      <dgm:t>
        <a:bodyPr/>
        <a:lstStyle/>
        <a:p>
          <a:endParaRPr lang="en-US"/>
        </a:p>
      </dgm:t>
    </dgm:pt>
    <dgm:pt modelId="{4F504683-A8DC-5D47-B923-AF2A28DA77C8}">
      <dgm:prSet custT="1"/>
      <dgm:spPr>
        <a:solidFill>
          <a:srgbClr val="DAECC7"/>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Course planning</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F3B018AA-A58E-ED49-A513-1F24E9586C78}">
      <dgm:prSet custT="1"/>
      <dgm:spPr>
        <a:solidFill>
          <a:srgbClr val="DAECC7"/>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Responsible AI integration</a:t>
          </a:r>
        </a:p>
      </dgm:t>
    </dgm:pt>
    <dgm:pt modelId="{92A8D35C-4F46-B24F-A575-9713A1651C2E}" type="parTrans" cxnId="{0EC5644A-5F50-A44E-9C16-2BEBF1DD6506}">
      <dgm:prSet/>
      <dgm:spPr/>
      <dgm:t>
        <a:bodyPr/>
        <a:lstStyle/>
        <a:p>
          <a:endParaRPr lang="en-US"/>
        </a:p>
      </dgm:t>
    </dgm:pt>
    <dgm:pt modelId="{74D16F8B-5CEF-B443-BBC5-002CA52C2733}" type="sibTrans" cxnId="{0EC5644A-5F50-A44E-9C16-2BEBF1DD6506}">
      <dgm:prSet/>
      <dgm:spPr/>
      <dgm:t>
        <a:bodyPr/>
        <a:lstStyle/>
        <a:p>
          <a:endParaRPr lang="en-US"/>
        </a:p>
      </dgm:t>
    </dgm:pt>
    <dgm:pt modelId="{9DBD5125-BD07-8741-8C6E-4AC08712945C}">
      <dgm:prSet custT="1"/>
      <dgm:spPr>
        <a:solidFill>
          <a:srgbClr val="DAECC7"/>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Faculty development</a:t>
          </a:r>
        </a:p>
      </dgm:t>
    </dgm:pt>
    <dgm:pt modelId="{11B54D5C-CADC-0640-8E12-95358DB0DD50}" type="parTrans" cxnId="{0736B306-BBB1-0B48-A00E-C9A8685967A7}">
      <dgm:prSet/>
      <dgm:spPr/>
      <dgm:t>
        <a:bodyPr/>
        <a:lstStyle/>
        <a:p>
          <a:endParaRPr lang="en-US"/>
        </a:p>
      </dgm:t>
    </dgm:pt>
    <dgm:pt modelId="{5A5A4B78-010E-2A45-8DCC-8AB53A752075}" type="sibTrans" cxnId="{0736B306-BBB1-0B48-A00E-C9A8685967A7}">
      <dgm:prSet/>
      <dgm:spPr/>
      <dgm:t>
        <a:bodyPr/>
        <a:lstStyle/>
        <a:p>
          <a:endParaRPr lang="en-US"/>
        </a:p>
      </dgm:t>
    </dgm:pt>
    <dgm:pt modelId="{217269A5-558C-5E41-834A-B549DDE20754}">
      <dgm:prSet custT="1"/>
      <dgm:spPr>
        <a:solidFill>
          <a:srgbClr val="DAECC7"/>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One-on-one teaching consultations</a:t>
          </a:r>
        </a:p>
      </dgm:t>
    </dgm:pt>
    <dgm:pt modelId="{D45238A9-33F4-8644-9D6E-C4EF631DD39F}" type="parTrans" cxnId="{091EDAB1-8720-2E40-B9BD-C2E6618162E5}">
      <dgm:prSet/>
      <dgm:spPr/>
      <dgm:t>
        <a:bodyPr/>
        <a:lstStyle/>
        <a:p>
          <a:endParaRPr lang="en-US"/>
        </a:p>
      </dgm:t>
    </dgm:pt>
    <dgm:pt modelId="{5E182924-F45D-1142-B469-2F43A8A98F9B}" type="sibTrans" cxnId="{091EDAB1-8720-2E40-B9BD-C2E6618162E5}">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F1CDA216-0757-4142-96EE-677249809E89}" type="pres">
      <dgm:prSet presAssocID="{F3B018AA-A58E-ED49-A513-1F24E9586C78}" presName="boxAndChildren" presStyleCnt="0"/>
      <dgm:spPr/>
    </dgm:pt>
    <dgm:pt modelId="{63DC54FF-BC4A-DC4E-9C87-A5098A27B640}" type="pres">
      <dgm:prSet presAssocID="{F3B018AA-A58E-ED49-A513-1F24E9586C78}" presName="parentTextBox" presStyleLbl="node1" presStyleIdx="0" presStyleCnt="9"/>
      <dgm:spPr/>
    </dgm:pt>
    <dgm:pt modelId="{FF3E41E3-0263-7A42-A6F1-BA0952BEAFF4}" type="pres">
      <dgm:prSet presAssocID="{5A5A4B78-010E-2A45-8DCC-8AB53A752075}" presName="sp" presStyleCnt="0"/>
      <dgm:spPr/>
    </dgm:pt>
    <dgm:pt modelId="{89D45B50-3836-FE4E-8F51-46ABC26993CF}" type="pres">
      <dgm:prSet presAssocID="{9DBD5125-BD07-8741-8C6E-4AC08712945C}" presName="arrowAndChildren" presStyleCnt="0"/>
      <dgm:spPr/>
    </dgm:pt>
    <dgm:pt modelId="{4211AB68-9200-AD4D-AF45-680594E22CFF}" type="pres">
      <dgm:prSet presAssocID="{9DBD5125-BD07-8741-8C6E-4AC08712945C}" presName="parentTextArrow" presStyleLbl="node1" presStyleIdx="1" presStyleCnt="9"/>
      <dgm:spPr/>
    </dgm:pt>
    <dgm:pt modelId="{E6E161E6-0712-1043-9064-EBE50E2786BD}" type="pres">
      <dgm:prSet presAssocID="{5E182924-F45D-1142-B469-2F43A8A98F9B}" presName="sp" presStyleCnt="0"/>
      <dgm:spPr/>
    </dgm:pt>
    <dgm:pt modelId="{F37F3F09-E2C3-534B-B709-4865282BDE5D}" type="pres">
      <dgm:prSet presAssocID="{217269A5-558C-5E41-834A-B549DDE20754}" presName="arrowAndChildren" presStyleCnt="0"/>
      <dgm:spPr/>
    </dgm:pt>
    <dgm:pt modelId="{BC7794E0-BAEA-A04F-AA5F-9997BBC4503A}" type="pres">
      <dgm:prSet presAssocID="{217269A5-558C-5E41-834A-B549DDE20754}" presName="parentTextArrow" presStyleLbl="node1" presStyleIdx="2" presStyleCnt="9"/>
      <dgm:spPr/>
    </dgm:pt>
    <dgm:pt modelId="{F835577B-D00D-AB46-ADE3-CBA9FCD13633}" type="pres">
      <dgm:prSet presAssocID="{805F241E-5A0D-9C45-B366-C689D8C956A6}" presName="sp" presStyleCnt="0"/>
      <dgm:spPr/>
    </dgm:pt>
    <dgm:pt modelId="{AF685398-69A3-6942-9916-9212599E877E}" type="pres">
      <dgm:prSet presAssocID="{470E5FA6-618A-CC42-A7F2-FF4004F03D0F}" presName="arrowAndChildren" presStyleCnt="0"/>
      <dgm:spPr/>
    </dgm:pt>
    <dgm:pt modelId="{2D61F57B-AB50-D049-93A5-2437CF526954}" type="pres">
      <dgm:prSet presAssocID="{470E5FA6-618A-CC42-A7F2-FF4004F03D0F}" presName="parentTextArrow" presStyleLbl="node1" presStyleIdx="3" presStyleCnt="9"/>
      <dgm:spPr/>
    </dgm:pt>
    <dgm:pt modelId="{A1020032-98A0-0942-B363-9E6FDB776CA9}" type="pres">
      <dgm:prSet presAssocID="{347333CE-5268-C742-AA03-EC3E3AE378C5}" presName="sp" presStyleCnt="0"/>
      <dgm:spPr/>
    </dgm:pt>
    <dgm:pt modelId="{A8FD861F-DA0B-524E-8FEF-3600BE8BAAA8}" type="pres">
      <dgm:prSet presAssocID="{AA001997-24D9-804D-9CBD-9D8DCDB420B8}" presName="arrowAndChildren" presStyleCnt="0"/>
      <dgm:spPr/>
    </dgm:pt>
    <dgm:pt modelId="{02328251-7CF0-714F-9B0C-D0B5429ED07C}" type="pres">
      <dgm:prSet presAssocID="{AA001997-24D9-804D-9CBD-9D8DCDB420B8}" presName="parentTextArrow" presStyleLbl="node1" presStyleIdx="4" presStyleCnt="9"/>
      <dgm:spPr/>
    </dgm:pt>
    <dgm:pt modelId="{A4F4A54B-0828-364E-B7D3-0F2E7A48E6B7}" type="pres">
      <dgm:prSet presAssocID="{61658DF4-5142-CA43-830D-33321C1AC592}" presName="sp" presStyleCnt="0"/>
      <dgm:spPr/>
    </dgm:pt>
    <dgm:pt modelId="{1D19496D-E334-5843-991D-CEA7F674697D}" type="pres">
      <dgm:prSet presAssocID="{54F068AA-4028-D84B-9EF5-958A39F27968}" presName="arrowAndChildren" presStyleCnt="0"/>
      <dgm:spPr/>
    </dgm:pt>
    <dgm:pt modelId="{9CA25D8B-5461-4247-87E2-6E0D6C41FCE9}" type="pres">
      <dgm:prSet presAssocID="{54F068AA-4028-D84B-9EF5-958A39F27968}" presName="parentTextArrow" presStyleLbl="node1" presStyleIdx="5" presStyleCnt="9"/>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6" presStyleCnt="9"/>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7" presStyleCnt="9"/>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8" presStyleCnt="9"/>
      <dgm:spPr/>
    </dgm:pt>
  </dgm:ptLst>
  <dgm:cxnLst>
    <dgm:cxn modelId="{0736B306-BBB1-0B48-A00E-C9A8685967A7}" srcId="{08FF193D-8DE8-D44F-8C27-C54A04EBCCBD}" destId="{9DBD5125-BD07-8741-8C6E-4AC08712945C}" srcOrd="7" destOrd="0" parTransId="{11B54D5C-CADC-0640-8E12-95358DB0DD50}" sibTransId="{5A5A4B78-010E-2A45-8DCC-8AB53A752075}"/>
    <dgm:cxn modelId="{C78DB01D-D980-D84E-A372-F872228E6FD0}" type="presOf" srcId="{54F068AA-4028-D84B-9EF5-958A39F27968}" destId="{9CA25D8B-5461-4247-87E2-6E0D6C41FCE9}" srcOrd="0" destOrd="0" presId="urn:microsoft.com/office/officeart/2005/8/layout/process4"/>
    <dgm:cxn modelId="{707D1C2B-623E-E24E-BB02-B1A27C142070}" srcId="{08FF193D-8DE8-D44F-8C27-C54A04EBCCBD}" destId="{470E5FA6-618A-CC42-A7F2-FF4004F03D0F}" srcOrd="5" destOrd="0" parTransId="{6D95ABD6-61F1-6147-B4F5-337EBFD83909}" sibTransId="{805F241E-5A0D-9C45-B366-C689D8C956A6}"/>
    <dgm:cxn modelId="{A79B952B-69C3-584C-A8A5-673D897384D8}" type="presOf" srcId="{9DBD5125-BD07-8741-8C6E-4AC08712945C}" destId="{4211AB68-9200-AD4D-AF45-680594E22CFF}" srcOrd="0" destOrd="0" presId="urn:microsoft.com/office/officeart/2005/8/layout/process4"/>
    <dgm:cxn modelId="{F87F7749-83DA-9B4A-9B07-1AB86BF4CF70}" type="presOf" srcId="{470E5FA6-618A-CC42-A7F2-FF4004F03D0F}" destId="{2D61F57B-AB50-D049-93A5-2437CF526954}" srcOrd="0" destOrd="0" presId="urn:microsoft.com/office/officeart/2005/8/layout/process4"/>
    <dgm:cxn modelId="{0EC5644A-5F50-A44E-9C16-2BEBF1DD6506}" srcId="{08FF193D-8DE8-D44F-8C27-C54A04EBCCBD}" destId="{F3B018AA-A58E-ED49-A513-1F24E9586C78}" srcOrd="8" destOrd="0" parTransId="{92A8D35C-4F46-B24F-A575-9713A1651C2E}" sibTransId="{74D16F8B-5CEF-B443-BBC5-002CA52C2733}"/>
    <dgm:cxn modelId="{CC497B4E-A77C-2140-B22E-E01A681F7933}" type="presOf" srcId="{AA001997-24D9-804D-9CBD-9D8DCDB420B8}" destId="{02328251-7CF0-714F-9B0C-D0B5429ED07C}" srcOrd="0" destOrd="0" presId="urn:microsoft.com/office/officeart/2005/8/layout/process4"/>
    <dgm:cxn modelId="{1D67855B-7F96-E149-A1E6-DC5CAED1182D}" srcId="{08FF193D-8DE8-D44F-8C27-C54A04EBCCBD}" destId="{AA001997-24D9-804D-9CBD-9D8DCDB420B8}" srcOrd="4" destOrd="0" parTransId="{1C75F162-0000-2A46-8BE4-68B52EAECC7D}" sibTransId="{347333CE-5268-C742-AA03-EC3E3AE378C5}"/>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244BDD7E-A29A-6C41-9AA1-A46692BE18CA}" type="presOf" srcId="{F3B018AA-A58E-ED49-A513-1F24E9586C78}" destId="{63DC54FF-BC4A-DC4E-9C87-A5098A27B640}"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091EDAB1-8720-2E40-B9BD-C2E6618162E5}" srcId="{08FF193D-8DE8-D44F-8C27-C54A04EBCCBD}" destId="{217269A5-558C-5E41-834A-B549DDE20754}" srcOrd="6" destOrd="0" parTransId="{D45238A9-33F4-8644-9D6E-C4EF631DD39F}" sibTransId="{5E182924-F45D-1142-B469-2F43A8A98F9B}"/>
    <dgm:cxn modelId="{5576E2C6-1CBB-F44D-A1C6-707EE632A4CE}" type="presOf" srcId="{EF5AF2D6-AF50-EB41-A888-DDD7A3A4B87E}" destId="{ACB68D08-69D5-7146-A010-1B55C70D0D61}" srcOrd="0" destOrd="0" presId="urn:microsoft.com/office/officeart/2005/8/layout/process4"/>
    <dgm:cxn modelId="{C04B8CDD-B9DA-DD47-9F5C-FFF48D539909}" type="presOf" srcId="{217269A5-558C-5E41-834A-B549DDE20754}" destId="{BC7794E0-BAEA-A04F-AA5F-9997BBC4503A}"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EB00F6BA-E541-FC4E-80BA-FE52B2BF1AD1}" type="presParOf" srcId="{5AE82554-F453-A249-8332-1BA945B75D3E}" destId="{F1CDA216-0757-4142-96EE-677249809E89}" srcOrd="0" destOrd="0" presId="urn:microsoft.com/office/officeart/2005/8/layout/process4"/>
    <dgm:cxn modelId="{B36B95C3-3CA6-1A4E-BD81-A442C13607CA}" type="presParOf" srcId="{F1CDA216-0757-4142-96EE-677249809E89}" destId="{63DC54FF-BC4A-DC4E-9C87-A5098A27B640}" srcOrd="0" destOrd="0" presId="urn:microsoft.com/office/officeart/2005/8/layout/process4"/>
    <dgm:cxn modelId="{16647CD5-71C2-2B44-982B-92CCFD9E70E4}" type="presParOf" srcId="{5AE82554-F453-A249-8332-1BA945B75D3E}" destId="{FF3E41E3-0263-7A42-A6F1-BA0952BEAFF4}" srcOrd="1" destOrd="0" presId="urn:microsoft.com/office/officeart/2005/8/layout/process4"/>
    <dgm:cxn modelId="{6D69A3E1-63A7-624E-BCC8-9662E983C5F3}" type="presParOf" srcId="{5AE82554-F453-A249-8332-1BA945B75D3E}" destId="{89D45B50-3836-FE4E-8F51-46ABC26993CF}" srcOrd="2" destOrd="0" presId="urn:microsoft.com/office/officeart/2005/8/layout/process4"/>
    <dgm:cxn modelId="{54D4ADBC-05F1-1343-B7B9-AE733D279860}" type="presParOf" srcId="{89D45B50-3836-FE4E-8F51-46ABC26993CF}" destId="{4211AB68-9200-AD4D-AF45-680594E22CFF}" srcOrd="0" destOrd="0" presId="urn:microsoft.com/office/officeart/2005/8/layout/process4"/>
    <dgm:cxn modelId="{2ECED7E1-61F4-734D-805D-C8C925477224}" type="presParOf" srcId="{5AE82554-F453-A249-8332-1BA945B75D3E}" destId="{E6E161E6-0712-1043-9064-EBE50E2786BD}" srcOrd="3" destOrd="0" presId="urn:microsoft.com/office/officeart/2005/8/layout/process4"/>
    <dgm:cxn modelId="{8C861194-B1FF-7B48-844C-50382A586BA9}" type="presParOf" srcId="{5AE82554-F453-A249-8332-1BA945B75D3E}" destId="{F37F3F09-E2C3-534B-B709-4865282BDE5D}" srcOrd="4" destOrd="0" presId="urn:microsoft.com/office/officeart/2005/8/layout/process4"/>
    <dgm:cxn modelId="{C0054CCC-D0A4-1347-ADD0-9B3F5A4ABCC4}" type="presParOf" srcId="{F37F3F09-E2C3-534B-B709-4865282BDE5D}" destId="{BC7794E0-BAEA-A04F-AA5F-9997BBC4503A}" srcOrd="0" destOrd="0" presId="urn:microsoft.com/office/officeart/2005/8/layout/process4"/>
    <dgm:cxn modelId="{C5FF1161-EAB6-9D4A-933C-4741B235E5B5}" type="presParOf" srcId="{5AE82554-F453-A249-8332-1BA945B75D3E}" destId="{F835577B-D00D-AB46-ADE3-CBA9FCD13633}" srcOrd="5" destOrd="0" presId="urn:microsoft.com/office/officeart/2005/8/layout/process4"/>
    <dgm:cxn modelId="{BF6412C8-5331-5746-A9E9-6304B8CD8622}" type="presParOf" srcId="{5AE82554-F453-A249-8332-1BA945B75D3E}" destId="{AF685398-69A3-6942-9916-9212599E877E}" srcOrd="6" destOrd="0" presId="urn:microsoft.com/office/officeart/2005/8/layout/process4"/>
    <dgm:cxn modelId="{2C08F8D6-8DF3-424B-B60F-262E4BD046CA}" type="presParOf" srcId="{AF685398-69A3-6942-9916-9212599E877E}" destId="{2D61F57B-AB50-D049-93A5-2437CF526954}" srcOrd="0" destOrd="0" presId="urn:microsoft.com/office/officeart/2005/8/layout/process4"/>
    <dgm:cxn modelId="{04493397-C654-1247-B9E9-2E5EB1464A67}" type="presParOf" srcId="{5AE82554-F453-A249-8332-1BA945B75D3E}" destId="{A1020032-98A0-0942-B363-9E6FDB776CA9}" srcOrd="7" destOrd="0" presId="urn:microsoft.com/office/officeart/2005/8/layout/process4"/>
    <dgm:cxn modelId="{7E94A662-E98F-404A-BC5D-930433924E09}" type="presParOf" srcId="{5AE82554-F453-A249-8332-1BA945B75D3E}" destId="{A8FD861F-DA0B-524E-8FEF-3600BE8BAAA8}" srcOrd="8" destOrd="0" presId="urn:microsoft.com/office/officeart/2005/8/layout/process4"/>
    <dgm:cxn modelId="{8B30B20E-D9BD-C342-A6AC-08F165198E94}" type="presParOf" srcId="{A8FD861F-DA0B-524E-8FEF-3600BE8BAAA8}" destId="{02328251-7CF0-714F-9B0C-D0B5429ED07C}" srcOrd="0" destOrd="0" presId="urn:microsoft.com/office/officeart/2005/8/layout/process4"/>
    <dgm:cxn modelId="{35F339A0-70E0-4948-BBBB-DAF421F9432F}" type="presParOf" srcId="{5AE82554-F453-A249-8332-1BA945B75D3E}" destId="{A4F4A54B-0828-364E-B7D3-0F2E7A48E6B7}" srcOrd="9" destOrd="0" presId="urn:microsoft.com/office/officeart/2005/8/layout/process4"/>
    <dgm:cxn modelId="{64B391F8-6A01-284D-BB3C-490AB32190A6}" type="presParOf" srcId="{5AE82554-F453-A249-8332-1BA945B75D3E}" destId="{1D19496D-E334-5843-991D-CEA7F674697D}" srcOrd="10" destOrd="0" presId="urn:microsoft.com/office/officeart/2005/8/layout/process4"/>
    <dgm:cxn modelId="{03F9AF3F-F758-DB4E-9C6D-1A5E7B038EBA}" type="presParOf" srcId="{1D19496D-E334-5843-991D-CEA7F674697D}" destId="{9CA25D8B-5461-4247-87E2-6E0D6C41FCE9}" srcOrd="0" destOrd="0" presId="urn:microsoft.com/office/officeart/2005/8/layout/process4"/>
    <dgm:cxn modelId="{F3F6A7F7-7E04-D146-90C8-892A5E39A9AB}" type="presParOf" srcId="{5AE82554-F453-A249-8332-1BA945B75D3E}" destId="{A23B19D0-BAA5-F54B-A78C-7249438C3426}" srcOrd="11" destOrd="0" presId="urn:microsoft.com/office/officeart/2005/8/layout/process4"/>
    <dgm:cxn modelId="{AAADF965-A27C-9A46-96F9-028C4B81FDEE}" type="presParOf" srcId="{5AE82554-F453-A249-8332-1BA945B75D3E}" destId="{ADAC7DD6-26EC-B042-8749-4799FB22F801}" srcOrd="12"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13" destOrd="0" presId="urn:microsoft.com/office/officeart/2005/8/layout/process4"/>
    <dgm:cxn modelId="{3E701FEA-EF24-DE40-B138-2F7766E32591}" type="presParOf" srcId="{5AE82554-F453-A249-8332-1BA945B75D3E}" destId="{4EA6DF87-1EC3-984B-A088-38548879857B}" srcOrd="14"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15" destOrd="0" presId="urn:microsoft.com/office/officeart/2005/8/layout/process4"/>
    <dgm:cxn modelId="{E0A56E27-B779-474A-B02C-8D950726A69B}" type="presParOf" srcId="{5AE82554-F453-A249-8332-1BA945B75D3E}" destId="{3C5D4C88-FCB0-FC4D-BD1C-323D94CF825F}" srcOrd="16"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195" minVer="http://schemas.openxmlformats.org/drawingml/2006/diagram"/>
    </a:ext>
  </dgm:extLst>
</dgm:dataModel>
</file>

<file path=word/diagrams/data29.xml><?xml version="1.0" encoding="utf-8"?>
<dgm:dataModel xmlns:dgm="http://schemas.openxmlformats.org/drawingml/2006/diagram" xmlns:a="http://schemas.openxmlformats.org/drawingml/2006/main">
  <dgm:ptLst>
    <dgm:pt modelId="{6A92DA3D-230C-0D4B-B8DE-A6131C88389B}" type="doc">
      <dgm:prSet loTypeId="urn:microsoft.com/office/officeart/2008/layout/VerticalCurvedList" loCatId="" qsTypeId="urn:microsoft.com/office/officeart/2005/8/quickstyle/simple1#28" qsCatId="simple" csTypeId="urn:microsoft.com/office/officeart/2005/8/colors/accent1_2#28" csCatId="accent1" phldr="1"/>
      <dgm:spPr/>
      <dgm:t>
        <a:bodyPr/>
        <a:lstStyle/>
        <a:p>
          <a:endParaRPr lang="en-US"/>
        </a:p>
      </dgm:t>
    </dgm:pt>
    <dgm:pt modelId="{111AE1C7-820B-0941-B0B7-9285E542BB3E}">
      <dgm:prSet phldrT="[Text]" custT="1"/>
      <dgm:spPr>
        <a:solidFill>
          <a:srgbClr val="DAECC7"/>
        </a:solidFill>
      </dgm:spPr>
      <dgm:t>
        <a:bodyPr/>
        <a:lstStyle/>
        <a:p>
          <a:pPr>
            <a:buNone/>
          </a:pPr>
          <a:r>
            <a:rPr lang="en-CA" sz="1050">
              <a:solidFill>
                <a:schemeClr val="tx1"/>
              </a:solidFill>
              <a:latin typeface="Poppins" panose="00000500000000000000" pitchFamily="2" charset="77"/>
              <a:cs typeface="Poppins" panose="00000500000000000000" pitchFamily="2" charset="77"/>
            </a:rPr>
            <a:t>Describe the educational values that guide teaching at Cambrian College.</a:t>
          </a:r>
          <a:endParaRPr lang="en-US" sz="1050">
            <a:solidFill>
              <a:schemeClr val="tx1"/>
            </a:solidFill>
            <a:latin typeface="Poppins" panose="00000500000000000000" pitchFamily="2" charset="77"/>
            <a:cs typeface="Poppins" panose="00000500000000000000" pitchFamily="2" charset="77"/>
          </a:endParaRPr>
        </a:p>
      </dgm:t>
    </dgm:pt>
    <dgm:pt modelId="{6C89A723-37B2-D844-AAD4-A9C7B08C8ABB}" type="parTrans" cxnId="{957D931C-AAEF-374C-B97F-2C199155D571}">
      <dgm:prSet/>
      <dgm:spPr/>
      <dgm:t>
        <a:bodyPr/>
        <a:lstStyle/>
        <a:p>
          <a:endParaRPr lang="en-US"/>
        </a:p>
      </dgm:t>
    </dgm:pt>
    <dgm:pt modelId="{5B205A28-5D99-FA4C-B9CF-8BAC66B015F8}" type="sibTrans" cxnId="{957D931C-AAEF-374C-B97F-2C199155D571}">
      <dgm:prSet/>
      <dgm:spPr>
        <a:ln>
          <a:solidFill>
            <a:srgbClr val="36693C"/>
          </a:solidFill>
        </a:ln>
      </dgm:spPr>
      <dgm:t>
        <a:bodyPr/>
        <a:lstStyle/>
        <a:p>
          <a:endParaRPr lang="en-US"/>
        </a:p>
      </dgm:t>
    </dgm:pt>
    <dgm:pt modelId="{CAB8A857-71DE-C848-A745-A148DBB1979C}">
      <dgm:prSet phldrT="[Text]" custT="1"/>
      <dgm:spPr>
        <a:solidFill>
          <a:srgbClr val="DAECC7"/>
        </a:solidFill>
      </dgm:spPr>
      <dgm:t>
        <a:bodyPr/>
        <a:lstStyle/>
        <a:p>
          <a:pPr>
            <a:buNone/>
          </a:pPr>
          <a:r>
            <a:rPr lang="en-CA" sz="1050">
              <a:solidFill>
                <a:schemeClr val="tx1"/>
              </a:solidFill>
              <a:latin typeface="Poppins" panose="00000500000000000000" pitchFamily="2" charset="77"/>
              <a:cs typeface="Poppins" panose="00000500000000000000" pitchFamily="2" charset="77"/>
            </a:rPr>
            <a:t>Explain the characteristics of learner-centred teaching.</a:t>
          </a:r>
          <a:endParaRPr lang="en-US" sz="1050">
            <a:solidFill>
              <a:schemeClr val="tx1"/>
            </a:solidFill>
            <a:latin typeface="Poppins" panose="00000500000000000000" pitchFamily="2" charset="77"/>
            <a:cs typeface="Poppins" panose="00000500000000000000" pitchFamily="2" charset="77"/>
          </a:endParaRPr>
        </a:p>
      </dgm:t>
    </dgm:pt>
    <dgm:pt modelId="{3823D723-66EE-C549-98A5-8676F1CF7EEE}" type="parTrans" cxnId="{AE1E004D-CF79-8642-9F3F-9DEDC44E26CF}">
      <dgm:prSet/>
      <dgm:spPr/>
      <dgm:t>
        <a:bodyPr/>
        <a:lstStyle/>
        <a:p>
          <a:endParaRPr lang="en-US"/>
        </a:p>
      </dgm:t>
    </dgm:pt>
    <dgm:pt modelId="{7E567F56-633E-0F48-95E3-B7B346F15D6C}" type="sibTrans" cxnId="{AE1E004D-CF79-8642-9F3F-9DEDC44E26CF}">
      <dgm:prSet/>
      <dgm:spPr/>
      <dgm:t>
        <a:bodyPr/>
        <a:lstStyle/>
        <a:p>
          <a:endParaRPr lang="en-US"/>
        </a:p>
      </dgm:t>
    </dgm:pt>
    <dgm:pt modelId="{6DCF8624-82DE-6249-9E8B-F08EB92857A2}">
      <dgm:prSet phldrT="[Text]" custT="1"/>
      <dgm:spPr>
        <a:solidFill>
          <a:srgbClr val="DAECC7"/>
        </a:solidFill>
      </dgm:spPr>
      <dgm:t>
        <a:bodyPr/>
        <a:lstStyle/>
        <a:p>
          <a:pPr>
            <a:buNone/>
          </a:pPr>
          <a:r>
            <a:rPr lang="en-CA" sz="1050">
              <a:solidFill>
                <a:schemeClr val="tx1"/>
              </a:solidFill>
              <a:latin typeface="Poppins" panose="00000500000000000000" pitchFamily="2" charset="77"/>
              <a:cs typeface="Poppins" panose="00000500000000000000" pitchFamily="2" charset="77"/>
            </a:rPr>
            <a:t>Identify practices that support inclusive and accessible learning.</a:t>
          </a:r>
          <a:endParaRPr lang="en-US" sz="1050">
            <a:solidFill>
              <a:schemeClr val="tx1"/>
            </a:solidFill>
            <a:latin typeface="Poppins" panose="00000500000000000000" pitchFamily="2" charset="77"/>
            <a:cs typeface="Poppins" panose="00000500000000000000" pitchFamily="2" charset="77"/>
          </a:endParaRPr>
        </a:p>
      </dgm:t>
    </dgm:pt>
    <dgm:pt modelId="{76F3B86A-0EB2-DC4A-A751-3E39BF243DEB}" type="parTrans" cxnId="{8D1F0ECE-E39C-3241-BBFE-5BC3BB7395DA}">
      <dgm:prSet/>
      <dgm:spPr/>
      <dgm:t>
        <a:bodyPr/>
        <a:lstStyle/>
        <a:p>
          <a:endParaRPr lang="en-US"/>
        </a:p>
      </dgm:t>
    </dgm:pt>
    <dgm:pt modelId="{30A93ED3-1C23-1D4C-A1CB-3BF3CDC3D547}" type="sibTrans" cxnId="{8D1F0ECE-E39C-3241-BBFE-5BC3BB7395DA}">
      <dgm:prSet/>
      <dgm:spPr/>
      <dgm:t>
        <a:bodyPr/>
        <a:lstStyle/>
        <a:p>
          <a:endParaRPr lang="en-US"/>
        </a:p>
      </dgm:t>
    </dgm:pt>
    <dgm:pt modelId="{2AC6BFE5-ED4D-F948-968E-8D4C6A12DFD0}">
      <dgm:prSet phldrT="[Text]" custT="1"/>
      <dgm:spPr>
        <a:solidFill>
          <a:srgbClr val="DAECC7"/>
        </a:solidFill>
      </dgm:spPr>
      <dgm:t>
        <a:bodyPr/>
        <a:lstStyle/>
        <a:p>
          <a:pPr>
            <a:buNone/>
          </a:pPr>
          <a:r>
            <a:rPr lang="en-CA" sz="1050">
              <a:solidFill>
                <a:schemeClr val="tx1"/>
              </a:solidFill>
              <a:latin typeface="Poppins" panose="00000500000000000000" pitchFamily="2" charset="77"/>
              <a:cs typeface="Poppins" panose="00000500000000000000" pitchFamily="2" charset="77"/>
            </a:rPr>
            <a:t>Connect classroom learning to professional practice. </a:t>
          </a:r>
          <a:endParaRPr lang="en-US" sz="1050">
            <a:solidFill>
              <a:schemeClr val="tx1"/>
            </a:solidFill>
            <a:latin typeface="Poppins" panose="00000500000000000000" pitchFamily="2" charset="77"/>
            <a:cs typeface="Poppins" panose="00000500000000000000" pitchFamily="2" charset="77"/>
          </a:endParaRPr>
        </a:p>
      </dgm:t>
    </dgm:pt>
    <dgm:pt modelId="{9B9215D7-4186-094A-B714-A904E530EC9F}" type="parTrans" cxnId="{BBDE486D-2A87-0243-8C72-48B6B2BF280A}">
      <dgm:prSet/>
      <dgm:spPr/>
      <dgm:t>
        <a:bodyPr/>
        <a:lstStyle/>
        <a:p>
          <a:endParaRPr lang="en-US"/>
        </a:p>
      </dgm:t>
    </dgm:pt>
    <dgm:pt modelId="{C827DE71-DF7D-7D48-BDAF-E77F2C7DFDC2}" type="sibTrans" cxnId="{BBDE486D-2A87-0243-8C72-48B6B2BF280A}">
      <dgm:prSet/>
      <dgm:spPr/>
      <dgm:t>
        <a:bodyPr/>
        <a:lstStyle/>
        <a:p>
          <a:endParaRPr lang="en-US"/>
        </a:p>
      </dgm:t>
    </dgm:pt>
    <dgm:pt modelId="{56F90BF9-2217-194E-A64F-2B95201F9411}">
      <dgm:prSet phldrT="[Text]" custT="1"/>
      <dgm:spPr>
        <a:solidFill>
          <a:srgbClr val="DAECC7"/>
        </a:solidFill>
      </dgm:spPr>
      <dgm:t>
        <a:bodyPr/>
        <a:lstStyle/>
        <a:p>
          <a:pPr>
            <a:buNone/>
          </a:pPr>
          <a:r>
            <a:rPr lang="en-CA" sz="1050">
              <a:solidFill>
                <a:schemeClr val="tx1"/>
              </a:solidFill>
              <a:latin typeface="Poppins" panose="00000500000000000000" pitchFamily="2" charset="77"/>
              <a:cs typeface="Poppins" panose="00000500000000000000" pitchFamily="2" charset="77"/>
            </a:rPr>
            <a:t>Select teaching approaches that encourage engagement and active participation.</a:t>
          </a:r>
          <a:endParaRPr lang="en-US" sz="1050">
            <a:solidFill>
              <a:schemeClr val="tx1"/>
            </a:solidFill>
            <a:latin typeface="Poppins" panose="00000500000000000000" pitchFamily="2" charset="77"/>
            <a:cs typeface="Poppins" panose="00000500000000000000" pitchFamily="2" charset="77"/>
          </a:endParaRPr>
        </a:p>
      </dgm:t>
    </dgm:pt>
    <dgm:pt modelId="{ADEB8ADF-4C64-F646-874B-167A2595558B}" type="parTrans" cxnId="{6679D7AE-5BA6-7048-BA1C-DFAF79C4C9C8}">
      <dgm:prSet/>
      <dgm:spPr/>
      <dgm:t>
        <a:bodyPr/>
        <a:lstStyle/>
        <a:p>
          <a:endParaRPr lang="en-US"/>
        </a:p>
      </dgm:t>
    </dgm:pt>
    <dgm:pt modelId="{86DA6EF1-B52D-8C4B-A893-4EA9F2044365}" type="sibTrans" cxnId="{6679D7AE-5BA6-7048-BA1C-DFAF79C4C9C8}">
      <dgm:prSet/>
      <dgm:spPr/>
      <dgm:t>
        <a:bodyPr/>
        <a:lstStyle/>
        <a:p>
          <a:endParaRPr lang="en-US"/>
        </a:p>
      </dgm:t>
    </dgm:pt>
    <dgm:pt modelId="{60EE7353-1D0D-0F4D-9DAC-8D80ECF85CF6}">
      <dgm:prSet phldrT="[Text]" custT="1"/>
      <dgm:spPr>
        <a:solidFill>
          <a:srgbClr val="DAECC7"/>
        </a:solidFill>
      </dgm:spPr>
      <dgm:t>
        <a:bodyPr/>
        <a:lstStyle/>
        <a:p>
          <a:pPr>
            <a:buNone/>
          </a:pPr>
          <a:r>
            <a:rPr lang="en-CA" sz="1050">
              <a:solidFill>
                <a:schemeClr val="tx1"/>
              </a:solidFill>
              <a:latin typeface="Poppins" panose="00000500000000000000" pitchFamily="2" charset="77"/>
              <a:cs typeface="Poppins" panose="00000500000000000000" pitchFamily="2" charset="77"/>
            </a:rPr>
            <a:t>Recognize teaching as a profession of continuous learning and improvement.</a:t>
          </a:r>
          <a:endParaRPr lang="en-US" sz="1050">
            <a:solidFill>
              <a:schemeClr val="tx1"/>
            </a:solidFill>
            <a:latin typeface="Poppins" panose="00000500000000000000" pitchFamily="2" charset="77"/>
            <a:cs typeface="Poppins" panose="00000500000000000000" pitchFamily="2" charset="77"/>
          </a:endParaRPr>
        </a:p>
      </dgm:t>
    </dgm:pt>
    <dgm:pt modelId="{68AEB45C-778F-2344-A1EA-65D544CA5A4B}" type="parTrans" cxnId="{8C52F1FB-2A9E-5E41-ADBE-914D7978FC63}">
      <dgm:prSet/>
      <dgm:spPr/>
      <dgm:t>
        <a:bodyPr/>
        <a:lstStyle/>
        <a:p>
          <a:endParaRPr lang="en-US"/>
        </a:p>
      </dgm:t>
    </dgm:pt>
    <dgm:pt modelId="{9AFB6F19-A19A-B641-8EB7-EF275AD5FD58}" type="sibTrans" cxnId="{8C52F1FB-2A9E-5E41-ADBE-914D7978FC63}">
      <dgm:prSet/>
      <dgm:spPr/>
      <dgm:t>
        <a:bodyPr/>
        <a:lstStyle/>
        <a:p>
          <a:endParaRPr lang="en-US"/>
        </a:p>
      </dgm:t>
    </dgm:pt>
    <dgm:pt modelId="{04AC369A-F9D4-6045-8752-24F51A028D8A}" type="pres">
      <dgm:prSet presAssocID="{6A92DA3D-230C-0D4B-B8DE-A6131C88389B}" presName="Name0" presStyleCnt="0">
        <dgm:presLayoutVars>
          <dgm:chMax val="7"/>
          <dgm:chPref val="7"/>
          <dgm:dir/>
        </dgm:presLayoutVars>
      </dgm:prSet>
      <dgm:spPr/>
    </dgm:pt>
    <dgm:pt modelId="{034D1D1D-2C11-BC48-BA7D-3AE8D0EFA03D}" type="pres">
      <dgm:prSet presAssocID="{6A92DA3D-230C-0D4B-B8DE-A6131C88389B}" presName="Name1" presStyleCnt="0"/>
      <dgm:spPr/>
    </dgm:pt>
    <dgm:pt modelId="{67FCEF71-BB61-B04D-B6A6-051ACCB96DCC}" type="pres">
      <dgm:prSet presAssocID="{6A92DA3D-230C-0D4B-B8DE-A6131C88389B}" presName="cycle" presStyleCnt="0"/>
      <dgm:spPr/>
    </dgm:pt>
    <dgm:pt modelId="{8E9BFB51-D3B8-5346-92E0-A48717B44443}" type="pres">
      <dgm:prSet presAssocID="{6A92DA3D-230C-0D4B-B8DE-A6131C88389B}" presName="srcNode" presStyleLbl="node1" presStyleIdx="0" presStyleCnt="6"/>
      <dgm:spPr/>
    </dgm:pt>
    <dgm:pt modelId="{EDE08EBD-FEE6-1742-8203-616E94081319}" type="pres">
      <dgm:prSet presAssocID="{6A92DA3D-230C-0D4B-B8DE-A6131C88389B}" presName="conn" presStyleLbl="parChTrans1D2" presStyleIdx="0" presStyleCnt="1"/>
      <dgm:spPr/>
    </dgm:pt>
    <dgm:pt modelId="{07E6AA39-79E8-DD4C-825F-9F6C1F67C784}" type="pres">
      <dgm:prSet presAssocID="{6A92DA3D-230C-0D4B-B8DE-A6131C88389B}" presName="extraNode" presStyleLbl="node1" presStyleIdx="0" presStyleCnt="6"/>
      <dgm:spPr/>
    </dgm:pt>
    <dgm:pt modelId="{73B3C229-0A1A-274F-9684-981467F829F9}" type="pres">
      <dgm:prSet presAssocID="{6A92DA3D-230C-0D4B-B8DE-A6131C88389B}" presName="dstNode" presStyleLbl="node1" presStyleIdx="0" presStyleCnt="6"/>
      <dgm:spPr/>
    </dgm:pt>
    <dgm:pt modelId="{C5958945-BBE0-CA45-8E9C-F19E5F4CF077}" type="pres">
      <dgm:prSet presAssocID="{111AE1C7-820B-0941-B0B7-9285E542BB3E}" presName="text_1" presStyleLbl="node1" presStyleIdx="0" presStyleCnt="6">
        <dgm:presLayoutVars>
          <dgm:bulletEnabled val="1"/>
        </dgm:presLayoutVars>
      </dgm:prSet>
      <dgm:spPr/>
    </dgm:pt>
    <dgm:pt modelId="{15F165C9-C535-A04D-9704-B01415FCFCA3}" type="pres">
      <dgm:prSet presAssocID="{111AE1C7-820B-0941-B0B7-9285E542BB3E}" presName="accent_1" presStyleCnt="0"/>
      <dgm:spPr/>
    </dgm:pt>
    <dgm:pt modelId="{34B96363-EA2A-224C-BEEC-7C499A41431F}" type="pres">
      <dgm:prSet presAssocID="{111AE1C7-820B-0941-B0B7-9285E542BB3E}" presName="accentRepeatNode" presStyleLbl="solidFgAcc1" presStyleIdx="0" presStyleCnt="6"/>
      <dgm:spPr>
        <a:solidFill>
          <a:srgbClr val="35693C"/>
        </a:solidFill>
        <a:ln>
          <a:solidFill>
            <a:srgbClr val="36693C"/>
          </a:solidFill>
        </a:ln>
      </dgm:spPr>
    </dgm:pt>
    <dgm:pt modelId="{314CBE00-5C13-CC45-9DA8-40CAC5C66828}" type="pres">
      <dgm:prSet presAssocID="{CAB8A857-71DE-C848-A745-A148DBB1979C}" presName="text_2" presStyleLbl="node1" presStyleIdx="1" presStyleCnt="6">
        <dgm:presLayoutVars>
          <dgm:bulletEnabled val="1"/>
        </dgm:presLayoutVars>
      </dgm:prSet>
      <dgm:spPr/>
    </dgm:pt>
    <dgm:pt modelId="{45B9D6F0-E240-504A-94C2-16A789ABD817}" type="pres">
      <dgm:prSet presAssocID="{CAB8A857-71DE-C848-A745-A148DBB1979C}" presName="accent_2" presStyleCnt="0"/>
      <dgm:spPr/>
    </dgm:pt>
    <dgm:pt modelId="{EF5CCCBE-7733-024D-BFB9-CBB54CDD1B5A}" type="pres">
      <dgm:prSet presAssocID="{CAB8A857-71DE-C848-A745-A148DBB1979C}" presName="accentRepeatNode" presStyleLbl="solidFgAcc1" presStyleIdx="1" presStyleCnt="6"/>
      <dgm:spPr>
        <a:solidFill>
          <a:srgbClr val="35693C"/>
        </a:solidFill>
        <a:ln>
          <a:solidFill>
            <a:srgbClr val="36693C"/>
          </a:solidFill>
        </a:ln>
      </dgm:spPr>
    </dgm:pt>
    <dgm:pt modelId="{50887CD7-DDE2-0943-ACEA-3D18C36415E4}" type="pres">
      <dgm:prSet presAssocID="{6DCF8624-82DE-6249-9E8B-F08EB92857A2}" presName="text_3" presStyleLbl="node1" presStyleIdx="2" presStyleCnt="6">
        <dgm:presLayoutVars>
          <dgm:bulletEnabled val="1"/>
        </dgm:presLayoutVars>
      </dgm:prSet>
      <dgm:spPr/>
    </dgm:pt>
    <dgm:pt modelId="{A684011D-A791-CA4F-8AEB-2EE9C48773B6}" type="pres">
      <dgm:prSet presAssocID="{6DCF8624-82DE-6249-9E8B-F08EB92857A2}" presName="accent_3" presStyleCnt="0"/>
      <dgm:spPr/>
    </dgm:pt>
    <dgm:pt modelId="{37CD23C1-51BC-F348-B978-E9A23DF0FE9E}" type="pres">
      <dgm:prSet presAssocID="{6DCF8624-82DE-6249-9E8B-F08EB92857A2}" presName="accentRepeatNode" presStyleLbl="solidFgAcc1" presStyleIdx="2" presStyleCnt="6"/>
      <dgm:spPr>
        <a:solidFill>
          <a:srgbClr val="35693C"/>
        </a:solidFill>
        <a:ln>
          <a:solidFill>
            <a:srgbClr val="36693C"/>
          </a:solidFill>
        </a:ln>
      </dgm:spPr>
    </dgm:pt>
    <dgm:pt modelId="{3C3FBD2D-E075-0A4D-BB7A-AD1609C0A7A9}" type="pres">
      <dgm:prSet presAssocID="{2AC6BFE5-ED4D-F948-968E-8D4C6A12DFD0}" presName="text_4" presStyleLbl="node1" presStyleIdx="3" presStyleCnt="6">
        <dgm:presLayoutVars>
          <dgm:bulletEnabled val="1"/>
        </dgm:presLayoutVars>
      </dgm:prSet>
      <dgm:spPr/>
    </dgm:pt>
    <dgm:pt modelId="{0972984C-7583-5C4A-807E-FD16FE828099}" type="pres">
      <dgm:prSet presAssocID="{2AC6BFE5-ED4D-F948-968E-8D4C6A12DFD0}" presName="accent_4" presStyleCnt="0"/>
      <dgm:spPr/>
    </dgm:pt>
    <dgm:pt modelId="{90D35E77-BF70-8F47-BDDB-F36E968E9E1A}" type="pres">
      <dgm:prSet presAssocID="{2AC6BFE5-ED4D-F948-968E-8D4C6A12DFD0}" presName="accentRepeatNode" presStyleLbl="solidFgAcc1" presStyleIdx="3" presStyleCnt="6"/>
      <dgm:spPr>
        <a:solidFill>
          <a:srgbClr val="35693C"/>
        </a:solidFill>
        <a:ln>
          <a:solidFill>
            <a:srgbClr val="36693C"/>
          </a:solidFill>
        </a:ln>
      </dgm:spPr>
    </dgm:pt>
    <dgm:pt modelId="{C8B0F56E-D028-7B45-8F4C-E56A382AB6ED}" type="pres">
      <dgm:prSet presAssocID="{56F90BF9-2217-194E-A64F-2B95201F9411}" presName="text_5" presStyleLbl="node1" presStyleIdx="4" presStyleCnt="6">
        <dgm:presLayoutVars>
          <dgm:bulletEnabled val="1"/>
        </dgm:presLayoutVars>
      </dgm:prSet>
      <dgm:spPr/>
    </dgm:pt>
    <dgm:pt modelId="{E15F455C-3C8E-8545-B711-05246CDD4757}" type="pres">
      <dgm:prSet presAssocID="{56F90BF9-2217-194E-A64F-2B95201F9411}" presName="accent_5" presStyleCnt="0"/>
      <dgm:spPr/>
    </dgm:pt>
    <dgm:pt modelId="{0C46A0BB-D4A7-7E41-BA4D-A1B31D1B566C}" type="pres">
      <dgm:prSet presAssocID="{56F90BF9-2217-194E-A64F-2B95201F9411}" presName="accentRepeatNode" presStyleLbl="solidFgAcc1" presStyleIdx="4" presStyleCnt="6"/>
      <dgm:spPr>
        <a:solidFill>
          <a:srgbClr val="35693C"/>
        </a:solidFill>
        <a:ln>
          <a:solidFill>
            <a:srgbClr val="36693C"/>
          </a:solidFill>
        </a:ln>
      </dgm:spPr>
    </dgm:pt>
    <dgm:pt modelId="{4A341AD6-7C4E-B648-96DE-FD79144B38A7}" type="pres">
      <dgm:prSet presAssocID="{60EE7353-1D0D-0F4D-9DAC-8D80ECF85CF6}" presName="text_6" presStyleLbl="node1" presStyleIdx="5" presStyleCnt="6">
        <dgm:presLayoutVars>
          <dgm:bulletEnabled val="1"/>
        </dgm:presLayoutVars>
      </dgm:prSet>
      <dgm:spPr/>
    </dgm:pt>
    <dgm:pt modelId="{478CDEBD-2ABD-DA49-AB12-FDDBDD4C7DB8}" type="pres">
      <dgm:prSet presAssocID="{60EE7353-1D0D-0F4D-9DAC-8D80ECF85CF6}" presName="accent_6" presStyleCnt="0"/>
      <dgm:spPr/>
    </dgm:pt>
    <dgm:pt modelId="{97FD1300-3E64-424C-866A-4AC24B0EC1C5}" type="pres">
      <dgm:prSet presAssocID="{60EE7353-1D0D-0F4D-9DAC-8D80ECF85CF6}" presName="accentRepeatNode" presStyleLbl="solidFgAcc1" presStyleIdx="5" presStyleCnt="6"/>
      <dgm:spPr>
        <a:solidFill>
          <a:srgbClr val="35693C"/>
        </a:solidFill>
        <a:ln>
          <a:solidFill>
            <a:srgbClr val="36693C"/>
          </a:solidFill>
        </a:ln>
      </dgm:spPr>
    </dgm:pt>
  </dgm:ptLst>
  <dgm:cxnLst>
    <dgm:cxn modelId="{957D931C-AAEF-374C-B97F-2C199155D571}" srcId="{6A92DA3D-230C-0D4B-B8DE-A6131C88389B}" destId="{111AE1C7-820B-0941-B0B7-9285E542BB3E}" srcOrd="0" destOrd="0" parTransId="{6C89A723-37B2-D844-AAD4-A9C7B08C8ABB}" sibTransId="{5B205A28-5D99-FA4C-B9CF-8BAC66B015F8}"/>
    <dgm:cxn modelId="{AE1E004D-CF79-8642-9F3F-9DEDC44E26CF}" srcId="{6A92DA3D-230C-0D4B-B8DE-A6131C88389B}" destId="{CAB8A857-71DE-C848-A745-A148DBB1979C}" srcOrd="1" destOrd="0" parTransId="{3823D723-66EE-C549-98A5-8676F1CF7EEE}" sibTransId="{7E567F56-633E-0F48-95E3-B7B346F15D6C}"/>
    <dgm:cxn modelId="{64FCFF4D-1D0D-614A-AFD8-E61B496A664A}" type="presOf" srcId="{111AE1C7-820B-0941-B0B7-9285E542BB3E}" destId="{C5958945-BBE0-CA45-8E9C-F19E5F4CF077}" srcOrd="0" destOrd="0" presId="urn:microsoft.com/office/officeart/2008/layout/VerticalCurvedList"/>
    <dgm:cxn modelId="{12153B6B-3C31-BB45-B82E-AD6AB5309854}" type="presOf" srcId="{CAB8A857-71DE-C848-A745-A148DBB1979C}" destId="{314CBE00-5C13-CC45-9DA8-40CAC5C66828}" srcOrd="0" destOrd="0" presId="urn:microsoft.com/office/officeart/2008/layout/VerticalCurvedList"/>
    <dgm:cxn modelId="{BBDE486D-2A87-0243-8C72-48B6B2BF280A}" srcId="{6A92DA3D-230C-0D4B-B8DE-A6131C88389B}" destId="{2AC6BFE5-ED4D-F948-968E-8D4C6A12DFD0}" srcOrd="3" destOrd="0" parTransId="{9B9215D7-4186-094A-B714-A904E530EC9F}" sibTransId="{C827DE71-DF7D-7D48-BDAF-E77F2C7DFDC2}"/>
    <dgm:cxn modelId="{D0D2DB6E-1B7A-4842-8BDA-6FEB9C529D37}" type="presOf" srcId="{5B205A28-5D99-FA4C-B9CF-8BAC66B015F8}" destId="{EDE08EBD-FEE6-1742-8203-616E94081319}" srcOrd="0" destOrd="0" presId="urn:microsoft.com/office/officeart/2008/layout/VerticalCurvedList"/>
    <dgm:cxn modelId="{13991386-E0F5-FF46-869C-02E05296A01B}" type="presOf" srcId="{56F90BF9-2217-194E-A64F-2B95201F9411}" destId="{C8B0F56E-D028-7B45-8F4C-E56A382AB6ED}" srcOrd="0" destOrd="0" presId="urn:microsoft.com/office/officeart/2008/layout/VerticalCurvedList"/>
    <dgm:cxn modelId="{C2A532AA-BCDD-CA49-819E-CEACC8222806}" type="presOf" srcId="{2AC6BFE5-ED4D-F948-968E-8D4C6A12DFD0}" destId="{3C3FBD2D-E075-0A4D-BB7A-AD1609C0A7A9}" srcOrd="0" destOrd="0" presId="urn:microsoft.com/office/officeart/2008/layout/VerticalCurvedList"/>
    <dgm:cxn modelId="{6679D7AE-5BA6-7048-BA1C-DFAF79C4C9C8}" srcId="{6A92DA3D-230C-0D4B-B8DE-A6131C88389B}" destId="{56F90BF9-2217-194E-A64F-2B95201F9411}" srcOrd="4" destOrd="0" parTransId="{ADEB8ADF-4C64-F646-874B-167A2595558B}" sibTransId="{86DA6EF1-B52D-8C4B-A893-4EA9F2044365}"/>
    <dgm:cxn modelId="{334EE7B7-60E0-6E41-A121-2776C35B9AE8}" type="presOf" srcId="{6DCF8624-82DE-6249-9E8B-F08EB92857A2}" destId="{50887CD7-DDE2-0943-ACEA-3D18C36415E4}" srcOrd="0" destOrd="0" presId="urn:microsoft.com/office/officeart/2008/layout/VerticalCurvedList"/>
    <dgm:cxn modelId="{8D1F0ECE-E39C-3241-BBFE-5BC3BB7395DA}" srcId="{6A92DA3D-230C-0D4B-B8DE-A6131C88389B}" destId="{6DCF8624-82DE-6249-9E8B-F08EB92857A2}" srcOrd="2" destOrd="0" parTransId="{76F3B86A-0EB2-DC4A-A751-3E39BF243DEB}" sibTransId="{30A93ED3-1C23-1D4C-A1CB-3BF3CDC3D547}"/>
    <dgm:cxn modelId="{6B1548DA-AC59-8F4C-9DAB-FAFD03C1679F}" type="presOf" srcId="{6A92DA3D-230C-0D4B-B8DE-A6131C88389B}" destId="{04AC369A-F9D4-6045-8752-24F51A028D8A}" srcOrd="0" destOrd="0" presId="urn:microsoft.com/office/officeart/2008/layout/VerticalCurvedList"/>
    <dgm:cxn modelId="{081F3FE0-BC4A-994C-9676-CC21B4D26590}" type="presOf" srcId="{60EE7353-1D0D-0F4D-9DAC-8D80ECF85CF6}" destId="{4A341AD6-7C4E-B648-96DE-FD79144B38A7}" srcOrd="0" destOrd="0" presId="urn:microsoft.com/office/officeart/2008/layout/VerticalCurvedList"/>
    <dgm:cxn modelId="{8C52F1FB-2A9E-5E41-ADBE-914D7978FC63}" srcId="{6A92DA3D-230C-0D4B-B8DE-A6131C88389B}" destId="{60EE7353-1D0D-0F4D-9DAC-8D80ECF85CF6}" srcOrd="5" destOrd="0" parTransId="{68AEB45C-778F-2344-A1EA-65D544CA5A4B}" sibTransId="{9AFB6F19-A19A-B641-8EB7-EF275AD5FD58}"/>
    <dgm:cxn modelId="{512BE7BF-5748-0C4F-9992-EE9202A524E0}" type="presParOf" srcId="{04AC369A-F9D4-6045-8752-24F51A028D8A}" destId="{034D1D1D-2C11-BC48-BA7D-3AE8D0EFA03D}" srcOrd="0" destOrd="0" presId="urn:microsoft.com/office/officeart/2008/layout/VerticalCurvedList"/>
    <dgm:cxn modelId="{4EF34FBF-FAE2-A24D-A871-F3A2CED384B0}" type="presParOf" srcId="{034D1D1D-2C11-BC48-BA7D-3AE8D0EFA03D}" destId="{67FCEF71-BB61-B04D-B6A6-051ACCB96DCC}" srcOrd="0" destOrd="0" presId="urn:microsoft.com/office/officeart/2008/layout/VerticalCurvedList"/>
    <dgm:cxn modelId="{F6EF051B-E641-074F-A5A1-DDD86D395124}" type="presParOf" srcId="{67FCEF71-BB61-B04D-B6A6-051ACCB96DCC}" destId="{8E9BFB51-D3B8-5346-92E0-A48717B44443}" srcOrd="0" destOrd="0" presId="urn:microsoft.com/office/officeart/2008/layout/VerticalCurvedList"/>
    <dgm:cxn modelId="{DA5DA9CE-DDA4-0445-BC57-E40AEE1AE6AC}" type="presParOf" srcId="{67FCEF71-BB61-B04D-B6A6-051ACCB96DCC}" destId="{EDE08EBD-FEE6-1742-8203-616E94081319}" srcOrd="1" destOrd="0" presId="urn:microsoft.com/office/officeart/2008/layout/VerticalCurvedList"/>
    <dgm:cxn modelId="{E28FD1D1-3464-0341-89C4-A5EB1D92CA36}" type="presParOf" srcId="{67FCEF71-BB61-B04D-B6A6-051ACCB96DCC}" destId="{07E6AA39-79E8-DD4C-825F-9F6C1F67C784}" srcOrd="2" destOrd="0" presId="urn:microsoft.com/office/officeart/2008/layout/VerticalCurvedList"/>
    <dgm:cxn modelId="{2FD0913D-D9A4-EF41-ABA7-AB5FC6655F21}" type="presParOf" srcId="{67FCEF71-BB61-B04D-B6A6-051ACCB96DCC}" destId="{73B3C229-0A1A-274F-9684-981467F829F9}" srcOrd="3" destOrd="0" presId="urn:microsoft.com/office/officeart/2008/layout/VerticalCurvedList"/>
    <dgm:cxn modelId="{65F245FF-61D1-1A42-A785-2955FFC8CD98}" type="presParOf" srcId="{034D1D1D-2C11-BC48-BA7D-3AE8D0EFA03D}" destId="{C5958945-BBE0-CA45-8E9C-F19E5F4CF077}" srcOrd="1" destOrd="0" presId="urn:microsoft.com/office/officeart/2008/layout/VerticalCurvedList"/>
    <dgm:cxn modelId="{CEE622AC-B9A4-3E45-9560-C98AC708D26D}" type="presParOf" srcId="{034D1D1D-2C11-BC48-BA7D-3AE8D0EFA03D}" destId="{15F165C9-C535-A04D-9704-B01415FCFCA3}" srcOrd="2" destOrd="0" presId="urn:microsoft.com/office/officeart/2008/layout/VerticalCurvedList"/>
    <dgm:cxn modelId="{03B4A91D-A3D3-7940-A5A0-E2D58F67F0A2}" type="presParOf" srcId="{15F165C9-C535-A04D-9704-B01415FCFCA3}" destId="{34B96363-EA2A-224C-BEEC-7C499A41431F}" srcOrd="0" destOrd="0" presId="urn:microsoft.com/office/officeart/2008/layout/VerticalCurvedList"/>
    <dgm:cxn modelId="{4786BD82-1022-1E4F-83E0-E3565DC72B9B}" type="presParOf" srcId="{034D1D1D-2C11-BC48-BA7D-3AE8D0EFA03D}" destId="{314CBE00-5C13-CC45-9DA8-40CAC5C66828}" srcOrd="3" destOrd="0" presId="urn:microsoft.com/office/officeart/2008/layout/VerticalCurvedList"/>
    <dgm:cxn modelId="{E9D07F21-8CBD-944D-8398-5D9A59B744C8}" type="presParOf" srcId="{034D1D1D-2C11-BC48-BA7D-3AE8D0EFA03D}" destId="{45B9D6F0-E240-504A-94C2-16A789ABD817}" srcOrd="4" destOrd="0" presId="urn:microsoft.com/office/officeart/2008/layout/VerticalCurvedList"/>
    <dgm:cxn modelId="{E91E85C8-C477-3244-8FD3-0F303885F34A}" type="presParOf" srcId="{45B9D6F0-E240-504A-94C2-16A789ABD817}" destId="{EF5CCCBE-7733-024D-BFB9-CBB54CDD1B5A}" srcOrd="0" destOrd="0" presId="urn:microsoft.com/office/officeart/2008/layout/VerticalCurvedList"/>
    <dgm:cxn modelId="{50D90354-8AA8-034E-B20E-91C532623878}" type="presParOf" srcId="{034D1D1D-2C11-BC48-BA7D-3AE8D0EFA03D}" destId="{50887CD7-DDE2-0943-ACEA-3D18C36415E4}" srcOrd="5" destOrd="0" presId="urn:microsoft.com/office/officeart/2008/layout/VerticalCurvedList"/>
    <dgm:cxn modelId="{5873C183-7B18-7D4A-B045-E6A8304DC84A}" type="presParOf" srcId="{034D1D1D-2C11-BC48-BA7D-3AE8D0EFA03D}" destId="{A684011D-A791-CA4F-8AEB-2EE9C48773B6}" srcOrd="6" destOrd="0" presId="urn:microsoft.com/office/officeart/2008/layout/VerticalCurvedList"/>
    <dgm:cxn modelId="{DA74093C-7920-7F41-BA69-C86D7508F02E}" type="presParOf" srcId="{A684011D-A791-CA4F-8AEB-2EE9C48773B6}" destId="{37CD23C1-51BC-F348-B978-E9A23DF0FE9E}" srcOrd="0" destOrd="0" presId="urn:microsoft.com/office/officeart/2008/layout/VerticalCurvedList"/>
    <dgm:cxn modelId="{4D523DA9-0F38-A141-9D84-9C90AA7F897F}" type="presParOf" srcId="{034D1D1D-2C11-BC48-BA7D-3AE8D0EFA03D}" destId="{3C3FBD2D-E075-0A4D-BB7A-AD1609C0A7A9}" srcOrd="7" destOrd="0" presId="urn:microsoft.com/office/officeart/2008/layout/VerticalCurvedList"/>
    <dgm:cxn modelId="{FEFEE86F-6E5E-D54C-87D3-D5ABE34FB482}" type="presParOf" srcId="{034D1D1D-2C11-BC48-BA7D-3AE8D0EFA03D}" destId="{0972984C-7583-5C4A-807E-FD16FE828099}" srcOrd="8" destOrd="0" presId="urn:microsoft.com/office/officeart/2008/layout/VerticalCurvedList"/>
    <dgm:cxn modelId="{1A39C6F1-8022-5248-A74E-977E0D393BB6}" type="presParOf" srcId="{0972984C-7583-5C4A-807E-FD16FE828099}" destId="{90D35E77-BF70-8F47-BDDB-F36E968E9E1A}" srcOrd="0" destOrd="0" presId="urn:microsoft.com/office/officeart/2008/layout/VerticalCurvedList"/>
    <dgm:cxn modelId="{A7D42DB2-8A93-7247-B485-A2A76475C099}" type="presParOf" srcId="{034D1D1D-2C11-BC48-BA7D-3AE8D0EFA03D}" destId="{C8B0F56E-D028-7B45-8F4C-E56A382AB6ED}" srcOrd="9" destOrd="0" presId="urn:microsoft.com/office/officeart/2008/layout/VerticalCurvedList"/>
    <dgm:cxn modelId="{5E14292E-AED2-8143-8EA7-17A4E573010E}" type="presParOf" srcId="{034D1D1D-2C11-BC48-BA7D-3AE8D0EFA03D}" destId="{E15F455C-3C8E-8545-B711-05246CDD4757}" srcOrd="10" destOrd="0" presId="urn:microsoft.com/office/officeart/2008/layout/VerticalCurvedList"/>
    <dgm:cxn modelId="{6DAB8AC8-A240-2346-AFF0-C63C72F25901}" type="presParOf" srcId="{E15F455C-3C8E-8545-B711-05246CDD4757}" destId="{0C46A0BB-D4A7-7E41-BA4D-A1B31D1B566C}" srcOrd="0" destOrd="0" presId="urn:microsoft.com/office/officeart/2008/layout/VerticalCurvedList"/>
    <dgm:cxn modelId="{9DD48646-3CF6-CB40-B3C9-11A661458C7C}" type="presParOf" srcId="{034D1D1D-2C11-BC48-BA7D-3AE8D0EFA03D}" destId="{4A341AD6-7C4E-B648-96DE-FD79144B38A7}" srcOrd="11" destOrd="0" presId="urn:microsoft.com/office/officeart/2008/layout/VerticalCurvedList"/>
    <dgm:cxn modelId="{9D8A1173-C670-134F-A663-2C02B6CD7899}" type="presParOf" srcId="{034D1D1D-2C11-BC48-BA7D-3AE8D0EFA03D}" destId="{478CDEBD-2ABD-DA49-AB12-FDDBDD4C7DB8}" srcOrd="12" destOrd="0" presId="urn:microsoft.com/office/officeart/2008/layout/VerticalCurvedList"/>
    <dgm:cxn modelId="{D901721F-C35A-0F47-BBF6-93ABBB7975B0}" type="presParOf" srcId="{478CDEBD-2ABD-DA49-AB12-FDDBDD4C7DB8}" destId="{97FD1300-3E64-424C-866A-4AC24B0EC1C5}" srcOrd="0" destOrd="0" presId="urn:microsoft.com/office/officeart/2008/layout/VerticalCurvedList"/>
  </dgm:cxnLst>
  <dgm:bg/>
  <dgm:whole/>
  <dgm:extLst>
    <a:ext uri="http://schemas.microsoft.com/office/drawing/2008/diagram">
      <dsp:dataModelExt xmlns:dsp="http://schemas.microsoft.com/office/drawing/2008/diagram" relId="rId200" minVer="http://schemas.openxmlformats.org/drawingml/2006/diagram"/>
    </a:ext>
  </dgm:extLst>
</dgm:dataModel>
</file>

<file path=word/diagrams/data30.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29" qsCatId="simple" csTypeId="urn:microsoft.com/office/officeart/2005/8/colors/accent1_2#29" csCatId="accent1" phldr="1"/>
      <dgm:spPr/>
      <dgm:t>
        <a:bodyPr/>
        <a:lstStyle/>
        <a:p>
          <a:endParaRPr lang="en-US"/>
        </a:p>
      </dgm:t>
    </dgm:pt>
    <dgm:pt modelId="{EF5AF2D6-AF50-EB41-A888-DDD7A3A4B87E}">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Educational experiences</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Learning preferences</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Professional goals</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Life experiences</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E6BFCE"/>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Cultural backgrounds</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F329564B-930B-6845-B3BC-030D3345725C}" type="pres">
      <dgm:prSet presAssocID="{AA001997-24D9-804D-9CBD-9D8DCDB420B8}" presName="boxAndChildren" presStyleCnt="0"/>
      <dgm:spPr/>
    </dgm:pt>
    <dgm:pt modelId="{98314C10-B490-004D-AA49-CC43BF0D6BC0}" type="pres">
      <dgm:prSet presAssocID="{AA001997-24D9-804D-9CBD-9D8DCDB420B8}" presName="parentTextBox" presStyleLbl="node1" presStyleIdx="0" presStyleCnt="5"/>
      <dgm:spPr/>
    </dgm:pt>
    <dgm:pt modelId="{A4F4A54B-0828-364E-B7D3-0F2E7A48E6B7}" type="pres">
      <dgm:prSet presAssocID="{61658DF4-5142-CA43-830D-33321C1AC592}" presName="sp" presStyleCnt="0"/>
      <dgm:spPr/>
    </dgm:pt>
    <dgm:pt modelId="{1D19496D-E334-5843-991D-CEA7F674697D}" type="pres">
      <dgm:prSet presAssocID="{54F068AA-4028-D84B-9EF5-958A39F27968}" presName="arrowAndChildren" presStyleCnt="0"/>
      <dgm:spPr/>
    </dgm:pt>
    <dgm:pt modelId="{9CA25D8B-5461-4247-87E2-6E0D6C41FCE9}" type="pres">
      <dgm:prSet presAssocID="{54F068AA-4028-D84B-9EF5-958A39F27968}" presName="parentTextArrow" presStyleLbl="node1" presStyleIdx="1" presStyleCnt="5"/>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2" presStyleCnt="5"/>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3" presStyleCnt="5"/>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4" presStyleCnt="5"/>
      <dgm:spPr/>
    </dgm:pt>
  </dgm:ptLst>
  <dgm:cxnLst>
    <dgm:cxn modelId="{C78DB01D-D980-D84E-A372-F872228E6FD0}" type="presOf" srcId="{54F068AA-4028-D84B-9EF5-958A39F27968}" destId="{9CA25D8B-5461-4247-87E2-6E0D6C41FCE9}" srcOrd="0" destOrd="0" presId="urn:microsoft.com/office/officeart/2005/8/layout/process4"/>
    <dgm:cxn modelId="{1D67855B-7F96-E149-A1E6-DC5CAED1182D}" srcId="{08FF193D-8DE8-D44F-8C27-C54A04EBCCBD}" destId="{AA001997-24D9-804D-9CBD-9D8DCDB420B8}" srcOrd="4" destOrd="0" parTransId="{1C75F162-0000-2A46-8BE4-68B52EAECC7D}" sibTransId="{347333CE-5268-C742-AA03-EC3E3AE378C5}"/>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BB6685E3-51B6-2F4A-BCCF-C68D1659CAE8}" type="presOf" srcId="{AA001997-24D9-804D-9CBD-9D8DCDB420B8}" destId="{98314C10-B490-004D-AA49-CC43BF0D6BC0}"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F516CD8A-4107-E049-B2E0-F82638AB2419}" type="presParOf" srcId="{5AE82554-F453-A249-8332-1BA945B75D3E}" destId="{F329564B-930B-6845-B3BC-030D3345725C}" srcOrd="0" destOrd="0" presId="urn:microsoft.com/office/officeart/2005/8/layout/process4"/>
    <dgm:cxn modelId="{73CF4D3C-DDFB-5D43-AE7B-AC29C70ECE6D}" type="presParOf" srcId="{F329564B-930B-6845-B3BC-030D3345725C}" destId="{98314C10-B490-004D-AA49-CC43BF0D6BC0}" srcOrd="0" destOrd="0" presId="urn:microsoft.com/office/officeart/2005/8/layout/process4"/>
    <dgm:cxn modelId="{35F339A0-70E0-4948-BBBB-DAF421F9432F}" type="presParOf" srcId="{5AE82554-F453-A249-8332-1BA945B75D3E}" destId="{A4F4A54B-0828-364E-B7D3-0F2E7A48E6B7}" srcOrd="1" destOrd="0" presId="urn:microsoft.com/office/officeart/2005/8/layout/process4"/>
    <dgm:cxn modelId="{64B391F8-6A01-284D-BB3C-490AB32190A6}" type="presParOf" srcId="{5AE82554-F453-A249-8332-1BA945B75D3E}" destId="{1D19496D-E334-5843-991D-CEA7F674697D}" srcOrd="2" destOrd="0" presId="urn:microsoft.com/office/officeart/2005/8/layout/process4"/>
    <dgm:cxn modelId="{03F9AF3F-F758-DB4E-9C6D-1A5E7B038EBA}" type="presParOf" srcId="{1D19496D-E334-5843-991D-CEA7F674697D}" destId="{9CA25D8B-5461-4247-87E2-6E0D6C41FCE9}" srcOrd="0" destOrd="0" presId="urn:microsoft.com/office/officeart/2005/8/layout/process4"/>
    <dgm:cxn modelId="{F3F6A7F7-7E04-D146-90C8-892A5E39A9AB}" type="presParOf" srcId="{5AE82554-F453-A249-8332-1BA945B75D3E}" destId="{A23B19D0-BAA5-F54B-A78C-7249438C3426}" srcOrd="3" destOrd="0" presId="urn:microsoft.com/office/officeart/2005/8/layout/process4"/>
    <dgm:cxn modelId="{AAADF965-A27C-9A46-96F9-028C4B81FDEE}" type="presParOf" srcId="{5AE82554-F453-A249-8332-1BA945B75D3E}" destId="{ADAC7DD6-26EC-B042-8749-4799FB22F801}" srcOrd="4"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5" destOrd="0" presId="urn:microsoft.com/office/officeart/2005/8/layout/process4"/>
    <dgm:cxn modelId="{3E701FEA-EF24-DE40-B138-2F7766E32591}" type="presParOf" srcId="{5AE82554-F453-A249-8332-1BA945B75D3E}" destId="{4EA6DF87-1EC3-984B-A088-38548879857B}" srcOrd="6"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7" destOrd="0" presId="urn:microsoft.com/office/officeart/2005/8/layout/process4"/>
    <dgm:cxn modelId="{E0A56E27-B779-474A-B02C-8D950726A69B}" type="presParOf" srcId="{5AE82554-F453-A249-8332-1BA945B75D3E}" destId="{3C5D4C88-FCB0-FC4D-BD1C-323D94CF825F}" srcOrd="8"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206" minVer="http://schemas.openxmlformats.org/drawingml/2006/diagram"/>
    </a:ext>
  </dgm:extLst>
</dgm:dataModel>
</file>

<file path=word/diagrams/data31.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30" qsCatId="simple" csTypeId="urn:microsoft.com/office/officeart/2005/8/colors/accent1_2#30" csCatId="accent1" phldr="1"/>
      <dgm:spPr/>
      <dgm:t>
        <a:bodyPr/>
        <a:lstStyle/>
        <a:p>
          <a:endParaRPr lang="en-US"/>
        </a:p>
      </dgm:t>
    </dgm:pt>
    <dgm:pt modelId="{EF5AF2D6-AF50-EB41-A888-DDD7A3A4B87E}">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Breaking complex tasks into manageable steps</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Modelling examples of quality work</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Providing opportunities for practice and feedback</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Encouraging students to access available student supports and services</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E6BFCE"/>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Explaining expectations clearly</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F329564B-930B-6845-B3BC-030D3345725C}" type="pres">
      <dgm:prSet presAssocID="{AA001997-24D9-804D-9CBD-9D8DCDB420B8}" presName="boxAndChildren" presStyleCnt="0"/>
      <dgm:spPr/>
    </dgm:pt>
    <dgm:pt modelId="{98314C10-B490-004D-AA49-CC43BF0D6BC0}" type="pres">
      <dgm:prSet presAssocID="{AA001997-24D9-804D-9CBD-9D8DCDB420B8}" presName="parentTextBox" presStyleLbl="node1" presStyleIdx="0" presStyleCnt="5"/>
      <dgm:spPr/>
    </dgm:pt>
    <dgm:pt modelId="{A4F4A54B-0828-364E-B7D3-0F2E7A48E6B7}" type="pres">
      <dgm:prSet presAssocID="{61658DF4-5142-CA43-830D-33321C1AC592}" presName="sp" presStyleCnt="0"/>
      <dgm:spPr/>
    </dgm:pt>
    <dgm:pt modelId="{1D19496D-E334-5843-991D-CEA7F674697D}" type="pres">
      <dgm:prSet presAssocID="{54F068AA-4028-D84B-9EF5-958A39F27968}" presName="arrowAndChildren" presStyleCnt="0"/>
      <dgm:spPr/>
    </dgm:pt>
    <dgm:pt modelId="{9CA25D8B-5461-4247-87E2-6E0D6C41FCE9}" type="pres">
      <dgm:prSet presAssocID="{54F068AA-4028-D84B-9EF5-958A39F27968}" presName="parentTextArrow" presStyleLbl="node1" presStyleIdx="1" presStyleCnt="5"/>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2" presStyleCnt="5"/>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3" presStyleCnt="5"/>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4" presStyleCnt="5"/>
      <dgm:spPr/>
    </dgm:pt>
  </dgm:ptLst>
  <dgm:cxnLst>
    <dgm:cxn modelId="{C78DB01D-D980-D84E-A372-F872228E6FD0}" type="presOf" srcId="{54F068AA-4028-D84B-9EF5-958A39F27968}" destId="{9CA25D8B-5461-4247-87E2-6E0D6C41FCE9}" srcOrd="0" destOrd="0" presId="urn:microsoft.com/office/officeart/2005/8/layout/process4"/>
    <dgm:cxn modelId="{1D67855B-7F96-E149-A1E6-DC5CAED1182D}" srcId="{08FF193D-8DE8-D44F-8C27-C54A04EBCCBD}" destId="{AA001997-24D9-804D-9CBD-9D8DCDB420B8}" srcOrd="4" destOrd="0" parTransId="{1C75F162-0000-2A46-8BE4-68B52EAECC7D}" sibTransId="{347333CE-5268-C742-AA03-EC3E3AE378C5}"/>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BB6685E3-51B6-2F4A-BCCF-C68D1659CAE8}" type="presOf" srcId="{AA001997-24D9-804D-9CBD-9D8DCDB420B8}" destId="{98314C10-B490-004D-AA49-CC43BF0D6BC0}"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F516CD8A-4107-E049-B2E0-F82638AB2419}" type="presParOf" srcId="{5AE82554-F453-A249-8332-1BA945B75D3E}" destId="{F329564B-930B-6845-B3BC-030D3345725C}" srcOrd="0" destOrd="0" presId="urn:microsoft.com/office/officeart/2005/8/layout/process4"/>
    <dgm:cxn modelId="{73CF4D3C-DDFB-5D43-AE7B-AC29C70ECE6D}" type="presParOf" srcId="{F329564B-930B-6845-B3BC-030D3345725C}" destId="{98314C10-B490-004D-AA49-CC43BF0D6BC0}" srcOrd="0" destOrd="0" presId="urn:microsoft.com/office/officeart/2005/8/layout/process4"/>
    <dgm:cxn modelId="{35F339A0-70E0-4948-BBBB-DAF421F9432F}" type="presParOf" srcId="{5AE82554-F453-A249-8332-1BA945B75D3E}" destId="{A4F4A54B-0828-364E-B7D3-0F2E7A48E6B7}" srcOrd="1" destOrd="0" presId="urn:microsoft.com/office/officeart/2005/8/layout/process4"/>
    <dgm:cxn modelId="{64B391F8-6A01-284D-BB3C-490AB32190A6}" type="presParOf" srcId="{5AE82554-F453-A249-8332-1BA945B75D3E}" destId="{1D19496D-E334-5843-991D-CEA7F674697D}" srcOrd="2" destOrd="0" presId="urn:microsoft.com/office/officeart/2005/8/layout/process4"/>
    <dgm:cxn modelId="{03F9AF3F-F758-DB4E-9C6D-1A5E7B038EBA}" type="presParOf" srcId="{1D19496D-E334-5843-991D-CEA7F674697D}" destId="{9CA25D8B-5461-4247-87E2-6E0D6C41FCE9}" srcOrd="0" destOrd="0" presId="urn:microsoft.com/office/officeart/2005/8/layout/process4"/>
    <dgm:cxn modelId="{F3F6A7F7-7E04-D146-90C8-892A5E39A9AB}" type="presParOf" srcId="{5AE82554-F453-A249-8332-1BA945B75D3E}" destId="{A23B19D0-BAA5-F54B-A78C-7249438C3426}" srcOrd="3" destOrd="0" presId="urn:microsoft.com/office/officeart/2005/8/layout/process4"/>
    <dgm:cxn modelId="{AAADF965-A27C-9A46-96F9-028C4B81FDEE}" type="presParOf" srcId="{5AE82554-F453-A249-8332-1BA945B75D3E}" destId="{ADAC7DD6-26EC-B042-8749-4799FB22F801}" srcOrd="4"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5" destOrd="0" presId="urn:microsoft.com/office/officeart/2005/8/layout/process4"/>
    <dgm:cxn modelId="{3E701FEA-EF24-DE40-B138-2F7766E32591}" type="presParOf" srcId="{5AE82554-F453-A249-8332-1BA945B75D3E}" destId="{4EA6DF87-1EC3-984B-A088-38548879857B}" srcOrd="6"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7" destOrd="0" presId="urn:microsoft.com/office/officeart/2005/8/layout/process4"/>
    <dgm:cxn modelId="{E0A56E27-B779-474A-B02C-8D950726A69B}" type="presParOf" srcId="{5AE82554-F453-A249-8332-1BA945B75D3E}" destId="{3C5D4C88-FCB0-FC4D-BD1C-323D94CF825F}" srcOrd="8"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211" minVer="http://schemas.openxmlformats.org/drawingml/2006/diagram"/>
    </a:ext>
  </dgm:extLst>
</dgm:dataModel>
</file>

<file path=word/diagrams/data32.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31" qsCatId="simple" csTypeId="urn:microsoft.com/office/officeart/2005/8/colors/accent1_2#31" csCatId="accent1" phldr="1"/>
      <dgm:spPr/>
      <dgm:t>
        <a:bodyPr/>
        <a:lstStyle/>
        <a:p>
          <a:endParaRPr lang="en-US"/>
        </a:p>
      </dgm:t>
    </dgm:pt>
    <dgm:pt modelId="{EF5AF2D6-AF50-EB41-A888-DDD7A3A4B87E}">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Reduced-distraction testing</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Assistive technology</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Note-taking supports</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Alternative formats for learning materials</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E6BFCE"/>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Additional time for tests and exams</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F329564B-930B-6845-B3BC-030D3345725C}" type="pres">
      <dgm:prSet presAssocID="{AA001997-24D9-804D-9CBD-9D8DCDB420B8}" presName="boxAndChildren" presStyleCnt="0"/>
      <dgm:spPr/>
    </dgm:pt>
    <dgm:pt modelId="{98314C10-B490-004D-AA49-CC43BF0D6BC0}" type="pres">
      <dgm:prSet presAssocID="{AA001997-24D9-804D-9CBD-9D8DCDB420B8}" presName="parentTextBox" presStyleLbl="node1" presStyleIdx="0" presStyleCnt="5"/>
      <dgm:spPr/>
    </dgm:pt>
    <dgm:pt modelId="{A4F4A54B-0828-364E-B7D3-0F2E7A48E6B7}" type="pres">
      <dgm:prSet presAssocID="{61658DF4-5142-CA43-830D-33321C1AC592}" presName="sp" presStyleCnt="0"/>
      <dgm:spPr/>
    </dgm:pt>
    <dgm:pt modelId="{1D19496D-E334-5843-991D-CEA7F674697D}" type="pres">
      <dgm:prSet presAssocID="{54F068AA-4028-D84B-9EF5-958A39F27968}" presName="arrowAndChildren" presStyleCnt="0"/>
      <dgm:spPr/>
    </dgm:pt>
    <dgm:pt modelId="{9CA25D8B-5461-4247-87E2-6E0D6C41FCE9}" type="pres">
      <dgm:prSet presAssocID="{54F068AA-4028-D84B-9EF5-958A39F27968}" presName="parentTextArrow" presStyleLbl="node1" presStyleIdx="1" presStyleCnt="5"/>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2" presStyleCnt="5"/>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3" presStyleCnt="5"/>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4" presStyleCnt="5"/>
      <dgm:spPr/>
    </dgm:pt>
  </dgm:ptLst>
  <dgm:cxnLst>
    <dgm:cxn modelId="{C78DB01D-D980-D84E-A372-F872228E6FD0}" type="presOf" srcId="{54F068AA-4028-D84B-9EF5-958A39F27968}" destId="{9CA25D8B-5461-4247-87E2-6E0D6C41FCE9}" srcOrd="0" destOrd="0" presId="urn:microsoft.com/office/officeart/2005/8/layout/process4"/>
    <dgm:cxn modelId="{1D67855B-7F96-E149-A1E6-DC5CAED1182D}" srcId="{08FF193D-8DE8-D44F-8C27-C54A04EBCCBD}" destId="{AA001997-24D9-804D-9CBD-9D8DCDB420B8}" srcOrd="4" destOrd="0" parTransId="{1C75F162-0000-2A46-8BE4-68B52EAECC7D}" sibTransId="{347333CE-5268-C742-AA03-EC3E3AE378C5}"/>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BB6685E3-51B6-2F4A-BCCF-C68D1659CAE8}" type="presOf" srcId="{AA001997-24D9-804D-9CBD-9D8DCDB420B8}" destId="{98314C10-B490-004D-AA49-CC43BF0D6BC0}"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F516CD8A-4107-E049-B2E0-F82638AB2419}" type="presParOf" srcId="{5AE82554-F453-A249-8332-1BA945B75D3E}" destId="{F329564B-930B-6845-B3BC-030D3345725C}" srcOrd="0" destOrd="0" presId="urn:microsoft.com/office/officeart/2005/8/layout/process4"/>
    <dgm:cxn modelId="{73CF4D3C-DDFB-5D43-AE7B-AC29C70ECE6D}" type="presParOf" srcId="{F329564B-930B-6845-B3BC-030D3345725C}" destId="{98314C10-B490-004D-AA49-CC43BF0D6BC0}" srcOrd="0" destOrd="0" presId="urn:microsoft.com/office/officeart/2005/8/layout/process4"/>
    <dgm:cxn modelId="{35F339A0-70E0-4948-BBBB-DAF421F9432F}" type="presParOf" srcId="{5AE82554-F453-A249-8332-1BA945B75D3E}" destId="{A4F4A54B-0828-364E-B7D3-0F2E7A48E6B7}" srcOrd="1" destOrd="0" presId="urn:microsoft.com/office/officeart/2005/8/layout/process4"/>
    <dgm:cxn modelId="{64B391F8-6A01-284D-BB3C-490AB32190A6}" type="presParOf" srcId="{5AE82554-F453-A249-8332-1BA945B75D3E}" destId="{1D19496D-E334-5843-991D-CEA7F674697D}" srcOrd="2" destOrd="0" presId="urn:microsoft.com/office/officeart/2005/8/layout/process4"/>
    <dgm:cxn modelId="{03F9AF3F-F758-DB4E-9C6D-1A5E7B038EBA}" type="presParOf" srcId="{1D19496D-E334-5843-991D-CEA7F674697D}" destId="{9CA25D8B-5461-4247-87E2-6E0D6C41FCE9}" srcOrd="0" destOrd="0" presId="urn:microsoft.com/office/officeart/2005/8/layout/process4"/>
    <dgm:cxn modelId="{F3F6A7F7-7E04-D146-90C8-892A5E39A9AB}" type="presParOf" srcId="{5AE82554-F453-A249-8332-1BA945B75D3E}" destId="{A23B19D0-BAA5-F54B-A78C-7249438C3426}" srcOrd="3" destOrd="0" presId="urn:microsoft.com/office/officeart/2005/8/layout/process4"/>
    <dgm:cxn modelId="{AAADF965-A27C-9A46-96F9-028C4B81FDEE}" type="presParOf" srcId="{5AE82554-F453-A249-8332-1BA945B75D3E}" destId="{ADAC7DD6-26EC-B042-8749-4799FB22F801}" srcOrd="4"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5" destOrd="0" presId="urn:microsoft.com/office/officeart/2005/8/layout/process4"/>
    <dgm:cxn modelId="{3E701FEA-EF24-DE40-B138-2F7766E32591}" type="presParOf" srcId="{5AE82554-F453-A249-8332-1BA945B75D3E}" destId="{4EA6DF87-1EC3-984B-A088-38548879857B}" srcOrd="6"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7" destOrd="0" presId="urn:microsoft.com/office/officeart/2005/8/layout/process4"/>
    <dgm:cxn modelId="{E0A56E27-B779-474A-B02C-8D950726A69B}" type="presParOf" srcId="{5AE82554-F453-A249-8332-1BA945B75D3E}" destId="{3C5D4C88-FCB0-FC4D-BD1C-323D94CF825F}" srcOrd="8"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216" minVer="http://schemas.openxmlformats.org/drawingml/2006/diagram"/>
    </a:ext>
  </dgm:extLst>
</dgm:dataModel>
</file>

<file path=word/diagrams/data33.xml><?xml version="1.0" encoding="utf-8"?>
<dgm:dataModel xmlns:dgm="http://schemas.openxmlformats.org/drawingml/2006/diagram" xmlns:a="http://schemas.openxmlformats.org/drawingml/2006/main">
  <dgm:ptLst>
    <dgm:pt modelId="{AF572F6E-D1D9-574D-8631-D9F36015F617}" type="doc">
      <dgm:prSet loTypeId="urn:microsoft.com/office/officeart/2026/layout/SmallDotsVertical#12" loCatId="" qsTypeId="urn:microsoft.com/office/officeart/2005/8/quickstyle/simple1#32" qsCatId="simple" csTypeId="urn:microsoft.com/office/officeart/2005/8/colors/accent1_2#32" csCatId="accent1" phldr="1"/>
      <dgm:spPr/>
      <dgm:t>
        <a:bodyPr/>
        <a:lstStyle/>
        <a:p>
          <a:endParaRPr lang="en-US"/>
        </a:p>
      </dgm:t>
    </dgm:pt>
    <dgm:pt modelId="{B88D4F9C-646E-814D-8B8F-830EA0AADA46}">
      <dgm:prSet phldrT="Title" custT="1"/>
      <dgm:spPr/>
      <dgm:t>
        <a:bodyPr/>
        <a:lstStyle/>
        <a:p>
          <a:pPr>
            <a:defRPr b="1">
              <a:solidFill>
                <a:schemeClr val="accent1"/>
              </a:solidFill>
            </a:defRPr>
          </a:pPr>
          <a:r>
            <a:rPr lang="en-US" sz="2000">
              <a:solidFill>
                <a:srgbClr val="6D1D39"/>
              </a:solidFill>
              <a:latin typeface="Poppins" panose="00000500000000000000" pitchFamily="2" charset="77"/>
              <a:cs typeface="Poppins" panose="00000500000000000000" pitchFamily="2" charset="77"/>
            </a:rPr>
            <a:t>Students may experience:</a:t>
          </a:r>
        </a:p>
      </dgm:t>
    </dgm:pt>
    <dgm:pt modelId="{58EB0936-3663-2B44-BA25-7EB7602A1B4B}" type="parTrans" cxnId="{E164DA73-C2EE-FE4C-A539-1E07327992B8}">
      <dgm:prSet/>
      <dgm:spPr/>
      <dgm:t>
        <a:bodyPr/>
        <a:lstStyle/>
        <a:p>
          <a:endParaRPr lang="en-US"/>
        </a:p>
      </dgm:t>
    </dgm:pt>
    <dgm:pt modelId="{C80A283C-E436-0C4D-AD6F-D3DAEC8FB2D6}" type="sibTrans" cxnId="{E164DA73-C2EE-FE4C-A539-1E07327992B8}">
      <dgm:prSet/>
      <dgm:spPr/>
      <dgm:t>
        <a:bodyPr/>
        <a:lstStyle/>
        <a:p>
          <a:endParaRPr lang="en-US"/>
        </a:p>
      </dgm:t>
    </dgm:pt>
    <dgm:pt modelId="{7D43F1A9-508F-244E-B458-26E5C21902AD}">
      <dgm:prSet phldrT="Description" custT="1"/>
      <dgm:spPr/>
      <dgm:t>
        <a:bodyPr/>
        <a:lstStyle/>
        <a:p>
          <a:r>
            <a:rPr lang="en-CA" sz="1200">
              <a:latin typeface="Poppins" panose="00000500000000000000" pitchFamily="2" charset="77"/>
              <a:cs typeface="Poppins" panose="00000500000000000000" pitchFamily="2" charset="77"/>
            </a:rPr>
            <a:t>Stress</a:t>
          </a:r>
          <a:endParaRPr lang="en-US" sz="1200">
            <a:latin typeface="Poppins" panose="00000500000000000000" pitchFamily="2" charset="77"/>
            <a:cs typeface="Poppins" panose="00000500000000000000" pitchFamily="2" charset="77"/>
          </a:endParaRPr>
        </a:p>
      </dgm:t>
    </dgm:pt>
    <dgm:pt modelId="{1C1CD2A0-B724-F441-9BDF-013764196A87}" type="parTrans" cxnId="{CBF568DE-DCAB-5847-A4E8-131501041DA4}">
      <dgm:prSet/>
      <dgm:spPr/>
      <dgm:t>
        <a:bodyPr/>
        <a:lstStyle/>
        <a:p>
          <a:endParaRPr lang="en-US"/>
        </a:p>
      </dgm:t>
    </dgm:pt>
    <dgm:pt modelId="{F8E4E9F5-8A35-544C-85F3-E7A3982FEB86}" type="sibTrans" cxnId="{CBF568DE-DCAB-5847-A4E8-131501041DA4}">
      <dgm:prSet/>
      <dgm:spPr/>
      <dgm:t>
        <a:bodyPr/>
        <a:lstStyle/>
        <a:p>
          <a:endParaRPr lang="en-US"/>
        </a:p>
      </dgm:t>
    </dgm:pt>
    <dgm:pt modelId="{91333158-1F73-684F-9132-766E9D7BD128}">
      <dgm:prSet phldrT="Description" custT="1"/>
      <dgm:spPr/>
      <dgm:t>
        <a:bodyPr/>
        <a:lstStyle/>
        <a:p>
          <a:r>
            <a:rPr lang="en-CA" sz="1200">
              <a:latin typeface="Poppins" panose="00000500000000000000" pitchFamily="2" charset="77"/>
              <a:cs typeface="Poppins" panose="00000500000000000000" pitchFamily="2" charset="77"/>
            </a:rPr>
            <a:t>Anxiety</a:t>
          </a:r>
          <a:endParaRPr lang="en-US" sz="1200">
            <a:latin typeface="Poppins" panose="00000500000000000000" pitchFamily="2" charset="77"/>
            <a:cs typeface="Poppins" panose="00000500000000000000" pitchFamily="2" charset="77"/>
          </a:endParaRPr>
        </a:p>
      </dgm:t>
    </dgm:pt>
    <dgm:pt modelId="{E76987B8-359E-3646-A217-DA7EE8C776C7}" type="parTrans" cxnId="{013F44C0-F12E-4C4A-9328-4E3B611E158B}">
      <dgm:prSet/>
      <dgm:spPr/>
      <dgm:t>
        <a:bodyPr/>
        <a:lstStyle/>
        <a:p>
          <a:endParaRPr lang="en-US"/>
        </a:p>
      </dgm:t>
    </dgm:pt>
    <dgm:pt modelId="{5C1CF2B9-8BD6-DF43-B6FF-082C96D70D9D}" type="sibTrans" cxnId="{013F44C0-F12E-4C4A-9328-4E3B611E158B}">
      <dgm:prSet/>
      <dgm:spPr/>
      <dgm:t>
        <a:bodyPr/>
        <a:lstStyle/>
        <a:p>
          <a:endParaRPr lang="en-US"/>
        </a:p>
      </dgm:t>
    </dgm:pt>
    <dgm:pt modelId="{A54F8DD0-A81C-4041-8A53-6EB52E5D321B}">
      <dgm:prSet phldrT="Description" custT="1"/>
      <dgm:spPr/>
      <dgm:t>
        <a:bodyPr/>
        <a:lstStyle/>
        <a:p>
          <a:r>
            <a:rPr lang="en-CA" sz="1200">
              <a:latin typeface="Poppins" panose="00000500000000000000" pitchFamily="2" charset="77"/>
              <a:cs typeface="Poppins" panose="00000500000000000000" pitchFamily="2" charset="77"/>
            </a:rPr>
            <a:t>Financial pressures</a:t>
          </a:r>
          <a:endParaRPr lang="en-US" sz="1200">
            <a:latin typeface="Poppins" panose="00000500000000000000" pitchFamily="2" charset="77"/>
            <a:cs typeface="Poppins" panose="00000500000000000000" pitchFamily="2" charset="77"/>
          </a:endParaRPr>
        </a:p>
      </dgm:t>
    </dgm:pt>
    <dgm:pt modelId="{EFE0A790-1C2B-E24F-8D1D-37A9FE4035FA}" type="parTrans" cxnId="{142C1C41-6A77-B24F-A786-5210C8BD91CE}">
      <dgm:prSet/>
      <dgm:spPr/>
      <dgm:t>
        <a:bodyPr/>
        <a:lstStyle/>
        <a:p>
          <a:endParaRPr lang="en-US"/>
        </a:p>
      </dgm:t>
    </dgm:pt>
    <dgm:pt modelId="{60AE689F-0AC6-4147-8FBE-EB1B83E88B27}" type="sibTrans" cxnId="{142C1C41-6A77-B24F-A786-5210C8BD91CE}">
      <dgm:prSet/>
      <dgm:spPr/>
      <dgm:t>
        <a:bodyPr/>
        <a:lstStyle/>
        <a:p>
          <a:endParaRPr lang="en-US"/>
        </a:p>
      </dgm:t>
    </dgm:pt>
    <dgm:pt modelId="{D5374F13-E438-784C-B7A1-4DBF51A1058F}">
      <dgm:prSet phldrT="Description" custT="1"/>
      <dgm:spPr/>
      <dgm:t>
        <a:bodyPr/>
        <a:lstStyle/>
        <a:p>
          <a:r>
            <a:rPr lang="en-CA" sz="1200">
              <a:latin typeface="Poppins" panose="00000500000000000000" pitchFamily="2" charset="77"/>
              <a:cs typeface="Poppins" panose="00000500000000000000" pitchFamily="2" charset="77"/>
            </a:rPr>
            <a:t>Family responsibilities</a:t>
          </a:r>
          <a:endParaRPr lang="en-US" sz="1200">
            <a:latin typeface="Poppins" panose="00000500000000000000" pitchFamily="2" charset="77"/>
            <a:cs typeface="Poppins" panose="00000500000000000000" pitchFamily="2" charset="77"/>
          </a:endParaRPr>
        </a:p>
      </dgm:t>
    </dgm:pt>
    <dgm:pt modelId="{4151EA21-840E-0D43-BA11-262CC99F167C}" type="parTrans" cxnId="{E54D470B-D7FC-6A4B-B449-19792FF9EE6D}">
      <dgm:prSet/>
      <dgm:spPr/>
      <dgm:t>
        <a:bodyPr/>
        <a:lstStyle/>
        <a:p>
          <a:endParaRPr lang="en-US"/>
        </a:p>
      </dgm:t>
    </dgm:pt>
    <dgm:pt modelId="{7F59663C-05C2-384B-8C57-D8F52BE83EB9}" type="sibTrans" cxnId="{E54D470B-D7FC-6A4B-B449-19792FF9EE6D}">
      <dgm:prSet/>
      <dgm:spPr/>
      <dgm:t>
        <a:bodyPr/>
        <a:lstStyle/>
        <a:p>
          <a:endParaRPr lang="en-US"/>
        </a:p>
      </dgm:t>
    </dgm:pt>
    <dgm:pt modelId="{041B64DC-83A9-7D4E-BD48-FAF2B0594608}">
      <dgm:prSet phldrT="Description" custT="1"/>
      <dgm:spPr/>
      <dgm:t>
        <a:bodyPr/>
        <a:lstStyle/>
        <a:p>
          <a:r>
            <a:rPr lang="en-CA" sz="1200">
              <a:latin typeface="Poppins" panose="00000500000000000000" pitchFamily="2" charset="77"/>
              <a:cs typeface="Poppins" panose="00000500000000000000" pitchFamily="2" charset="77"/>
            </a:rPr>
            <a:t>Grief or loss</a:t>
          </a:r>
          <a:endParaRPr lang="en-US" sz="1200">
            <a:latin typeface="Poppins" panose="00000500000000000000" pitchFamily="2" charset="77"/>
            <a:cs typeface="Poppins" panose="00000500000000000000" pitchFamily="2" charset="77"/>
          </a:endParaRPr>
        </a:p>
      </dgm:t>
    </dgm:pt>
    <dgm:pt modelId="{1FD62D42-C91E-234A-A455-DBC377C2B870}" type="parTrans" cxnId="{6BCB6947-7E47-2340-8206-CCFF919E3DB6}">
      <dgm:prSet/>
      <dgm:spPr/>
      <dgm:t>
        <a:bodyPr/>
        <a:lstStyle/>
        <a:p>
          <a:endParaRPr lang="en-US"/>
        </a:p>
      </dgm:t>
    </dgm:pt>
    <dgm:pt modelId="{3B92B117-210E-D84F-BBB8-3DEA76FEBD08}" type="sibTrans" cxnId="{6BCB6947-7E47-2340-8206-CCFF919E3DB6}">
      <dgm:prSet/>
      <dgm:spPr/>
      <dgm:t>
        <a:bodyPr/>
        <a:lstStyle/>
        <a:p>
          <a:endParaRPr lang="en-US"/>
        </a:p>
      </dgm:t>
    </dgm:pt>
    <dgm:pt modelId="{01BC4092-A626-174B-8017-DB0AB1D8C1CA}">
      <dgm:prSet phldrT="Description" custT="1"/>
      <dgm:spPr/>
      <dgm:t>
        <a:bodyPr/>
        <a:lstStyle/>
        <a:p>
          <a:r>
            <a:rPr lang="en-CA" sz="1200">
              <a:latin typeface="Poppins" panose="00000500000000000000" pitchFamily="2" charset="77"/>
              <a:cs typeface="Poppins" panose="00000500000000000000" pitchFamily="2" charset="77"/>
            </a:rPr>
            <a:t>Health concerns</a:t>
          </a:r>
          <a:endParaRPr lang="en-US" sz="1200">
            <a:latin typeface="Poppins" panose="00000500000000000000" pitchFamily="2" charset="77"/>
            <a:cs typeface="Poppins" panose="00000500000000000000" pitchFamily="2" charset="77"/>
          </a:endParaRPr>
        </a:p>
      </dgm:t>
    </dgm:pt>
    <dgm:pt modelId="{6EB185FA-663B-D944-8F5A-2F2E23662997}" type="parTrans" cxnId="{EC9B63A6-3ABB-0A42-93FE-D30C223D2A71}">
      <dgm:prSet/>
      <dgm:spPr/>
      <dgm:t>
        <a:bodyPr/>
        <a:lstStyle/>
        <a:p>
          <a:endParaRPr lang="en-US"/>
        </a:p>
      </dgm:t>
    </dgm:pt>
    <dgm:pt modelId="{378058CE-9BF8-D74F-8AFC-AB4DB27634AF}" type="sibTrans" cxnId="{EC9B63A6-3ABB-0A42-93FE-D30C223D2A71}">
      <dgm:prSet/>
      <dgm:spPr/>
      <dgm:t>
        <a:bodyPr/>
        <a:lstStyle/>
        <a:p>
          <a:endParaRPr lang="en-US"/>
        </a:p>
      </dgm:t>
    </dgm:pt>
    <dgm:pt modelId="{85673D15-2AE3-B74B-B8DF-356AFB713210}">
      <dgm:prSet phldrT="Description" custT="1"/>
      <dgm:spPr/>
      <dgm:t>
        <a:bodyPr/>
        <a:lstStyle/>
        <a:p>
          <a:r>
            <a:rPr lang="en-CA" sz="1200">
              <a:latin typeface="Poppins" panose="00000500000000000000" pitchFamily="2" charset="77"/>
              <a:cs typeface="Poppins" panose="00000500000000000000" pitchFamily="2" charset="77"/>
            </a:rPr>
            <a:t>Mental health challenges</a:t>
          </a:r>
          <a:endParaRPr lang="en-US" sz="1200">
            <a:latin typeface="Poppins" panose="00000500000000000000" pitchFamily="2" charset="77"/>
            <a:cs typeface="Poppins" panose="00000500000000000000" pitchFamily="2" charset="77"/>
          </a:endParaRPr>
        </a:p>
      </dgm:t>
    </dgm:pt>
    <dgm:pt modelId="{E92C9B91-4F89-6544-BB20-17DC6F6E9A10}" type="parTrans" cxnId="{16115C1F-586D-4A42-8417-D82947E2CDA4}">
      <dgm:prSet/>
      <dgm:spPr/>
      <dgm:t>
        <a:bodyPr/>
        <a:lstStyle/>
        <a:p>
          <a:endParaRPr lang="en-US"/>
        </a:p>
      </dgm:t>
    </dgm:pt>
    <dgm:pt modelId="{5C2EE9D7-E15B-8046-8C82-F4A75E283A91}" type="sibTrans" cxnId="{16115C1F-586D-4A42-8417-D82947E2CDA4}">
      <dgm:prSet/>
      <dgm:spPr/>
      <dgm:t>
        <a:bodyPr/>
        <a:lstStyle/>
        <a:p>
          <a:endParaRPr lang="en-US"/>
        </a:p>
      </dgm:t>
    </dgm:pt>
    <dgm:pt modelId="{43F677B6-75C3-6E4B-A3D5-0468DF19EBC0}" type="pres">
      <dgm:prSet presAssocID="{AF572F6E-D1D9-574D-8631-D9F36015F617}" presName="root" presStyleCnt="0">
        <dgm:presLayoutVars>
          <dgm:dir/>
          <dgm:resizeHandles val="exact"/>
        </dgm:presLayoutVars>
      </dgm:prSet>
      <dgm:spPr/>
    </dgm:pt>
    <dgm:pt modelId="{B237F567-68F8-804C-B33C-0E2C1B8FA9FE}" type="pres">
      <dgm:prSet presAssocID="{AF572F6E-D1D9-574D-8631-D9F36015F617}" presName="connLine" presStyleLbl="dkBgShp" presStyleIdx="0" presStyleCnt="1"/>
      <dgm:spPr>
        <a:solidFill>
          <a:srgbClr val="E6BFCE"/>
        </a:solidFill>
        <a:ln>
          <a:noFill/>
        </a:ln>
        <a:effectLst/>
      </dgm:spPr>
    </dgm:pt>
    <dgm:pt modelId="{7783868F-FE0D-B848-9533-460C7FF241D1}" type="pres">
      <dgm:prSet presAssocID="{AF572F6E-D1D9-574D-8631-D9F36015F617}" presName="itemsFlow" presStyleCnt="0"/>
      <dgm:spPr/>
    </dgm:pt>
    <dgm:pt modelId="{99BE49E9-0665-1847-BCE3-DF972DF05A98}" type="pres">
      <dgm:prSet presAssocID="{B88D4F9C-646E-814D-8B8F-830EA0AADA46}" presName="item" presStyleCnt="0"/>
      <dgm:spPr/>
    </dgm:pt>
    <dgm:pt modelId="{3F7FD2C9-A8D7-2A4F-9196-43C33E3BB2C2}" type="pres">
      <dgm:prSet presAssocID="{B88D4F9C-646E-814D-8B8F-830EA0AADA46}" presName="anchor" presStyleCnt="0"/>
      <dgm:spPr/>
    </dgm:pt>
    <dgm:pt modelId="{EC063812-ABD8-D848-B9AA-A51B008584F9}" type="pres">
      <dgm:prSet presAssocID="{B88D4F9C-646E-814D-8B8F-830EA0AADA46}" presName="titleText" presStyleLbl="revTx" presStyleIdx="0" presStyleCnt="0">
        <dgm:presLayoutVars>
          <dgm:chMax val="0"/>
          <dgm:chPref val="0"/>
        </dgm:presLayoutVars>
      </dgm:prSet>
      <dgm:spPr/>
    </dgm:pt>
    <dgm:pt modelId="{C2AAD854-C97B-3B46-8BE1-63A597EDB2F5}" type="pres">
      <dgm:prSet presAssocID="{B88D4F9C-646E-814D-8B8F-830EA0AADA46}" presName="dot" presStyleLbl="node1" presStyleIdx="0" presStyleCnt="1"/>
      <dgm:spPr>
        <a:solidFill>
          <a:srgbClr val="6D1D39"/>
        </a:solidFill>
      </dgm:spPr>
    </dgm:pt>
    <dgm:pt modelId="{DADA40B3-F84D-5A4B-BF6B-74418E52CD1F}" type="pres">
      <dgm:prSet presAssocID="{B88D4F9C-646E-814D-8B8F-830EA0AADA46}" presName="descText" presStyleLbl="revTx" presStyleIdx="0" presStyleCnt="0">
        <dgm:presLayoutVars>
          <dgm:chMax val="0"/>
          <dgm:chPref val="0"/>
        </dgm:presLayoutVars>
      </dgm:prSet>
      <dgm:spPr/>
    </dgm:pt>
  </dgm:ptLst>
  <dgm:cxnLst>
    <dgm:cxn modelId="{E54D470B-D7FC-6A4B-B449-19792FF9EE6D}" srcId="{B88D4F9C-646E-814D-8B8F-830EA0AADA46}" destId="{D5374F13-E438-784C-B7A1-4DBF51A1058F}" srcOrd="3" destOrd="0" parTransId="{4151EA21-840E-0D43-BA11-262CC99F167C}" sibTransId="{7F59663C-05C2-384B-8C57-D8F52BE83EB9}"/>
    <dgm:cxn modelId="{9CCF3815-0E8C-4248-9B02-B70E688CD8B9}" type="presOf" srcId="{B88D4F9C-646E-814D-8B8F-830EA0AADA46}" destId="{EC063812-ABD8-D848-B9AA-A51B008584F9}" srcOrd="0" destOrd="0" presId="urn:microsoft.com/office/officeart/2026/layout/SmallDotsVertical#12"/>
    <dgm:cxn modelId="{16115C1F-586D-4A42-8417-D82947E2CDA4}" srcId="{B88D4F9C-646E-814D-8B8F-830EA0AADA46}" destId="{85673D15-2AE3-B74B-B8DF-356AFB713210}" srcOrd="6" destOrd="0" parTransId="{E92C9B91-4F89-6544-BB20-17DC6F6E9A10}" sibTransId="{5C2EE9D7-E15B-8046-8C82-F4A75E283A91}"/>
    <dgm:cxn modelId="{142C1C41-6A77-B24F-A786-5210C8BD91CE}" srcId="{B88D4F9C-646E-814D-8B8F-830EA0AADA46}" destId="{A54F8DD0-A81C-4041-8A53-6EB52E5D321B}" srcOrd="2" destOrd="0" parTransId="{EFE0A790-1C2B-E24F-8D1D-37A9FE4035FA}" sibTransId="{60AE689F-0AC6-4147-8FBE-EB1B83E88B27}"/>
    <dgm:cxn modelId="{6BCB6947-7E47-2340-8206-CCFF919E3DB6}" srcId="{B88D4F9C-646E-814D-8B8F-830EA0AADA46}" destId="{041B64DC-83A9-7D4E-BD48-FAF2B0594608}" srcOrd="4" destOrd="0" parTransId="{1FD62D42-C91E-234A-A455-DBC377C2B870}" sibTransId="{3B92B117-210E-D84F-BBB8-3DEA76FEBD08}"/>
    <dgm:cxn modelId="{E164DA73-C2EE-FE4C-A539-1E07327992B8}" srcId="{AF572F6E-D1D9-574D-8631-D9F36015F617}" destId="{B88D4F9C-646E-814D-8B8F-830EA0AADA46}" srcOrd="0" destOrd="0" parTransId="{58EB0936-3663-2B44-BA25-7EB7602A1B4B}" sibTransId="{C80A283C-E436-0C4D-AD6F-D3DAEC8FB2D6}"/>
    <dgm:cxn modelId="{68D82C8B-8434-134E-8966-603A63ECCF2F}" type="presOf" srcId="{A54F8DD0-A81C-4041-8A53-6EB52E5D321B}" destId="{DADA40B3-F84D-5A4B-BF6B-74418E52CD1F}" srcOrd="0" destOrd="2" presId="urn:microsoft.com/office/officeart/2026/layout/SmallDotsVertical#12"/>
    <dgm:cxn modelId="{77FA7591-35FD-E445-8358-48EB8DE5B971}" type="presOf" srcId="{041B64DC-83A9-7D4E-BD48-FAF2B0594608}" destId="{DADA40B3-F84D-5A4B-BF6B-74418E52CD1F}" srcOrd="0" destOrd="4" presId="urn:microsoft.com/office/officeart/2026/layout/SmallDotsVertical#12"/>
    <dgm:cxn modelId="{B02ABB98-ADF5-2D4D-8699-5B1A008012D4}" type="presOf" srcId="{7D43F1A9-508F-244E-B458-26E5C21902AD}" destId="{DADA40B3-F84D-5A4B-BF6B-74418E52CD1F}" srcOrd="0" destOrd="0" presId="urn:microsoft.com/office/officeart/2026/layout/SmallDotsVertical#12"/>
    <dgm:cxn modelId="{224A7E9B-66D4-4A41-94D2-BED0A2E7CB08}" type="presOf" srcId="{01BC4092-A626-174B-8017-DB0AB1D8C1CA}" destId="{DADA40B3-F84D-5A4B-BF6B-74418E52CD1F}" srcOrd="0" destOrd="5" presId="urn:microsoft.com/office/officeart/2026/layout/SmallDotsVertical#12"/>
    <dgm:cxn modelId="{EC9B63A6-3ABB-0A42-93FE-D30C223D2A71}" srcId="{B88D4F9C-646E-814D-8B8F-830EA0AADA46}" destId="{01BC4092-A626-174B-8017-DB0AB1D8C1CA}" srcOrd="5" destOrd="0" parTransId="{6EB185FA-663B-D944-8F5A-2F2E23662997}" sibTransId="{378058CE-9BF8-D74F-8AFC-AB4DB27634AF}"/>
    <dgm:cxn modelId="{5BA06BAB-8A8C-494E-BBE3-0BB1463C4111}" type="presOf" srcId="{D5374F13-E438-784C-B7A1-4DBF51A1058F}" destId="{DADA40B3-F84D-5A4B-BF6B-74418E52CD1F}" srcOrd="0" destOrd="3" presId="urn:microsoft.com/office/officeart/2026/layout/SmallDotsVertical#12"/>
    <dgm:cxn modelId="{013F44C0-F12E-4C4A-9328-4E3B611E158B}" srcId="{B88D4F9C-646E-814D-8B8F-830EA0AADA46}" destId="{91333158-1F73-684F-9132-766E9D7BD128}" srcOrd="1" destOrd="0" parTransId="{E76987B8-359E-3646-A217-DA7EE8C776C7}" sibTransId="{5C1CF2B9-8BD6-DF43-B6FF-082C96D70D9D}"/>
    <dgm:cxn modelId="{EE64F5C9-DA96-C345-9F14-5C8DC735EB76}" type="presOf" srcId="{91333158-1F73-684F-9132-766E9D7BD128}" destId="{DADA40B3-F84D-5A4B-BF6B-74418E52CD1F}" srcOrd="0" destOrd="1" presId="urn:microsoft.com/office/officeart/2026/layout/SmallDotsVertical#12"/>
    <dgm:cxn modelId="{CBF568DE-DCAB-5847-A4E8-131501041DA4}" srcId="{B88D4F9C-646E-814D-8B8F-830EA0AADA46}" destId="{7D43F1A9-508F-244E-B458-26E5C21902AD}" srcOrd="0" destOrd="0" parTransId="{1C1CD2A0-B724-F441-9BDF-013764196A87}" sibTransId="{F8E4E9F5-8A35-544C-85F3-E7A3982FEB86}"/>
    <dgm:cxn modelId="{A0BA5FE7-AEFA-4349-A48B-ABEB33B2CF71}" type="presOf" srcId="{AF572F6E-D1D9-574D-8631-D9F36015F617}" destId="{43F677B6-75C3-6E4B-A3D5-0468DF19EBC0}" srcOrd="0" destOrd="0" presId="urn:microsoft.com/office/officeart/2026/layout/SmallDotsVertical#12"/>
    <dgm:cxn modelId="{D454E5F6-DCBF-D546-A4EB-C103386030D1}" type="presOf" srcId="{85673D15-2AE3-B74B-B8DF-356AFB713210}" destId="{DADA40B3-F84D-5A4B-BF6B-74418E52CD1F}" srcOrd="0" destOrd="6" presId="urn:microsoft.com/office/officeart/2026/layout/SmallDotsVertical#12"/>
    <dgm:cxn modelId="{51DC61C7-64F9-8A47-A615-1F63A472EE77}" type="presParOf" srcId="{43F677B6-75C3-6E4B-A3D5-0468DF19EBC0}" destId="{B237F567-68F8-804C-B33C-0E2C1B8FA9FE}" srcOrd="0" destOrd="0" presId="urn:microsoft.com/office/officeart/2026/layout/SmallDotsVertical#12"/>
    <dgm:cxn modelId="{15974587-664F-2F47-8EB9-A925FD25FDD8}" type="presParOf" srcId="{43F677B6-75C3-6E4B-A3D5-0468DF19EBC0}" destId="{7783868F-FE0D-B848-9533-460C7FF241D1}" srcOrd="1" destOrd="0" presId="urn:microsoft.com/office/officeart/2026/layout/SmallDotsVertical#12"/>
    <dgm:cxn modelId="{38F193FA-29E9-0D44-91F9-331BD24786D3}" type="presParOf" srcId="{7783868F-FE0D-B848-9533-460C7FF241D1}" destId="{99BE49E9-0665-1847-BCE3-DF972DF05A98}" srcOrd="0" destOrd="0" presId="urn:microsoft.com/office/officeart/2026/layout/SmallDotsVertical#12"/>
    <dgm:cxn modelId="{4BC309BC-F95A-4949-92A4-2B01CFFAD2BD}" type="presParOf" srcId="{99BE49E9-0665-1847-BCE3-DF972DF05A98}" destId="{3F7FD2C9-A8D7-2A4F-9196-43C33E3BB2C2}" srcOrd="0" destOrd="0" presId="urn:microsoft.com/office/officeart/2026/layout/SmallDotsVertical#12"/>
    <dgm:cxn modelId="{79FD36EB-1F74-5C4E-BBC8-65C1DC97138F}" type="presParOf" srcId="{99BE49E9-0665-1847-BCE3-DF972DF05A98}" destId="{EC063812-ABD8-D848-B9AA-A51B008584F9}" srcOrd="1" destOrd="0" presId="urn:microsoft.com/office/officeart/2026/layout/SmallDotsVertical#12"/>
    <dgm:cxn modelId="{0F176C3D-549B-454B-A9AB-BD09B9ABF529}" type="presParOf" srcId="{99BE49E9-0665-1847-BCE3-DF972DF05A98}" destId="{C2AAD854-C97B-3B46-8BE1-63A597EDB2F5}" srcOrd="2" destOrd="0" presId="urn:microsoft.com/office/officeart/2026/layout/SmallDotsVertical#12"/>
    <dgm:cxn modelId="{47024317-2F73-D54D-AC36-D3797BD7016F}" type="presParOf" srcId="{99BE49E9-0665-1847-BCE3-DF972DF05A98}" destId="{DADA40B3-F84D-5A4B-BF6B-74418E52CD1F}" srcOrd="3" destOrd="0" presId="urn:microsoft.com/office/officeart/2026/layout/SmallDotsVertical#12"/>
  </dgm:cxnLst>
  <dgm:bg/>
  <dgm:whole/>
  <dgm:extLst>
    <a:ext uri="http://schemas.microsoft.com/office/drawing/2008/diagram">
      <dsp:dataModelExt xmlns:dsp="http://schemas.microsoft.com/office/drawing/2008/diagram" relId="rId221" minVer="http://schemas.openxmlformats.org/drawingml/2006/diagram"/>
    </a:ext>
  </dgm:extLst>
</dgm:dataModel>
</file>

<file path=word/diagrams/data34.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33" qsCatId="simple" csTypeId="urn:microsoft.com/office/officeart/2005/8/colors/accent1_2#33" csCatId="accent1" phldr="1"/>
      <dgm:spPr/>
      <dgm:t>
        <a:bodyPr/>
        <a:lstStyle/>
        <a:p>
          <a:endParaRPr lang="en-US"/>
        </a:p>
      </dgm:t>
    </dgm:pt>
    <dgm:pt modelId="{EF5AF2D6-AF50-EB41-A888-DDD7A3A4B87E}">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Misses several assessments</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Withdraws from participation</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Appears unusually distressed</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Shares concerns that affect their learning</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E6BFCE"/>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Stops attending class</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F329564B-930B-6845-B3BC-030D3345725C}" type="pres">
      <dgm:prSet presAssocID="{AA001997-24D9-804D-9CBD-9D8DCDB420B8}" presName="boxAndChildren" presStyleCnt="0"/>
      <dgm:spPr/>
    </dgm:pt>
    <dgm:pt modelId="{98314C10-B490-004D-AA49-CC43BF0D6BC0}" type="pres">
      <dgm:prSet presAssocID="{AA001997-24D9-804D-9CBD-9D8DCDB420B8}" presName="parentTextBox" presStyleLbl="node1" presStyleIdx="0" presStyleCnt="5"/>
      <dgm:spPr/>
    </dgm:pt>
    <dgm:pt modelId="{A4F4A54B-0828-364E-B7D3-0F2E7A48E6B7}" type="pres">
      <dgm:prSet presAssocID="{61658DF4-5142-CA43-830D-33321C1AC592}" presName="sp" presStyleCnt="0"/>
      <dgm:spPr/>
    </dgm:pt>
    <dgm:pt modelId="{1D19496D-E334-5843-991D-CEA7F674697D}" type="pres">
      <dgm:prSet presAssocID="{54F068AA-4028-D84B-9EF5-958A39F27968}" presName="arrowAndChildren" presStyleCnt="0"/>
      <dgm:spPr/>
    </dgm:pt>
    <dgm:pt modelId="{9CA25D8B-5461-4247-87E2-6E0D6C41FCE9}" type="pres">
      <dgm:prSet presAssocID="{54F068AA-4028-D84B-9EF5-958A39F27968}" presName="parentTextArrow" presStyleLbl="node1" presStyleIdx="1" presStyleCnt="5"/>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2" presStyleCnt="5"/>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3" presStyleCnt="5"/>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4" presStyleCnt="5"/>
      <dgm:spPr/>
    </dgm:pt>
  </dgm:ptLst>
  <dgm:cxnLst>
    <dgm:cxn modelId="{C78DB01D-D980-D84E-A372-F872228E6FD0}" type="presOf" srcId="{54F068AA-4028-D84B-9EF5-958A39F27968}" destId="{9CA25D8B-5461-4247-87E2-6E0D6C41FCE9}" srcOrd="0" destOrd="0" presId="urn:microsoft.com/office/officeart/2005/8/layout/process4"/>
    <dgm:cxn modelId="{1D67855B-7F96-E149-A1E6-DC5CAED1182D}" srcId="{08FF193D-8DE8-D44F-8C27-C54A04EBCCBD}" destId="{AA001997-24D9-804D-9CBD-9D8DCDB420B8}" srcOrd="4" destOrd="0" parTransId="{1C75F162-0000-2A46-8BE4-68B52EAECC7D}" sibTransId="{347333CE-5268-C742-AA03-EC3E3AE378C5}"/>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BB6685E3-51B6-2F4A-BCCF-C68D1659CAE8}" type="presOf" srcId="{AA001997-24D9-804D-9CBD-9D8DCDB420B8}" destId="{98314C10-B490-004D-AA49-CC43BF0D6BC0}"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F516CD8A-4107-E049-B2E0-F82638AB2419}" type="presParOf" srcId="{5AE82554-F453-A249-8332-1BA945B75D3E}" destId="{F329564B-930B-6845-B3BC-030D3345725C}" srcOrd="0" destOrd="0" presId="urn:microsoft.com/office/officeart/2005/8/layout/process4"/>
    <dgm:cxn modelId="{73CF4D3C-DDFB-5D43-AE7B-AC29C70ECE6D}" type="presParOf" srcId="{F329564B-930B-6845-B3BC-030D3345725C}" destId="{98314C10-B490-004D-AA49-CC43BF0D6BC0}" srcOrd="0" destOrd="0" presId="urn:microsoft.com/office/officeart/2005/8/layout/process4"/>
    <dgm:cxn modelId="{35F339A0-70E0-4948-BBBB-DAF421F9432F}" type="presParOf" srcId="{5AE82554-F453-A249-8332-1BA945B75D3E}" destId="{A4F4A54B-0828-364E-B7D3-0F2E7A48E6B7}" srcOrd="1" destOrd="0" presId="urn:microsoft.com/office/officeart/2005/8/layout/process4"/>
    <dgm:cxn modelId="{64B391F8-6A01-284D-BB3C-490AB32190A6}" type="presParOf" srcId="{5AE82554-F453-A249-8332-1BA945B75D3E}" destId="{1D19496D-E334-5843-991D-CEA7F674697D}" srcOrd="2" destOrd="0" presId="urn:microsoft.com/office/officeart/2005/8/layout/process4"/>
    <dgm:cxn modelId="{03F9AF3F-F758-DB4E-9C6D-1A5E7B038EBA}" type="presParOf" srcId="{1D19496D-E334-5843-991D-CEA7F674697D}" destId="{9CA25D8B-5461-4247-87E2-6E0D6C41FCE9}" srcOrd="0" destOrd="0" presId="urn:microsoft.com/office/officeart/2005/8/layout/process4"/>
    <dgm:cxn modelId="{F3F6A7F7-7E04-D146-90C8-892A5E39A9AB}" type="presParOf" srcId="{5AE82554-F453-A249-8332-1BA945B75D3E}" destId="{A23B19D0-BAA5-F54B-A78C-7249438C3426}" srcOrd="3" destOrd="0" presId="urn:microsoft.com/office/officeart/2005/8/layout/process4"/>
    <dgm:cxn modelId="{AAADF965-A27C-9A46-96F9-028C4B81FDEE}" type="presParOf" srcId="{5AE82554-F453-A249-8332-1BA945B75D3E}" destId="{ADAC7DD6-26EC-B042-8749-4799FB22F801}" srcOrd="4"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5" destOrd="0" presId="urn:microsoft.com/office/officeart/2005/8/layout/process4"/>
    <dgm:cxn modelId="{3E701FEA-EF24-DE40-B138-2F7766E32591}" type="presParOf" srcId="{5AE82554-F453-A249-8332-1BA945B75D3E}" destId="{4EA6DF87-1EC3-984B-A088-38548879857B}" srcOrd="6"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7" destOrd="0" presId="urn:microsoft.com/office/officeart/2005/8/layout/process4"/>
    <dgm:cxn modelId="{E0A56E27-B779-474A-B02C-8D950726A69B}" type="presParOf" srcId="{5AE82554-F453-A249-8332-1BA945B75D3E}" destId="{3C5D4C88-FCB0-FC4D-BD1C-323D94CF825F}" srcOrd="8"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226" minVer="http://schemas.openxmlformats.org/drawingml/2006/diagram"/>
    </a:ext>
  </dgm:extLst>
</dgm:dataModel>
</file>

<file path=word/diagrams/data35.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34" qsCatId="simple" csTypeId="urn:microsoft.com/office/officeart/2005/8/colors/accent1_2#34" csCatId="accent1" phldr="1"/>
      <dgm:spPr/>
      <dgm:t>
        <a:bodyPr/>
        <a:lstStyle/>
        <a:p>
          <a:endParaRPr lang="en-US"/>
        </a:p>
      </dgm:t>
    </dgm:pt>
    <dgm:pt modelId="{EF5AF2D6-AF50-EB41-A888-DDD7A3A4B87E}">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Discussing integrity early in the semester</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Designing meaningful assessments explaining expectations for collaboration</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Providing guidance regarding citation and attribution</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Clarifying expectations regarding artificial intelligence</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E6BFCE"/>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Communicating expectations clearly</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F329564B-930B-6845-B3BC-030D3345725C}" type="pres">
      <dgm:prSet presAssocID="{AA001997-24D9-804D-9CBD-9D8DCDB420B8}" presName="boxAndChildren" presStyleCnt="0"/>
      <dgm:spPr/>
    </dgm:pt>
    <dgm:pt modelId="{98314C10-B490-004D-AA49-CC43BF0D6BC0}" type="pres">
      <dgm:prSet presAssocID="{AA001997-24D9-804D-9CBD-9D8DCDB420B8}" presName="parentTextBox" presStyleLbl="node1" presStyleIdx="0" presStyleCnt="5"/>
      <dgm:spPr/>
    </dgm:pt>
    <dgm:pt modelId="{A4F4A54B-0828-364E-B7D3-0F2E7A48E6B7}" type="pres">
      <dgm:prSet presAssocID="{61658DF4-5142-CA43-830D-33321C1AC592}" presName="sp" presStyleCnt="0"/>
      <dgm:spPr/>
    </dgm:pt>
    <dgm:pt modelId="{1D19496D-E334-5843-991D-CEA7F674697D}" type="pres">
      <dgm:prSet presAssocID="{54F068AA-4028-D84B-9EF5-958A39F27968}" presName="arrowAndChildren" presStyleCnt="0"/>
      <dgm:spPr/>
    </dgm:pt>
    <dgm:pt modelId="{9CA25D8B-5461-4247-87E2-6E0D6C41FCE9}" type="pres">
      <dgm:prSet presAssocID="{54F068AA-4028-D84B-9EF5-958A39F27968}" presName="parentTextArrow" presStyleLbl="node1" presStyleIdx="1" presStyleCnt="5"/>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2" presStyleCnt="5"/>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3" presStyleCnt="5"/>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4" presStyleCnt="5"/>
      <dgm:spPr/>
    </dgm:pt>
  </dgm:ptLst>
  <dgm:cxnLst>
    <dgm:cxn modelId="{C78DB01D-D980-D84E-A372-F872228E6FD0}" type="presOf" srcId="{54F068AA-4028-D84B-9EF5-958A39F27968}" destId="{9CA25D8B-5461-4247-87E2-6E0D6C41FCE9}" srcOrd="0" destOrd="0" presId="urn:microsoft.com/office/officeart/2005/8/layout/process4"/>
    <dgm:cxn modelId="{1D67855B-7F96-E149-A1E6-DC5CAED1182D}" srcId="{08FF193D-8DE8-D44F-8C27-C54A04EBCCBD}" destId="{AA001997-24D9-804D-9CBD-9D8DCDB420B8}" srcOrd="4" destOrd="0" parTransId="{1C75F162-0000-2A46-8BE4-68B52EAECC7D}" sibTransId="{347333CE-5268-C742-AA03-EC3E3AE378C5}"/>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BB6685E3-51B6-2F4A-BCCF-C68D1659CAE8}" type="presOf" srcId="{AA001997-24D9-804D-9CBD-9D8DCDB420B8}" destId="{98314C10-B490-004D-AA49-CC43BF0D6BC0}"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F516CD8A-4107-E049-B2E0-F82638AB2419}" type="presParOf" srcId="{5AE82554-F453-A249-8332-1BA945B75D3E}" destId="{F329564B-930B-6845-B3BC-030D3345725C}" srcOrd="0" destOrd="0" presId="urn:microsoft.com/office/officeart/2005/8/layout/process4"/>
    <dgm:cxn modelId="{73CF4D3C-DDFB-5D43-AE7B-AC29C70ECE6D}" type="presParOf" srcId="{F329564B-930B-6845-B3BC-030D3345725C}" destId="{98314C10-B490-004D-AA49-CC43BF0D6BC0}" srcOrd="0" destOrd="0" presId="urn:microsoft.com/office/officeart/2005/8/layout/process4"/>
    <dgm:cxn modelId="{35F339A0-70E0-4948-BBBB-DAF421F9432F}" type="presParOf" srcId="{5AE82554-F453-A249-8332-1BA945B75D3E}" destId="{A4F4A54B-0828-364E-B7D3-0F2E7A48E6B7}" srcOrd="1" destOrd="0" presId="urn:microsoft.com/office/officeart/2005/8/layout/process4"/>
    <dgm:cxn modelId="{64B391F8-6A01-284D-BB3C-490AB32190A6}" type="presParOf" srcId="{5AE82554-F453-A249-8332-1BA945B75D3E}" destId="{1D19496D-E334-5843-991D-CEA7F674697D}" srcOrd="2" destOrd="0" presId="urn:microsoft.com/office/officeart/2005/8/layout/process4"/>
    <dgm:cxn modelId="{03F9AF3F-F758-DB4E-9C6D-1A5E7B038EBA}" type="presParOf" srcId="{1D19496D-E334-5843-991D-CEA7F674697D}" destId="{9CA25D8B-5461-4247-87E2-6E0D6C41FCE9}" srcOrd="0" destOrd="0" presId="urn:microsoft.com/office/officeart/2005/8/layout/process4"/>
    <dgm:cxn modelId="{F3F6A7F7-7E04-D146-90C8-892A5E39A9AB}" type="presParOf" srcId="{5AE82554-F453-A249-8332-1BA945B75D3E}" destId="{A23B19D0-BAA5-F54B-A78C-7249438C3426}" srcOrd="3" destOrd="0" presId="urn:microsoft.com/office/officeart/2005/8/layout/process4"/>
    <dgm:cxn modelId="{AAADF965-A27C-9A46-96F9-028C4B81FDEE}" type="presParOf" srcId="{5AE82554-F453-A249-8332-1BA945B75D3E}" destId="{ADAC7DD6-26EC-B042-8749-4799FB22F801}" srcOrd="4"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5" destOrd="0" presId="urn:microsoft.com/office/officeart/2005/8/layout/process4"/>
    <dgm:cxn modelId="{3E701FEA-EF24-DE40-B138-2F7766E32591}" type="presParOf" srcId="{5AE82554-F453-A249-8332-1BA945B75D3E}" destId="{4EA6DF87-1EC3-984B-A088-38548879857B}" srcOrd="6"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7" destOrd="0" presId="urn:microsoft.com/office/officeart/2005/8/layout/process4"/>
    <dgm:cxn modelId="{E0A56E27-B779-474A-B02C-8D950726A69B}" type="presParOf" srcId="{5AE82554-F453-A249-8332-1BA945B75D3E}" destId="{3C5D4C88-FCB0-FC4D-BD1C-323D94CF825F}" srcOrd="8"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234" minVer="http://schemas.openxmlformats.org/drawingml/2006/diagram"/>
    </a:ext>
  </dgm:extLst>
</dgm:dataModel>
</file>

<file path=word/diagrams/data36.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35" qsCatId="simple" csTypeId="urn:microsoft.com/office/officeart/2005/8/colors/accent1_2#35" csCatId="accent1" phldr="1"/>
      <dgm:spPr/>
      <dgm:t>
        <a:bodyPr/>
        <a:lstStyle/>
        <a:p>
          <a:endParaRPr lang="en-US"/>
        </a:p>
      </dgm:t>
    </dgm:pt>
    <dgm:pt modelId="{EF5AF2D6-AF50-EB41-A888-DDD7A3A4B87E}">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Misses multiple assessments</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Shows significant changes in behaviour</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Appears distressed</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Discloses personal challenges</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E6BFCE"/>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Stops attending class</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3BAC9F6E-430D-5B45-B5D7-18CB3EC7C9C5}">
      <dgm:prSet phldrT="[Text]" custT="1"/>
      <dgm:spPr>
        <a:solidFill>
          <a:srgbClr val="E6BFCE"/>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Demonstrates a sudden decline in academic performance</a:t>
          </a:r>
          <a:endParaRPr lang="en-US" sz="1000">
            <a:solidFill>
              <a:schemeClr val="tx1"/>
            </a:solidFill>
            <a:latin typeface="Poppins" panose="00000500000000000000" pitchFamily="2" charset="77"/>
            <a:cs typeface="Poppins" panose="00000500000000000000" pitchFamily="2" charset="77"/>
          </a:endParaRPr>
        </a:p>
      </dgm:t>
    </dgm:pt>
    <dgm:pt modelId="{6FDB2901-9916-E244-B20D-BE641EA73C6C}" type="parTrans" cxnId="{BA94D524-F46C-EA43-81E6-ECFEA3850487}">
      <dgm:prSet/>
      <dgm:spPr/>
      <dgm:t>
        <a:bodyPr/>
        <a:lstStyle/>
        <a:p>
          <a:endParaRPr lang="en-US"/>
        </a:p>
      </dgm:t>
    </dgm:pt>
    <dgm:pt modelId="{77CFD17F-652B-214E-9863-21441A6E4F16}" type="sibTrans" cxnId="{BA94D524-F46C-EA43-81E6-ECFEA3850487}">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039483BE-7677-8C4B-8ACB-A6558AF1B9D2}" type="pres">
      <dgm:prSet presAssocID="{3BAC9F6E-430D-5B45-B5D7-18CB3EC7C9C5}" presName="boxAndChildren" presStyleCnt="0"/>
      <dgm:spPr/>
    </dgm:pt>
    <dgm:pt modelId="{A849882E-8D89-5A4C-9157-DAAF1619A22E}" type="pres">
      <dgm:prSet presAssocID="{3BAC9F6E-430D-5B45-B5D7-18CB3EC7C9C5}" presName="parentTextBox" presStyleLbl="node1" presStyleIdx="0" presStyleCnt="6"/>
      <dgm:spPr/>
    </dgm:pt>
    <dgm:pt modelId="{67923381-4324-6847-8384-97B3D78D2D0F}" type="pres">
      <dgm:prSet presAssocID="{347333CE-5268-C742-AA03-EC3E3AE378C5}" presName="sp" presStyleCnt="0"/>
      <dgm:spPr/>
    </dgm:pt>
    <dgm:pt modelId="{B9988F20-C607-5D4C-ABC6-CF8C81BCC874}" type="pres">
      <dgm:prSet presAssocID="{AA001997-24D9-804D-9CBD-9D8DCDB420B8}" presName="arrowAndChildren" presStyleCnt="0"/>
      <dgm:spPr/>
    </dgm:pt>
    <dgm:pt modelId="{50B968DB-05D7-8347-8B57-605CEC5BF489}" type="pres">
      <dgm:prSet presAssocID="{AA001997-24D9-804D-9CBD-9D8DCDB420B8}" presName="parentTextArrow" presStyleLbl="node1" presStyleIdx="1" presStyleCnt="6"/>
      <dgm:spPr/>
    </dgm:pt>
    <dgm:pt modelId="{A4F4A54B-0828-364E-B7D3-0F2E7A48E6B7}" type="pres">
      <dgm:prSet presAssocID="{61658DF4-5142-CA43-830D-33321C1AC592}" presName="sp" presStyleCnt="0"/>
      <dgm:spPr/>
    </dgm:pt>
    <dgm:pt modelId="{1D19496D-E334-5843-991D-CEA7F674697D}" type="pres">
      <dgm:prSet presAssocID="{54F068AA-4028-D84B-9EF5-958A39F27968}" presName="arrowAndChildren" presStyleCnt="0"/>
      <dgm:spPr/>
    </dgm:pt>
    <dgm:pt modelId="{9CA25D8B-5461-4247-87E2-6E0D6C41FCE9}" type="pres">
      <dgm:prSet presAssocID="{54F068AA-4028-D84B-9EF5-958A39F27968}" presName="parentTextArrow" presStyleLbl="node1" presStyleIdx="2" presStyleCnt="6"/>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3" presStyleCnt="6"/>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4" presStyleCnt="6"/>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5" presStyleCnt="6"/>
      <dgm:spPr/>
    </dgm:pt>
  </dgm:ptLst>
  <dgm:cxnLst>
    <dgm:cxn modelId="{C78DB01D-D980-D84E-A372-F872228E6FD0}" type="presOf" srcId="{54F068AA-4028-D84B-9EF5-958A39F27968}" destId="{9CA25D8B-5461-4247-87E2-6E0D6C41FCE9}" srcOrd="0" destOrd="0" presId="urn:microsoft.com/office/officeart/2005/8/layout/process4"/>
    <dgm:cxn modelId="{BA94D524-F46C-EA43-81E6-ECFEA3850487}" srcId="{08FF193D-8DE8-D44F-8C27-C54A04EBCCBD}" destId="{3BAC9F6E-430D-5B45-B5D7-18CB3EC7C9C5}" srcOrd="5" destOrd="0" parTransId="{6FDB2901-9916-E244-B20D-BE641EA73C6C}" sibTransId="{77CFD17F-652B-214E-9863-21441A6E4F16}"/>
    <dgm:cxn modelId="{1D67855B-7F96-E149-A1E6-DC5CAED1182D}" srcId="{08FF193D-8DE8-D44F-8C27-C54A04EBCCBD}" destId="{AA001997-24D9-804D-9CBD-9D8DCDB420B8}" srcOrd="4" destOrd="0" parTransId="{1C75F162-0000-2A46-8BE4-68B52EAECC7D}" sibTransId="{347333CE-5268-C742-AA03-EC3E3AE378C5}"/>
    <dgm:cxn modelId="{07D5C162-7408-8741-8E49-547EB119B702}" srcId="{08FF193D-8DE8-D44F-8C27-C54A04EBCCBD}" destId="{6EC92A87-549D-D44C-B4EE-579A770A5BE9}" srcOrd="2" destOrd="0" parTransId="{961B356E-474D-2E4F-BFC6-3CB7C98008D0}" sibTransId="{23D5FD99-59C0-3D46-909B-A43D918F8DD6}"/>
    <dgm:cxn modelId="{AE292C6C-A5F7-C045-B60C-B639DA1DF018}" type="presOf" srcId="{AA001997-24D9-804D-9CBD-9D8DCDB420B8}" destId="{50B968DB-05D7-8347-8B57-605CEC5BF489}" srcOrd="0" destOrd="0" presId="urn:microsoft.com/office/officeart/2005/8/layout/process4"/>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39C507C8-FBA8-CA42-88C6-462E260EC71E}" type="presOf" srcId="{3BAC9F6E-430D-5B45-B5D7-18CB3EC7C9C5}" destId="{A849882E-8D89-5A4C-9157-DAAF1619A22E}"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53D9ABF4-B635-BC49-B0EE-8AA54F563233}" type="presParOf" srcId="{5AE82554-F453-A249-8332-1BA945B75D3E}" destId="{039483BE-7677-8C4B-8ACB-A6558AF1B9D2}" srcOrd="0" destOrd="0" presId="urn:microsoft.com/office/officeart/2005/8/layout/process4"/>
    <dgm:cxn modelId="{28CA5B4F-120F-044E-A553-8E5687E612F9}" type="presParOf" srcId="{039483BE-7677-8C4B-8ACB-A6558AF1B9D2}" destId="{A849882E-8D89-5A4C-9157-DAAF1619A22E}" srcOrd="0" destOrd="0" presId="urn:microsoft.com/office/officeart/2005/8/layout/process4"/>
    <dgm:cxn modelId="{8E05EFAA-B118-3243-B484-82B21D2DE504}" type="presParOf" srcId="{5AE82554-F453-A249-8332-1BA945B75D3E}" destId="{67923381-4324-6847-8384-97B3D78D2D0F}" srcOrd="1" destOrd="0" presId="urn:microsoft.com/office/officeart/2005/8/layout/process4"/>
    <dgm:cxn modelId="{944836B7-DBAE-3143-9649-713AA9241482}" type="presParOf" srcId="{5AE82554-F453-A249-8332-1BA945B75D3E}" destId="{B9988F20-C607-5D4C-ABC6-CF8C81BCC874}" srcOrd="2" destOrd="0" presId="urn:microsoft.com/office/officeart/2005/8/layout/process4"/>
    <dgm:cxn modelId="{28AA97C4-121D-4247-BD16-DFABD7782F82}" type="presParOf" srcId="{B9988F20-C607-5D4C-ABC6-CF8C81BCC874}" destId="{50B968DB-05D7-8347-8B57-605CEC5BF489}" srcOrd="0" destOrd="0" presId="urn:microsoft.com/office/officeart/2005/8/layout/process4"/>
    <dgm:cxn modelId="{35F339A0-70E0-4948-BBBB-DAF421F9432F}" type="presParOf" srcId="{5AE82554-F453-A249-8332-1BA945B75D3E}" destId="{A4F4A54B-0828-364E-B7D3-0F2E7A48E6B7}" srcOrd="3" destOrd="0" presId="urn:microsoft.com/office/officeart/2005/8/layout/process4"/>
    <dgm:cxn modelId="{64B391F8-6A01-284D-BB3C-490AB32190A6}" type="presParOf" srcId="{5AE82554-F453-A249-8332-1BA945B75D3E}" destId="{1D19496D-E334-5843-991D-CEA7F674697D}" srcOrd="4" destOrd="0" presId="urn:microsoft.com/office/officeart/2005/8/layout/process4"/>
    <dgm:cxn modelId="{03F9AF3F-F758-DB4E-9C6D-1A5E7B038EBA}" type="presParOf" srcId="{1D19496D-E334-5843-991D-CEA7F674697D}" destId="{9CA25D8B-5461-4247-87E2-6E0D6C41FCE9}" srcOrd="0" destOrd="0" presId="urn:microsoft.com/office/officeart/2005/8/layout/process4"/>
    <dgm:cxn modelId="{F3F6A7F7-7E04-D146-90C8-892A5E39A9AB}" type="presParOf" srcId="{5AE82554-F453-A249-8332-1BA945B75D3E}" destId="{A23B19D0-BAA5-F54B-A78C-7249438C3426}" srcOrd="5" destOrd="0" presId="urn:microsoft.com/office/officeart/2005/8/layout/process4"/>
    <dgm:cxn modelId="{AAADF965-A27C-9A46-96F9-028C4B81FDEE}" type="presParOf" srcId="{5AE82554-F453-A249-8332-1BA945B75D3E}" destId="{ADAC7DD6-26EC-B042-8749-4799FB22F801}" srcOrd="6"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7" destOrd="0" presId="urn:microsoft.com/office/officeart/2005/8/layout/process4"/>
    <dgm:cxn modelId="{3E701FEA-EF24-DE40-B138-2F7766E32591}" type="presParOf" srcId="{5AE82554-F453-A249-8332-1BA945B75D3E}" destId="{4EA6DF87-1EC3-984B-A088-38548879857B}" srcOrd="8"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9" destOrd="0" presId="urn:microsoft.com/office/officeart/2005/8/layout/process4"/>
    <dgm:cxn modelId="{E0A56E27-B779-474A-B02C-8D950726A69B}" type="presParOf" srcId="{5AE82554-F453-A249-8332-1BA945B75D3E}" destId="{3C5D4C88-FCB0-FC4D-BD1C-323D94CF825F}" srcOrd="10"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246" minVer="http://schemas.openxmlformats.org/drawingml/2006/diagram"/>
    </a:ext>
  </dgm:extLst>
</dgm:dataModel>
</file>

<file path=word/diagrams/data37.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36" qsCatId="simple" csTypeId="urn:microsoft.com/office/officeart/2005/8/colors/accent1_2#36" csCatId="accent1" phldr="1"/>
      <dgm:spPr/>
      <dgm:t>
        <a:bodyPr/>
        <a:lstStyle/>
        <a:p>
          <a:endParaRPr lang="en-US"/>
        </a:p>
      </dgm:t>
    </dgm:pt>
    <dgm:pt modelId="{EF5AF2D6-AF50-EB41-A888-DDD7A3A4B87E}">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Express concern without making assumptions</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Encourage the student to access available supports</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Refer the student to the appropriate service</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E6BFCE"/>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Consult your Chair if additional guidance is needed</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E6BFCE"/>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Speak with the student privately</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EFE41D94-1D4A-F249-94D9-730AE098C60E}" type="pres">
      <dgm:prSet presAssocID="{AA001997-24D9-804D-9CBD-9D8DCDB420B8}" presName="boxAndChildren" presStyleCnt="0"/>
      <dgm:spPr/>
    </dgm:pt>
    <dgm:pt modelId="{176ACE66-9DF4-DC40-A8D2-BD86E40EFC08}" type="pres">
      <dgm:prSet presAssocID="{AA001997-24D9-804D-9CBD-9D8DCDB420B8}" presName="parentTextBox" presStyleLbl="node1" presStyleIdx="0" presStyleCnt="5"/>
      <dgm:spPr/>
    </dgm:pt>
    <dgm:pt modelId="{A4F4A54B-0828-364E-B7D3-0F2E7A48E6B7}" type="pres">
      <dgm:prSet presAssocID="{61658DF4-5142-CA43-830D-33321C1AC592}" presName="sp" presStyleCnt="0"/>
      <dgm:spPr/>
    </dgm:pt>
    <dgm:pt modelId="{1D19496D-E334-5843-991D-CEA7F674697D}" type="pres">
      <dgm:prSet presAssocID="{54F068AA-4028-D84B-9EF5-958A39F27968}" presName="arrowAndChildren" presStyleCnt="0"/>
      <dgm:spPr/>
    </dgm:pt>
    <dgm:pt modelId="{9CA25D8B-5461-4247-87E2-6E0D6C41FCE9}" type="pres">
      <dgm:prSet presAssocID="{54F068AA-4028-D84B-9EF5-958A39F27968}" presName="parentTextArrow" presStyleLbl="node1" presStyleIdx="1" presStyleCnt="5"/>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2" presStyleCnt="5"/>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3" presStyleCnt="5"/>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4" presStyleCnt="5"/>
      <dgm:spPr/>
    </dgm:pt>
  </dgm:ptLst>
  <dgm:cxnLst>
    <dgm:cxn modelId="{C78DB01D-D980-D84E-A372-F872228E6FD0}" type="presOf" srcId="{54F068AA-4028-D84B-9EF5-958A39F27968}" destId="{9CA25D8B-5461-4247-87E2-6E0D6C41FCE9}" srcOrd="0" destOrd="0" presId="urn:microsoft.com/office/officeart/2005/8/layout/process4"/>
    <dgm:cxn modelId="{D6CB4624-8630-A945-A7A5-93D94C0B4A34}" type="presOf" srcId="{AA001997-24D9-804D-9CBD-9D8DCDB420B8}" destId="{176ACE66-9DF4-DC40-A8D2-BD86E40EFC08}" srcOrd="0" destOrd="0" presId="urn:microsoft.com/office/officeart/2005/8/layout/process4"/>
    <dgm:cxn modelId="{1D67855B-7F96-E149-A1E6-DC5CAED1182D}" srcId="{08FF193D-8DE8-D44F-8C27-C54A04EBCCBD}" destId="{AA001997-24D9-804D-9CBD-9D8DCDB420B8}" srcOrd="4" destOrd="0" parTransId="{1C75F162-0000-2A46-8BE4-68B52EAECC7D}" sibTransId="{347333CE-5268-C742-AA03-EC3E3AE378C5}"/>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325D5360-AFD7-8B42-B6EF-C136F9A96FEB}" type="presParOf" srcId="{5AE82554-F453-A249-8332-1BA945B75D3E}" destId="{EFE41D94-1D4A-F249-94D9-730AE098C60E}" srcOrd="0" destOrd="0" presId="urn:microsoft.com/office/officeart/2005/8/layout/process4"/>
    <dgm:cxn modelId="{433FD235-0720-7042-80EE-A2772047D4B5}" type="presParOf" srcId="{EFE41D94-1D4A-F249-94D9-730AE098C60E}" destId="{176ACE66-9DF4-DC40-A8D2-BD86E40EFC08}" srcOrd="0" destOrd="0" presId="urn:microsoft.com/office/officeart/2005/8/layout/process4"/>
    <dgm:cxn modelId="{35F339A0-70E0-4948-BBBB-DAF421F9432F}" type="presParOf" srcId="{5AE82554-F453-A249-8332-1BA945B75D3E}" destId="{A4F4A54B-0828-364E-B7D3-0F2E7A48E6B7}" srcOrd="1" destOrd="0" presId="urn:microsoft.com/office/officeart/2005/8/layout/process4"/>
    <dgm:cxn modelId="{64B391F8-6A01-284D-BB3C-490AB32190A6}" type="presParOf" srcId="{5AE82554-F453-A249-8332-1BA945B75D3E}" destId="{1D19496D-E334-5843-991D-CEA7F674697D}" srcOrd="2" destOrd="0" presId="urn:microsoft.com/office/officeart/2005/8/layout/process4"/>
    <dgm:cxn modelId="{03F9AF3F-F758-DB4E-9C6D-1A5E7B038EBA}" type="presParOf" srcId="{1D19496D-E334-5843-991D-CEA7F674697D}" destId="{9CA25D8B-5461-4247-87E2-6E0D6C41FCE9}" srcOrd="0" destOrd="0" presId="urn:microsoft.com/office/officeart/2005/8/layout/process4"/>
    <dgm:cxn modelId="{F3F6A7F7-7E04-D146-90C8-892A5E39A9AB}" type="presParOf" srcId="{5AE82554-F453-A249-8332-1BA945B75D3E}" destId="{A23B19D0-BAA5-F54B-A78C-7249438C3426}" srcOrd="3" destOrd="0" presId="urn:microsoft.com/office/officeart/2005/8/layout/process4"/>
    <dgm:cxn modelId="{AAADF965-A27C-9A46-96F9-028C4B81FDEE}" type="presParOf" srcId="{5AE82554-F453-A249-8332-1BA945B75D3E}" destId="{ADAC7DD6-26EC-B042-8749-4799FB22F801}" srcOrd="4"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5" destOrd="0" presId="urn:microsoft.com/office/officeart/2005/8/layout/process4"/>
    <dgm:cxn modelId="{3E701FEA-EF24-DE40-B138-2F7766E32591}" type="presParOf" srcId="{5AE82554-F453-A249-8332-1BA945B75D3E}" destId="{4EA6DF87-1EC3-984B-A088-38548879857B}" srcOrd="6"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7" destOrd="0" presId="urn:microsoft.com/office/officeart/2005/8/layout/process4"/>
    <dgm:cxn modelId="{E0A56E27-B779-474A-B02C-8D950726A69B}" type="presParOf" srcId="{5AE82554-F453-A249-8332-1BA945B75D3E}" destId="{3C5D4C88-FCB0-FC4D-BD1C-323D94CF825F}" srcOrd="8"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251" minVer="http://schemas.openxmlformats.org/drawingml/2006/diagram"/>
    </a:ext>
  </dgm:extLst>
</dgm:dataModel>
</file>

<file path=word/diagrams/data38.xml><?xml version="1.0" encoding="utf-8"?>
<dgm:dataModel xmlns:dgm="http://schemas.openxmlformats.org/drawingml/2006/diagram" xmlns:a="http://schemas.openxmlformats.org/drawingml/2006/main">
  <dgm:ptLst>
    <dgm:pt modelId="{9BE4E359-2B77-954D-B5CE-E8DCEDB67290}" type="doc">
      <dgm:prSet loTypeId="urn:microsoft.com/office/officeart/2026/layout/SmallDotsVertical#13" loCatId="" qsTypeId="urn:microsoft.com/office/officeart/2005/8/quickstyle/simple1#37" qsCatId="simple" csTypeId="urn:microsoft.com/office/officeart/2005/8/colors/accent1_2#37" csCatId="accent1" phldr="1"/>
      <dgm:spPr/>
      <dgm:t>
        <a:bodyPr/>
        <a:lstStyle/>
        <a:p>
          <a:endParaRPr lang="en-US"/>
        </a:p>
      </dgm:t>
    </dgm:pt>
    <dgm:pt modelId="{09CDC566-1341-524F-9698-82E129E39DEB}">
      <dgm:prSet phldrT="Title" custT="1"/>
      <dgm:spPr/>
      <dgm:t>
        <a:bodyPr/>
        <a:lstStyle/>
        <a:p>
          <a:pPr>
            <a:defRPr b="1">
              <a:solidFill>
                <a:schemeClr val="accent1"/>
              </a:solidFill>
            </a:defRPr>
          </a:pPr>
          <a:r>
            <a:rPr lang="en-US" sz="2000">
              <a:solidFill>
                <a:srgbClr val="6D1D39"/>
              </a:solidFill>
              <a:latin typeface="Poppins" panose="00000500000000000000" pitchFamily="2" charset="77"/>
              <a:cs typeface="Poppins" panose="00000500000000000000" pitchFamily="2" charset="77"/>
            </a:rPr>
            <a:t>Student Supports</a:t>
          </a:r>
        </a:p>
      </dgm:t>
    </dgm:pt>
    <dgm:pt modelId="{0EAEF97F-B4C7-CB42-8E6C-47C8C2932B86}" type="parTrans" cxnId="{B94BCB66-A3FF-7A4D-A511-DDDF562899C4}">
      <dgm:prSet/>
      <dgm:spPr/>
      <dgm:t>
        <a:bodyPr/>
        <a:lstStyle/>
        <a:p>
          <a:endParaRPr lang="en-US"/>
        </a:p>
      </dgm:t>
    </dgm:pt>
    <dgm:pt modelId="{B4CA622A-B027-3349-AA94-C32E9B985F3E}" type="sibTrans" cxnId="{B94BCB66-A3FF-7A4D-A511-DDDF562899C4}">
      <dgm:prSet/>
      <dgm:spPr/>
      <dgm:t>
        <a:bodyPr/>
        <a:lstStyle/>
        <a:p>
          <a:endParaRPr lang="en-US"/>
        </a:p>
      </dgm:t>
    </dgm:pt>
    <dgm:pt modelId="{40B3A7CB-D449-AB48-B900-C9B2E46BA24E}">
      <dgm:prSet phldrT="Description" custT="1"/>
      <dgm:spPr/>
      <dgm:t>
        <a:bodyPr/>
        <a:lstStyle/>
        <a:p>
          <a:r>
            <a:rPr lang="en-CA" sz="1100">
              <a:latin typeface="Poppins" panose="00000500000000000000" pitchFamily="2" charset="77"/>
              <a:cs typeface="Poppins" panose="00000500000000000000" pitchFamily="2" charset="77"/>
            </a:rPr>
            <a:t>Academic Integrity Office</a:t>
          </a:r>
          <a:endParaRPr lang="en-US" sz="1100">
            <a:latin typeface="Poppins" panose="00000500000000000000" pitchFamily="2" charset="77"/>
            <a:cs typeface="Poppins" panose="00000500000000000000" pitchFamily="2" charset="77"/>
          </a:endParaRPr>
        </a:p>
      </dgm:t>
    </dgm:pt>
    <dgm:pt modelId="{B343FF24-CCBB-8D4A-88EE-CEDC338339EC}" type="parTrans" cxnId="{8DC03834-9BBB-1F43-9E78-B685C0B6B98A}">
      <dgm:prSet/>
      <dgm:spPr/>
      <dgm:t>
        <a:bodyPr/>
        <a:lstStyle/>
        <a:p>
          <a:endParaRPr lang="en-US"/>
        </a:p>
      </dgm:t>
    </dgm:pt>
    <dgm:pt modelId="{77781903-05EC-9B43-9630-9DD7D068020E}" type="sibTrans" cxnId="{8DC03834-9BBB-1F43-9E78-B685C0B6B98A}">
      <dgm:prSet/>
      <dgm:spPr/>
      <dgm:t>
        <a:bodyPr/>
        <a:lstStyle/>
        <a:p>
          <a:endParaRPr lang="en-US"/>
        </a:p>
      </dgm:t>
    </dgm:pt>
    <dgm:pt modelId="{9CA77A92-D0EB-7E49-B605-99D145F034F2}">
      <dgm:prSet phldrT="Description" custT="1"/>
      <dgm:spPr/>
      <dgm:t>
        <a:bodyPr/>
        <a:lstStyle/>
        <a:p>
          <a:r>
            <a:rPr lang="en-CA" sz="1100">
              <a:latin typeface="Poppins" panose="00000500000000000000" pitchFamily="2" charset="77"/>
              <a:cs typeface="Poppins" panose="00000500000000000000" pitchFamily="2" charset="77"/>
            </a:rPr>
            <a:t>Academic Success Centre</a:t>
          </a:r>
          <a:endParaRPr lang="en-US" sz="1100">
            <a:latin typeface="Poppins" panose="00000500000000000000" pitchFamily="2" charset="77"/>
            <a:cs typeface="Poppins" panose="00000500000000000000" pitchFamily="2" charset="77"/>
          </a:endParaRPr>
        </a:p>
      </dgm:t>
    </dgm:pt>
    <dgm:pt modelId="{EE06C4C1-3B91-D249-8636-6A11C79AA553}" type="parTrans" cxnId="{B7BA2266-25DC-EF49-A6A0-2CB33A205F59}">
      <dgm:prSet/>
      <dgm:spPr/>
      <dgm:t>
        <a:bodyPr/>
        <a:lstStyle/>
        <a:p>
          <a:endParaRPr lang="en-US"/>
        </a:p>
      </dgm:t>
    </dgm:pt>
    <dgm:pt modelId="{927028C0-18BA-2C4A-A6C8-685C6783279D}" type="sibTrans" cxnId="{B7BA2266-25DC-EF49-A6A0-2CB33A205F59}">
      <dgm:prSet/>
      <dgm:spPr/>
      <dgm:t>
        <a:bodyPr/>
        <a:lstStyle/>
        <a:p>
          <a:endParaRPr lang="en-US"/>
        </a:p>
      </dgm:t>
    </dgm:pt>
    <dgm:pt modelId="{FF590AA0-8AE6-9A40-BFEC-F08A1AED5F6B}">
      <dgm:prSet phldrT="Description" custT="1"/>
      <dgm:spPr/>
      <dgm:t>
        <a:bodyPr/>
        <a:lstStyle/>
        <a:p>
          <a:r>
            <a:rPr lang="en-CA" sz="1100">
              <a:latin typeface="Poppins" panose="00000500000000000000" pitchFamily="2" charset="77"/>
              <a:cs typeface="Poppins" panose="00000500000000000000" pitchFamily="2" charset="77"/>
            </a:rPr>
            <a:t>Accessibility Services</a:t>
          </a:r>
          <a:endParaRPr lang="en-US" sz="1100">
            <a:latin typeface="Poppins" panose="00000500000000000000" pitchFamily="2" charset="77"/>
            <a:cs typeface="Poppins" panose="00000500000000000000" pitchFamily="2" charset="77"/>
          </a:endParaRPr>
        </a:p>
      </dgm:t>
    </dgm:pt>
    <dgm:pt modelId="{9CD2363F-6164-E14D-8C91-8D783DE76393}" type="parTrans" cxnId="{276BDF80-6E4F-3046-BDD7-53A2CC1B71C1}">
      <dgm:prSet/>
      <dgm:spPr/>
      <dgm:t>
        <a:bodyPr/>
        <a:lstStyle/>
        <a:p>
          <a:endParaRPr lang="en-US"/>
        </a:p>
      </dgm:t>
    </dgm:pt>
    <dgm:pt modelId="{5FAD3222-3B19-8249-9868-2D57D6189CF4}" type="sibTrans" cxnId="{276BDF80-6E4F-3046-BDD7-53A2CC1B71C1}">
      <dgm:prSet/>
      <dgm:spPr/>
      <dgm:t>
        <a:bodyPr/>
        <a:lstStyle/>
        <a:p>
          <a:endParaRPr lang="en-US"/>
        </a:p>
      </dgm:t>
    </dgm:pt>
    <dgm:pt modelId="{DB5DD938-EF28-3A48-B598-CD062F5ED8BC}">
      <dgm:prSet phldrT="Description" custT="1"/>
      <dgm:spPr/>
      <dgm:t>
        <a:bodyPr/>
        <a:lstStyle/>
        <a:p>
          <a:r>
            <a:rPr lang="en-CA" sz="1100">
              <a:latin typeface="Poppins" panose="00000500000000000000" pitchFamily="2" charset="77"/>
              <a:cs typeface="Poppins" panose="00000500000000000000" pitchFamily="2" charset="77"/>
            </a:rPr>
            <a:t>Cambrian Indigenous Student Circle</a:t>
          </a:r>
          <a:endParaRPr lang="en-US" sz="1100">
            <a:latin typeface="Poppins" panose="00000500000000000000" pitchFamily="2" charset="77"/>
            <a:cs typeface="Poppins" panose="00000500000000000000" pitchFamily="2" charset="77"/>
          </a:endParaRPr>
        </a:p>
      </dgm:t>
    </dgm:pt>
    <dgm:pt modelId="{63B79A8C-C1E1-D445-9043-3065E521970A}" type="parTrans" cxnId="{30E161BC-D59C-C746-8CCA-090B5A467840}">
      <dgm:prSet/>
      <dgm:spPr/>
      <dgm:t>
        <a:bodyPr/>
        <a:lstStyle/>
        <a:p>
          <a:endParaRPr lang="en-US"/>
        </a:p>
      </dgm:t>
    </dgm:pt>
    <dgm:pt modelId="{D505C3D8-2C82-DB4E-ABA1-5ABB1030D6CE}" type="sibTrans" cxnId="{30E161BC-D59C-C746-8CCA-090B5A467840}">
      <dgm:prSet/>
      <dgm:spPr/>
      <dgm:t>
        <a:bodyPr/>
        <a:lstStyle/>
        <a:p>
          <a:endParaRPr lang="en-US"/>
        </a:p>
      </dgm:t>
    </dgm:pt>
    <dgm:pt modelId="{93316BFD-E6BB-F24E-A125-760342C2FC4E}">
      <dgm:prSet phldrT="Description" custT="1"/>
      <dgm:spPr/>
      <dgm:t>
        <a:bodyPr/>
        <a:lstStyle/>
        <a:p>
          <a:r>
            <a:rPr lang="en-CA" sz="1100">
              <a:latin typeface="Poppins" panose="00000500000000000000" pitchFamily="2" charset="77"/>
              <a:cs typeface="Poppins" panose="00000500000000000000" pitchFamily="2" charset="77"/>
            </a:rPr>
            <a:t>Cambrian Student Council</a:t>
          </a:r>
          <a:endParaRPr lang="en-US" sz="1100">
            <a:latin typeface="Poppins" panose="00000500000000000000" pitchFamily="2" charset="77"/>
            <a:cs typeface="Poppins" panose="00000500000000000000" pitchFamily="2" charset="77"/>
          </a:endParaRPr>
        </a:p>
      </dgm:t>
    </dgm:pt>
    <dgm:pt modelId="{0A4A0094-DCDF-2D46-8F0D-EC1AED604638}" type="parTrans" cxnId="{1F65C6AD-9592-AB49-B90C-93C097663ED2}">
      <dgm:prSet/>
      <dgm:spPr/>
      <dgm:t>
        <a:bodyPr/>
        <a:lstStyle/>
        <a:p>
          <a:endParaRPr lang="en-US"/>
        </a:p>
      </dgm:t>
    </dgm:pt>
    <dgm:pt modelId="{50D3F09E-2480-AC42-9BC3-BF47969326FB}" type="sibTrans" cxnId="{1F65C6AD-9592-AB49-B90C-93C097663ED2}">
      <dgm:prSet/>
      <dgm:spPr/>
      <dgm:t>
        <a:bodyPr/>
        <a:lstStyle/>
        <a:p>
          <a:endParaRPr lang="en-US"/>
        </a:p>
      </dgm:t>
    </dgm:pt>
    <dgm:pt modelId="{D357D73A-F68F-B146-8111-3AB70EB83EA6}">
      <dgm:prSet phldrT="Description" custT="1"/>
      <dgm:spPr/>
      <dgm:t>
        <a:bodyPr/>
        <a:lstStyle/>
        <a:p>
          <a:r>
            <a:rPr lang="en-CA" sz="1100">
              <a:latin typeface="Poppins" panose="00000500000000000000" pitchFamily="2" charset="77"/>
              <a:cs typeface="Poppins" panose="00000500000000000000" pitchFamily="2" charset="77"/>
            </a:rPr>
            <a:t>Campus Public Safety</a:t>
          </a:r>
          <a:endParaRPr lang="en-US" sz="1100">
            <a:latin typeface="Poppins" panose="00000500000000000000" pitchFamily="2" charset="77"/>
            <a:cs typeface="Poppins" panose="00000500000000000000" pitchFamily="2" charset="77"/>
          </a:endParaRPr>
        </a:p>
      </dgm:t>
    </dgm:pt>
    <dgm:pt modelId="{B21041B3-F5DC-E846-AFEE-123072CD4EBD}" type="parTrans" cxnId="{45613A42-F7B2-434D-A375-7A83F8740649}">
      <dgm:prSet/>
      <dgm:spPr/>
      <dgm:t>
        <a:bodyPr/>
        <a:lstStyle/>
        <a:p>
          <a:endParaRPr lang="en-US"/>
        </a:p>
      </dgm:t>
    </dgm:pt>
    <dgm:pt modelId="{1E9220AA-9313-D340-AC68-78C25AB2D792}" type="sibTrans" cxnId="{45613A42-F7B2-434D-A375-7A83F8740649}">
      <dgm:prSet/>
      <dgm:spPr/>
      <dgm:t>
        <a:bodyPr/>
        <a:lstStyle/>
        <a:p>
          <a:endParaRPr lang="en-US"/>
        </a:p>
      </dgm:t>
    </dgm:pt>
    <dgm:pt modelId="{C47D39BF-90D5-DA49-A2D2-441384CF3C01}">
      <dgm:prSet phldrT="Description" custT="1"/>
      <dgm:spPr/>
      <dgm:t>
        <a:bodyPr/>
        <a:lstStyle/>
        <a:p>
          <a:r>
            <a:rPr lang="en-CA" sz="1100">
              <a:latin typeface="Poppins" panose="00000500000000000000" pitchFamily="2" charset="77"/>
              <a:cs typeface="Poppins" panose="00000500000000000000" pitchFamily="2" charset="77"/>
            </a:rPr>
            <a:t>Career Centre</a:t>
          </a:r>
          <a:endParaRPr lang="en-US" sz="1100">
            <a:latin typeface="Poppins" panose="00000500000000000000" pitchFamily="2" charset="77"/>
            <a:cs typeface="Poppins" panose="00000500000000000000" pitchFamily="2" charset="77"/>
          </a:endParaRPr>
        </a:p>
      </dgm:t>
    </dgm:pt>
    <dgm:pt modelId="{D910BBBA-A4A9-124F-9921-8DB3761179BA}" type="parTrans" cxnId="{FB01CB6D-13FB-C540-8C55-0A57A89D3B90}">
      <dgm:prSet/>
      <dgm:spPr/>
      <dgm:t>
        <a:bodyPr/>
        <a:lstStyle/>
        <a:p>
          <a:endParaRPr lang="en-US"/>
        </a:p>
      </dgm:t>
    </dgm:pt>
    <dgm:pt modelId="{A0D53344-E926-C942-84BD-528A4DF40A68}" type="sibTrans" cxnId="{FB01CB6D-13FB-C540-8C55-0A57A89D3B90}">
      <dgm:prSet/>
      <dgm:spPr/>
      <dgm:t>
        <a:bodyPr/>
        <a:lstStyle/>
        <a:p>
          <a:endParaRPr lang="en-US"/>
        </a:p>
      </dgm:t>
    </dgm:pt>
    <dgm:pt modelId="{B411F341-07C0-C44A-9A2D-D79B6A4BE752}">
      <dgm:prSet phldrT="Description" custT="1"/>
      <dgm:spPr/>
      <dgm:t>
        <a:bodyPr/>
        <a:lstStyle/>
        <a:p>
          <a:r>
            <a:rPr lang="en-CA" sz="1100">
              <a:latin typeface="Poppins" panose="00000500000000000000" pitchFamily="2" charset="77"/>
              <a:cs typeface="Poppins" panose="00000500000000000000" pitchFamily="2" charset="77"/>
            </a:rPr>
            <a:t>Counselling Services</a:t>
          </a:r>
          <a:endParaRPr lang="en-US" sz="1100">
            <a:latin typeface="Poppins" panose="00000500000000000000" pitchFamily="2" charset="77"/>
            <a:cs typeface="Poppins" panose="00000500000000000000" pitchFamily="2" charset="77"/>
          </a:endParaRPr>
        </a:p>
      </dgm:t>
    </dgm:pt>
    <dgm:pt modelId="{CA7E1A28-B2CB-A14F-B454-E527C6CAB2C3}" type="parTrans" cxnId="{A9F297BE-417D-8B4C-AA39-52B2D82D3DB0}">
      <dgm:prSet/>
      <dgm:spPr/>
      <dgm:t>
        <a:bodyPr/>
        <a:lstStyle/>
        <a:p>
          <a:endParaRPr lang="en-US"/>
        </a:p>
      </dgm:t>
    </dgm:pt>
    <dgm:pt modelId="{E4AB5B1A-2E8A-5340-B4FD-402F00A847DF}" type="sibTrans" cxnId="{A9F297BE-417D-8B4C-AA39-52B2D82D3DB0}">
      <dgm:prSet/>
      <dgm:spPr/>
      <dgm:t>
        <a:bodyPr/>
        <a:lstStyle/>
        <a:p>
          <a:endParaRPr lang="en-US"/>
        </a:p>
      </dgm:t>
    </dgm:pt>
    <dgm:pt modelId="{C71113AF-FEE0-C543-BDA4-15D8EC0B510D}">
      <dgm:prSet phldrT="Description" custT="1"/>
      <dgm:spPr/>
      <dgm:t>
        <a:bodyPr/>
        <a:lstStyle/>
        <a:p>
          <a:r>
            <a:rPr lang="en-CA" sz="1100">
              <a:latin typeface="Poppins" panose="00000500000000000000" pitchFamily="2" charset="77"/>
              <a:cs typeface="Poppins" panose="00000500000000000000" pitchFamily="2" charset="77"/>
            </a:rPr>
            <a:t>First Step Centre</a:t>
          </a:r>
          <a:endParaRPr lang="en-US" sz="1100">
            <a:latin typeface="Poppins" panose="00000500000000000000" pitchFamily="2" charset="77"/>
            <a:cs typeface="Poppins" panose="00000500000000000000" pitchFamily="2" charset="77"/>
          </a:endParaRPr>
        </a:p>
      </dgm:t>
    </dgm:pt>
    <dgm:pt modelId="{0AF301AC-F25B-CE4B-9907-82BC5C977ABB}" type="parTrans" cxnId="{56EEDB32-9A59-5E4E-91AF-9874C5DF4402}">
      <dgm:prSet/>
      <dgm:spPr/>
      <dgm:t>
        <a:bodyPr/>
        <a:lstStyle/>
        <a:p>
          <a:endParaRPr lang="en-US"/>
        </a:p>
      </dgm:t>
    </dgm:pt>
    <dgm:pt modelId="{516FF7D2-4CBB-DD43-83DC-887AAFAE5E5A}" type="sibTrans" cxnId="{56EEDB32-9A59-5E4E-91AF-9874C5DF4402}">
      <dgm:prSet/>
      <dgm:spPr/>
      <dgm:t>
        <a:bodyPr/>
        <a:lstStyle/>
        <a:p>
          <a:endParaRPr lang="en-US"/>
        </a:p>
      </dgm:t>
    </dgm:pt>
    <dgm:pt modelId="{C5A71C8E-1DDF-794F-82A9-33FFF59AB8B5}">
      <dgm:prSet phldrT="Description" custT="1"/>
      <dgm:spPr/>
      <dgm:t>
        <a:bodyPr/>
        <a:lstStyle/>
        <a:p>
          <a:r>
            <a:rPr lang="en-CA" sz="1100">
              <a:latin typeface="Poppins" panose="00000500000000000000" pitchFamily="2" charset="77"/>
              <a:cs typeface="Poppins" panose="00000500000000000000" pitchFamily="2" charset="77"/>
            </a:rPr>
            <a:t>IT Service Desk</a:t>
          </a:r>
          <a:endParaRPr lang="en-US" sz="1100">
            <a:latin typeface="Poppins" panose="00000500000000000000" pitchFamily="2" charset="77"/>
            <a:cs typeface="Poppins" panose="00000500000000000000" pitchFamily="2" charset="77"/>
          </a:endParaRPr>
        </a:p>
      </dgm:t>
    </dgm:pt>
    <dgm:pt modelId="{78D803D2-0BD3-914C-990D-B65816906EF3}" type="parTrans" cxnId="{51B36B7C-7837-1E43-A20C-954DCE3DD66D}">
      <dgm:prSet/>
      <dgm:spPr/>
      <dgm:t>
        <a:bodyPr/>
        <a:lstStyle/>
        <a:p>
          <a:endParaRPr lang="en-US"/>
        </a:p>
      </dgm:t>
    </dgm:pt>
    <dgm:pt modelId="{052771A9-1F83-3A4E-90FB-20E9AB1BF2AB}" type="sibTrans" cxnId="{51B36B7C-7837-1E43-A20C-954DCE3DD66D}">
      <dgm:prSet/>
      <dgm:spPr/>
      <dgm:t>
        <a:bodyPr/>
        <a:lstStyle/>
        <a:p>
          <a:endParaRPr lang="en-US"/>
        </a:p>
      </dgm:t>
    </dgm:pt>
    <dgm:pt modelId="{1141D628-925D-204C-A305-0F9BCE539C58}">
      <dgm:prSet phldrT="Description" custT="1"/>
      <dgm:spPr/>
      <dgm:t>
        <a:bodyPr/>
        <a:lstStyle/>
        <a:p>
          <a:r>
            <a:rPr lang="en-CA" sz="1100">
              <a:latin typeface="Poppins" panose="00000500000000000000" pitchFamily="2" charset="77"/>
              <a:cs typeface="Poppins" panose="00000500000000000000" pitchFamily="2" charset="77"/>
            </a:rPr>
            <a:t>International Student Support Services</a:t>
          </a:r>
          <a:endParaRPr lang="en-US" sz="1100">
            <a:latin typeface="Poppins" panose="00000500000000000000" pitchFamily="2" charset="77"/>
            <a:cs typeface="Poppins" panose="00000500000000000000" pitchFamily="2" charset="77"/>
          </a:endParaRPr>
        </a:p>
      </dgm:t>
    </dgm:pt>
    <dgm:pt modelId="{73266C04-196C-014F-9816-452CFB2AF8D9}" type="parTrans" cxnId="{17DB55F5-AB55-B149-847E-DA4560D01DD9}">
      <dgm:prSet/>
      <dgm:spPr/>
      <dgm:t>
        <a:bodyPr/>
        <a:lstStyle/>
        <a:p>
          <a:endParaRPr lang="en-US"/>
        </a:p>
      </dgm:t>
    </dgm:pt>
    <dgm:pt modelId="{2975FD58-F043-0A4C-8AF5-5AD5FAC2E47F}" type="sibTrans" cxnId="{17DB55F5-AB55-B149-847E-DA4560D01DD9}">
      <dgm:prSet/>
      <dgm:spPr/>
      <dgm:t>
        <a:bodyPr/>
        <a:lstStyle/>
        <a:p>
          <a:endParaRPr lang="en-US"/>
        </a:p>
      </dgm:t>
    </dgm:pt>
    <dgm:pt modelId="{52D4484F-0832-9746-8CF4-DF031A1A4AE5}">
      <dgm:prSet phldrT="Description" custT="1"/>
      <dgm:spPr/>
      <dgm:t>
        <a:bodyPr/>
        <a:lstStyle/>
        <a:p>
          <a:r>
            <a:rPr lang="en-CA" sz="1100">
              <a:latin typeface="Poppins" panose="00000500000000000000" pitchFamily="2" charset="77"/>
              <a:cs typeface="Poppins" panose="00000500000000000000" pitchFamily="2" charset="77"/>
            </a:rPr>
            <a:t>KPMG Pride Centre</a:t>
          </a:r>
          <a:endParaRPr lang="en-US" sz="1100">
            <a:latin typeface="Poppins" panose="00000500000000000000" pitchFamily="2" charset="77"/>
            <a:cs typeface="Poppins" panose="00000500000000000000" pitchFamily="2" charset="77"/>
          </a:endParaRPr>
        </a:p>
      </dgm:t>
    </dgm:pt>
    <dgm:pt modelId="{A5556C76-3A15-AE4C-B18F-E2182B04193F}" type="parTrans" cxnId="{D15DFF5A-75FF-E74B-979E-56C92561BD63}">
      <dgm:prSet/>
      <dgm:spPr/>
      <dgm:t>
        <a:bodyPr/>
        <a:lstStyle/>
        <a:p>
          <a:endParaRPr lang="en-US"/>
        </a:p>
      </dgm:t>
    </dgm:pt>
    <dgm:pt modelId="{FB82E8EC-9E3C-F242-AF61-285EB0529149}" type="sibTrans" cxnId="{D15DFF5A-75FF-E74B-979E-56C92561BD63}">
      <dgm:prSet/>
      <dgm:spPr/>
      <dgm:t>
        <a:bodyPr/>
        <a:lstStyle/>
        <a:p>
          <a:endParaRPr lang="en-US"/>
        </a:p>
      </dgm:t>
    </dgm:pt>
    <dgm:pt modelId="{EF5A26EF-03B3-B348-BE35-77E28988F0F9}">
      <dgm:prSet phldrT="Description" custT="1"/>
      <dgm:spPr/>
      <dgm:t>
        <a:bodyPr/>
        <a:lstStyle/>
        <a:p>
          <a:r>
            <a:rPr lang="en-CA" sz="1100">
              <a:latin typeface="Poppins" panose="00000500000000000000" pitchFamily="2" charset="77"/>
              <a:cs typeface="Poppins" panose="00000500000000000000" pitchFamily="2" charset="77"/>
            </a:rPr>
            <a:t>Women’s Resource Centre</a:t>
          </a:r>
          <a:endParaRPr lang="en-US" sz="1100">
            <a:latin typeface="Poppins" panose="00000500000000000000" pitchFamily="2" charset="77"/>
            <a:cs typeface="Poppins" panose="00000500000000000000" pitchFamily="2" charset="77"/>
          </a:endParaRPr>
        </a:p>
      </dgm:t>
    </dgm:pt>
    <dgm:pt modelId="{D258EBEE-7497-1943-95D7-A7BE487C3DBF}" type="parTrans" cxnId="{95FBC4CE-57CE-1941-8BD8-AD384FD4E74C}">
      <dgm:prSet/>
      <dgm:spPr/>
      <dgm:t>
        <a:bodyPr/>
        <a:lstStyle/>
        <a:p>
          <a:endParaRPr lang="en-US"/>
        </a:p>
      </dgm:t>
    </dgm:pt>
    <dgm:pt modelId="{F78CCF65-9063-B946-BF4A-68D9DF270223}" type="sibTrans" cxnId="{95FBC4CE-57CE-1941-8BD8-AD384FD4E74C}">
      <dgm:prSet/>
      <dgm:spPr/>
      <dgm:t>
        <a:bodyPr/>
        <a:lstStyle/>
        <a:p>
          <a:endParaRPr lang="en-US"/>
        </a:p>
      </dgm:t>
    </dgm:pt>
    <dgm:pt modelId="{8DAC93E3-8237-144A-9C8D-288D313B5520}">
      <dgm:prSet phldrT="Description" custT="1"/>
      <dgm:spPr/>
      <dgm:t>
        <a:bodyPr/>
        <a:lstStyle/>
        <a:p>
          <a:r>
            <a:rPr lang="en-CA" sz="1100">
              <a:latin typeface="Poppins" panose="00000500000000000000" pitchFamily="2" charset="77"/>
              <a:cs typeface="Poppins" panose="00000500000000000000" pitchFamily="2" charset="77"/>
            </a:rPr>
            <a:t>The Learning Centre</a:t>
          </a:r>
          <a:endParaRPr lang="en-US" sz="1100">
            <a:latin typeface="Poppins" panose="00000500000000000000" pitchFamily="2" charset="77"/>
            <a:cs typeface="Poppins" panose="00000500000000000000" pitchFamily="2" charset="77"/>
          </a:endParaRPr>
        </a:p>
      </dgm:t>
    </dgm:pt>
    <dgm:pt modelId="{B86320C0-D8CF-0642-84AD-450918867B6D}" type="parTrans" cxnId="{D7FB2032-1213-434C-9EA1-1C2026073A4E}">
      <dgm:prSet/>
      <dgm:spPr/>
      <dgm:t>
        <a:bodyPr/>
        <a:lstStyle/>
        <a:p>
          <a:endParaRPr lang="en-US"/>
        </a:p>
      </dgm:t>
    </dgm:pt>
    <dgm:pt modelId="{079C481D-7027-9848-8AE1-8CD59B9717AB}" type="sibTrans" cxnId="{D7FB2032-1213-434C-9EA1-1C2026073A4E}">
      <dgm:prSet/>
      <dgm:spPr/>
      <dgm:t>
        <a:bodyPr/>
        <a:lstStyle/>
        <a:p>
          <a:endParaRPr lang="en-US"/>
        </a:p>
      </dgm:t>
    </dgm:pt>
    <dgm:pt modelId="{EFD961F1-88B9-154F-9F45-95ED35C852FC}">
      <dgm:prSet phldrT="Description" custT="1"/>
      <dgm:spPr/>
      <dgm:t>
        <a:bodyPr/>
        <a:lstStyle/>
        <a:p>
          <a:r>
            <a:rPr lang="en-CA" sz="1100">
              <a:latin typeface="Poppins" panose="00000500000000000000" pitchFamily="2" charset="77"/>
              <a:cs typeface="Poppins" panose="00000500000000000000" pitchFamily="2" charset="77"/>
            </a:rPr>
            <a:t>Library</a:t>
          </a:r>
          <a:endParaRPr lang="en-US" sz="1100">
            <a:latin typeface="Poppins" panose="00000500000000000000" pitchFamily="2" charset="77"/>
            <a:cs typeface="Poppins" panose="00000500000000000000" pitchFamily="2" charset="77"/>
          </a:endParaRPr>
        </a:p>
      </dgm:t>
    </dgm:pt>
    <dgm:pt modelId="{72796D01-41FD-DE44-9FA3-A59F008273C2}" type="parTrans" cxnId="{E6BC4041-6435-5A40-BA19-275BFC09DC0A}">
      <dgm:prSet/>
      <dgm:spPr/>
      <dgm:t>
        <a:bodyPr/>
        <a:lstStyle/>
        <a:p>
          <a:endParaRPr lang="en-US"/>
        </a:p>
      </dgm:t>
    </dgm:pt>
    <dgm:pt modelId="{A95471C7-068E-2C4F-9B6A-14071C3EF47C}" type="sibTrans" cxnId="{E6BC4041-6435-5A40-BA19-275BFC09DC0A}">
      <dgm:prSet/>
      <dgm:spPr/>
      <dgm:t>
        <a:bodyPr/>
        <a:lstStyle/>
        <a:p>
          <a:endParaRPr lang="en-US"/>
        </a:p>
      </dgm:t>
    </dgm:pt>
    <dgm:pt modelId="{6F262ACA-4E7C-3D46-BDAD-25B9A51DDB8A}">
      <dgm:prSet phldrT="Description" custT="1"/>
      <dgm:spPr/>
      <dgm:t>
        <a:bodyPr/>
        <a:lstStyle/>
        <a:p>
          <a:r>
            <a:rPr lang="en-CA" sz="1100">
              <a:latin typeface="Poppins" panose="00000500000000000000" pitchFamily="2" charset="77"/>
              <a:cs typeface="Poppins" panose="00000500000000000000" pitchFamily="2" charset="77"/>
            </a:rPr>
            <a:t>Wabnode Centre for Indigenous Services</a:t>
          </a:r>
          <a:endParaRPr lang="en-US" sz="1100">
            <a:latin typeface="Poppins" panose="00000500000000000000" pitchFamily="2" charset="77"/>
            <a:cs typeface="Poppins" panose="00000500000000000000" pitchFamily="2" charset="77"/>
          </a:endParaRPr>
        </a:p>
      </dgm:t>
    </dgm:pt>
    <dgm:pt modelId="{F2DE674A-6AE8-8D41-A849-49DAD87CED7E}" type="parTrans" cxnId="{CD73182E-BB78-1445-BB46-752C8C04705F}">
      <dgm:prSet/>
      <dgm:spPr/>
      <dgm:t>
        <a:bodyPr/>
        <a:lstStyle/>
        <a:p>
          <a:endParaRPr lang="en-US"/>
        </a:p>
      </dgm:t>
    </dgm:pt>
    <dgm:pt modelId="{042195D2-AC09-8249-9250-803CDB81CCBB}" type="sibTrans" cxnId="{CD73182E-BB78-1445-BB46-752C8C04705F}">
      <dgm:prSet/>
      <dgm:spPr/>
      <dgm:t>
        <a:bodyPr/>
        <a:lstStyle/>
        <a:p>
          <a:endParaRPr lang="en-US"/>
        </a:p>
      </dgm:t>
    </dgm:pt>
    <dgm:pt modelId="{FD49FDF1-776B-E44A-AF15-79AD1CE0BB2B}" type="pres">
      <dgm:prSet presAssocID="{9BE4E359-2B77-954D-B5CE-E8DCEDB67290}" presName="root" presStyleCnt="0">
        <dgm:presLayoutVars>
          <dgm:dir/>
          <dgm:resizeHandles val="exact"/>
        </dgm:presLayoutVars>
      </dgm:prSet>
      <dgm:spPr/>
    </dgm:pt>
    <dgm:pt modelId="{C6B90644-7934-BC4F-8B57-B24913766825}" type="pres">
      <dgm:prSet presAssocID="{9BE4E359-2B77-954D-B5CE-E8DCEDB67290}" presName="connLine" presStyleLbl="dkBgShp" presStyleIdx="0" presStyleCnt="1"/>
      <dgm:spPr>
        <a:solidFill>
          <a:srgbClr val="E6BFCE"/>
        </a:solidFill>
        <a:ln>
          <a:noFill/>
        </a:ln>
        <a:effectLst/>
      </dgm:spPr>
    </dgm:pt>
    <dgm:pt modelId="{B1209D2D-5C88-ED46-A519-6E2586D2DB82}" type="pres">
      <dgm:prSet presAssocID="{9BE4E359-2B77-954D-B5CE-E8DCEDB67290}" presName="itemsFlow" presStyleCnt="0"/>
      <dgm:spPr/>
    </dgm:pt>
    <dgm:pt modelId="{5B2338AF-4819-2B46-8437-53485E289AE6}" type="pres">
      <dgm:prSet presAssocID="{09CDC566-1341-524F-9698-82E129E39DEB}" presName="item" presStyleCnt="0"/>
      <dgm:spPr/>
    </dgm:pt>
    <dgm:pt modelId="{E2A2751E-6FFC-1341-96BA-56DF5FFA272E}" type="pres">
      <dgm:prSet presAssocID="{09CDC566-1341-524F-9698-82E129E39DEB}" presName="anchor" presStyleCnt="0"/>
      <dgm:spPr/>
    </dgm:pt>
    <dgm:pt modelId="{7439E781-4E62-334A-9DD8-E677A7E1B954}" type="pres">
      <dgm:prSet presAssocID="{09CDC566-1341-524F-9698-82E129E39DEB}" presName="titleText" presStyleLbl="revTx" presStyleIdx="0" presStyleCnt="0">
        <dgm:presLayoutVars>
          <dgm:chMax val="0"/>
          <dgm:chPref val="0"/>
        </dgm:presLayoutVars>
      </dgm:prSet>
      <dgm:spPr/>
    </dgm:pt>
    <dgm:pt modelId="{5E318158-E6B5-EE4F-ACF4-7FCE62454FE6}" type="pres">
      <dgm:prSet presAssocID="{09CDC566-1341-524F-9698-82E129E39DEB}" presName="dot" presStyleLbl="node1" presStyleIdx="0" presStyleCnt="1"/>
      <dgm:spPr>
        <a:solidFill>
          <a:srgbClr val="6D1D39"/>
        </a:solidFill>
      </dgm:spPr>
    </dgm:pt>
    <dgm:pt modelId="{6B583E1A-2F17-6C46-9204-42EEDC0BAC2F}" type="pres">
      <dgm:prSet presAssocID="{09CDC566-1341-524F-9698-82E129E39DEB}" presName="descText" presStyleLbl="revTx" presStyleIdx="0" presStyleCnt="0">
        <dgm:presLayoutVars>
          <dgm:chMax val="0"/>
          <dgm:chPref val="0"/>
        </dgm:presLayoutVars>
      </dgm:prSet>
      <dgm:spPr/>
    </dgm:pt>
  </dgm:ptLst>
  <dgm:cxnLst>
    <dgm:cxn modelId="{CD16D10A-7F40-B64D-9615-ED29AFEB5CD1}" type="presOf" srcId="{C5A71C8E-1DDF-794F-82A9-33FFF59AB8B5}" destId="{6B583E1A-2F17-6C46-9204-42EEDC0BAC2F}" srcOrd="0" destOrd="9" presId="urn:microsoft.com/office/officeart/2026/layout/SmallDotsVertical#13"/>
    <dgm:cxn modelId="{3DB67D2B-2C51-3149-8B0B-7AA66E5A9017}" type="presOf" srcId="{9CA77A92-D0EB-7E49-B605-99D145F034F2}" destId="{6B583E1A-2F17-6C46-9204-42EEDC0BAC2F}" srcOrd="0" destOrd="1" presId="urn:microsoft.com/office/officeart/2026/layout/SmallDotsVertical#13"/>
    <dgm:cxn modelId="{CD73182E-BB78-1445-BB46-752C8C04705F}" srcId="{09CDC566-1341-524F-9698-82E129E39DEB}" destId="{6F262ACA-4E7C-3D46-BDAD-25B9A51DDB8A}" srcOrd="14" destOrd="0" parTransId="{F2DE674A-6AE8-8D41-A849-49DAD87CED7E}" sibTransId="{042195D2-AC09-8249-9250-803CDB81CCBB}"/>
    <dgm:cxn modelId="{D7FB2032-1213-434C-9EA1-1C2026073A4E}" srcId="{09CDC566-1341-524F-9698-82E129E39DEB}" destId="{8DAC93E3-8237-144A-9C8D-288D313B5520}" srcOrd="12" destOrd="0" parTransId="{B86320C0-D8CF-0642-84AD-450918867B6D}" sibTransId="{079C481D-7027-9848-8AE1-8CD59B9717AB}"/>
    <dgm:cxn modelId="{56EEDB32-9A59-5E4E-91AF-9874C5DF4402}" srcId="{09CDC566-1341-524F-9698-82E129E39DEB}" destId="{C71113AF-FEE0-C543-BDA4-15D8EC0B510D}" srcOrd="8" destOrd="0" parTransId="{0AF301AC-F25B-CE4B-9907-82BC5C977ABB}" sibTransId="{516FF7D2-4CBB-DD43-83DC-887AAFAE5E5A}"/>
    <dgm:cxn modelId="{8DC03834-9BBB-1F43-9E78-B685C0B6B98A}" srcId="{09CDC566-1341-524F-9698-82E129E39DEB}" destId="{40B3A7CB-D449-AB48-B900-C9B2E46BA24E}" srcOrd="0" destOrd="0" parTransId="{B343FF24-CCBB-8D4A-88EE-CEDC338339EC}" sibTransId="{77781903-05EC-9B43-9630-9DD7D068020E}"/>
    <dgm:cxn modelId="{C5AE8935-321E-484F-BD98-2D58182B8981}" type="presOf" srcId="{C71113AF-FEE0-C543-BDA4-15D8EC0B510D}" destId="{6B583E1A-2F17-6C46-9204-42EEDC0BAC2F}" srcOrd="0" destOrd="8" presId="urn:microsoft.com/office/officeart/2026/layout/SmallDotsVertical#13"/>
    <dgm:cxn modelId="{E6BC4041-6435-5A40-BA19-275BFC09DC0A}" srcId="{09CDC566-1341-524F-9698-82E129E39DEB}" destId="{EFD961F1-88B9-154F-9F45-95ED35C852FC}" srcOrd="13" destOrd="0" parTransId="{72796D01-41FD-DE44-9FA3-A59F008273C2}" sibTransId="{A95471C7-068E-2C4F-9B6A-14071C3EF47C}"/>
    <dgm:cxn modelId="{45613A42-F7B2-434D-A375-7A83F8740649}" srcId="{09CDC566-1341-524F-9698-82E129E39DEB}" destId="{D357D73A-F68F-B146-8111-3AB70EB83EA6}" srcOrd="5" destOrd="0" parTransId="{B21041B3-F5DC-E846-AFEE-123072CD4EBD}" sibTransId="{1E9220AA-9313-D340-AC68-78C25AB2D792}"/>
    <dgm:cxn modelId="{FB1A8957-CB58-F547-9F17-E7CBADEE5A6C}" type="presOf" srcId="{40B3A7CB-D449-AB48-B900-C9B2E46BA24E}" destId="{6B583E1A-2F17-6C46-9204-42EEDC0BAC2F}" srcOrd="0" destOrd="0" presId="urn:microsoft.com/office/officeart/2026/layout/SmallDotsVertical#13"/>
    <dgm:cxn modelId="{AE316259-7813-EA4E-9F49-607CD4AAC819}" type="presOf" srcId="{09CDC566-1341-524F-9698-82E129E39DEB}" destId="{7439E781-4E62-334A-9DD8-E677A7E1B954}" srcOrd="0" destOrd="0" presId="urn:microsoft.com/office/officeart/2026/layout/SmallDotsVertical#13"/>
    <dgm:cxn modelId="{D15DFF5A-75FF-E74B-979E-56C92561BD63}" srcId="{09CDC566-1341-524F-9698-82E129E39DEB}" destId="{52D4484F-0832-9746-8CF4-DF031A1A4AE5}" srcOrd="11" destOrd="0" parTransId="{A5556C76-3A15-AE4C-B18F-E2182B04193F}" sibTransId="{FB82E8EC-9E3C-F242-AF61-285EB0529149}"/>
    <dgm:cxn modelId="{B7BA2266-25DC-EF49-A6A0-2CB33A205F59}" srcId="{09CDC566-1341-524F-9698-82E129E39DEB}" destId="{9CA77A92-D0EB-7E49-B605-99D145F034F2}" srcOrd="1" destOrd="0" parTransId="{EE06C4C1-3B91-D249-8636-6A11C79AA553}" sibTransId="{927028C0-18BA-2C4A-A6C8-685C6783279D}"/>
    <dgm:cxn modelId="{B94BCB66-A3FF-7A4D-A511-DDDF562899C4}" srcId="{9BE4E359-2B77-954D-B5CE-E8DCEDB67290}" destId="{09CDC566-1341-524F-9698-82E129E39DEB}" srcOrd="0" destOrd="0" parTransId="{0EAEF97F-B4C7-CB42-8E6C-47C8C2932B86}" sibTransId="{B4CA622A-B027-3349-AA94-C32E9B985F3E}"/>
    <dgm:cxn modelId="{12C95167-AEFB-184C-BBF4-A51FE7F618C8}" type="presOf" srcId="{C47D39BF-90D5-DA49-A2D2-441384CF3C01}" destId="{6B583E1A-2F17-6C46-9204-42EEDC0BAC2F}" srcOrd="0" destOrd="6" presId="urn:microsoft.com/office/officeart/2026/layout/SmallDotsVertical#13"/>
    <dgm:cxn modelId="{A6465C6B-30B0-C34C-AAE5-93B4930D301B}" type="presOf" srcId="{FF590AA0-8AE6-9A40-BFEC-F08A1AED5F6B}" destId="{6B583E1A-2F17-6C46-9204-42EEDC0BAC2F}" srcOrd="0" destOrd="2" presId="urn:microsoft.com/office/officeart/2026/layout/SmallDotsVertical#13"/>
    <dgm:cxn modelId="{974E316C-B081-BE4F-A9BF-099DAC395E72}" type="presOf" srcId="{8DAC93E3-8237-144A-9C8D-288D313B5520}" destId="{6B583E1A-2F17-6C46-9204-42EEDC0BAC2F}" srcOrd="0" destOrd="12" presId="urn:microsoft.com/office/officeart/2026/layout/SmallDotsVertical#13"/>
    <dgm:cxn modelId="{AE28726D-166A-C647-8A3A-EDC288D07EF7}" type="presOf" srcId="{1141D628-925D-204C-A305-0F9BCE539C58}" destId="{6B583E1A-2F17-6C46-9204-42EEDC0BAC2F}" srcOrd="0" destOrd="10" presId="urn:microsoft.com/office/officeart/2026/layout/SmallDotsVertical#13"/>
    <dgm:cxn modelId="{FB01CB6D-13FB-C540-8C55-0A57A89D3B90}" srcId="{09CDC566-1341-524F-9698-82E129E39DEB}" destId="{C47D39BF-90D5-DA49-A2D2-441384CF3C01}" srcOrd="6" destOrd="0" parTransId="{D910BBBA-A4A9-124F-9921-8DB3761179BA}" sibTransId="{A0D53344-E926-C942-84BD-528A4DF40A68}"/>
    <dgm:cxn modelId="{7727826F-C0E7-6849-961F-48DD340C759B}" type="presOf" srcId="{52D4484F-0832-9746-8CF4-DF031A1A4AE5}" destId="{6B583E1A-2F17-6C46-9204-42EEDC0BAC2F}" srcOrd="0" destOrd="11" presId="urn:microsoft.com/office/officeart/2026/layout/SmallDotsVertical#13"/>
    <dgm:cxn modelId="{484C4170-916D-A549-A21E-336779886236}" type="presOf" srcId="{EF5A26EF-03B3-B348-BE35-77E28988F0F9}" destId="{6B583E1A-2F17-6C46-9204-42EEDC0BAC2F}" srcOrd="0" destOrd="15" presId="urn:microsoft.com/office/officeart/2026/layout/SmallDotsVertical#13"/>
    <dgm:cxn modelId="{51B36B7C-7837-1E43-A20C-954DCE3DD66D}" srcId="{09CDC566-1341-524F-9698-82E129E39DEB}" destId="{C5A71C8E-1DDF-794F-82A9-33FFF59AB8B5}" srcOrd="9" destOrd="0" parTransId="{78D803D2-0BD3-914C-990D-B65816906EF3}" sibTransId="{052771A9-1F83-3A4E-90FB-20E9AB1BF2AB}"/>
    <dgm:cxn modelId="{276BDF80-6E4F-3046-BDD7-53A2CC1B71C1}" srcId="{09CDC566-1341-524F-9698-82E129E39DEB}" destId="{FF590AA0-8AE6-9A40-BFEC-F08A1AED5F6B}" srcOrd="2" destOrd="0" parTransId="{9CD2363F-6164-E14D-8C91-8D783DE76393}" sibTransId="{5FAD3222-3B19-8249-9868-2D57D6189CF4}"/>
    <dgm:cxn modelId="{1199D787-B6DA-194F-B66D-B0586C20A70C}" type="presOf" srcId="{B411F341-07C0-C44A-9A2D-D79B6A4BE752}" destId="{6B583E1A-2F17-6C46-9204-42EEDC0BAC2F}" srcOrd="0" destOrd="7" presId="urn:microsoft.com/office/officeart/2026/layout/SmallDotsVertical#13"/>
    <dgm:cxn modelId="{282E3F89-64FF-154F-A179-0E2E5977A80E}" type="presOf" srcId="{D357D73A-F68F-B146-8111-3AB70EB83EA6}" destId="{6B583E1A-2F17-6C46-9204-42EEDC0BAC2F}" srcOrd="0" destOrd="5" presId="urn:microsoft.com/office/officeart/2026/layout/SmallDotsVertical#13"/>
    <dgm:cxn modelId="{1F65C6AD-9592-AB49-B90C-93C097663ED2}" srcId="{09CDC566-1341-524F-9698-82E129E39DEB}" destId="{93316BFD-E6BB-F24E-A125-760342C2FC4E}" srcOrd="4" destOrd="0" parTransId="{0A4A0094-DCDF-2D46-8F0D-EC1AED604638}" sibTransId="{50D3F09E-2480-AC42-9BC3-BF47969326FB}"/>
    <dgm:cxn modelId="{30E161BC-D59C-C746-8CCA-090B5A467840}" srcId="{09CDC566-1341-524F-9698-82E129E39DEB}" destId="{DB5DD938-EF28-3A48-B598-CD062F5ED8BC}" srcOrd="3" destOrd="0" parTransId="{63B79A8C-C1E1-D445-9043-3065E521970A}" sibTransId="{D505C3D8-2C82-DB4E-ABA1-5ABB1030D6CE}"/>
    <dgm:cxn modelId="{A9F297BE-417D-8B4C-AA39-52B2D82D3DB0}" srcId="{09CDC566-1341-524F-9698-82E129E39DEB}" destId="{B411F341-07C0-C44A-9A2D-D79B6A4BE752}" srcOrd="7" destOrd="0" parTransId="{CA7E1A28-B2CB-A14F-B454-E527C6CAB2C3}" sibTransId="{E4AB5B1A-2E8A-5340-B4FD-402F00A847DF}"/>
    <dgm:cxn modelId="{A2B607C0-6650-2E45-84E6-4D53B64EDD50}" type="presOf" srcId="{93316BFD-E6BB-F24E-A125-760342C2FC4E}" destId="{6B583E1A-2F17-6C46-9204-42EEDC0BAC2F}" srcOrd="0" destOrd="4" presId="urn:microsoft.com/office/officeart/2026/layout/SmallDotsVertical#13"/>
    <dgm:cxn modelId="{95FBC4CE-57CE-1941-8BD8-AD384FD4E74C}" srcId="{09CDC566-1341-524F-9698-82E129E39DEB}" destId="{EF5A26EF-03B3-B348-BE35-77E28988F0F9}" srcOrd="15" destOrd="0" parTransId="{D258EBEE-7497-1943-95D7-A7BE487C3DBF}" sibTransId="{F78CCF65-9063-B946-BF4A-68D9DF270223}"/>
    <dgm:cxn modelId="{5A31DACE-25BE-B549-B5BF-86B9D468FE89}" type="presOf" srcId="{6F262ACA-4E7C-3D46-BDAD-25B9A51DDB8A}" destId="{6B583E1A-2F17-6C46-9204-42EEDC0BAC2F}" srcOrd="0" destOrd="14" presId="urn:microsoft.com/office/officeart/2026/layout/SmallDotsVertical#13"/>
    <dgm:cxn modelId="{9FD5ADD0-866F-CE42-AB28-1FA84902C936}" type="presOf" srcId="{EFD961F1-88B9-154F-9F45-95ED35C852FC}" destId="{6B583E1A-2F17-6C46-9204-42EEDC0BAC2F}" srcOrd="0" destOrd="13" presId="urn:microsoft.com/office/officeart/2026/layout/SmallDotsVertical#13"/>
    <dgm:cxn modelId="{30B23DDC-5B76-0F43-8B9D-05031E4F98C6}" type="presOf" srcId="{9BE4E359-2B77-954D-B5CE-E8DCEDB67290}" destId="{FD49FDF1-776B-E44A-AF15-79AD1CE0BB2B}" srcOrd="0" destOrd="0" presId="urn:microsoft.com/office/officeart/2026/layout/SmallDotsVertical#13"/>
    <dgm:cxn modelId="{17DB55F5-AB55-B149-847E-DA4560D01DD9}" srcId="{09CDC566-1341-524F-9698-82E129E39DEB}" destId="{1141D628-925D-204C-A305-0F9BCE539C58}" srcOrd="10" destOrd="0" parTransId="{73266C04-196C-014F-9816-452CFB2AF8D9}" sibTransId="{2975FD58-F043-0A4C-8AF5-5AD5FAC2E47F}"/>
    <dgm:cxn modelId="{C2E485FB-F025-CA44-BAEA-A4B631639D1A}" type="presOf" srcId="{DB5DD938-EF28-3A48-B598-CD062F5ED8BC}" destId="{6B583E1A-2F17-6C46-9204-42EEDC0BAC2F}" srcOrd="0" destOrd="3" presId="urn:microsoft.com/office/officeart/2026/layout/SmallDotsVertical#13"/>
    <dgm:cxn modelId="{15E0055B-1BAC-364E-874B-A92604EA4BBD}" type="presParOf" srcId="{FD49FDF1-776B-E44A-AF15-79AD1CE0BB2B}" destId="{C6B90644-7934-BC4F-8B57-B24913766825}" srcOrd="0" destOrd="0" presId="urn:microsoft.com/office/officeart/2026/layout/SmallDotsVertical#13"/>
    <dgm:cxn modelId="{B397BB1D-7B8B-2942-B628-5FAA1970C0B3}" type="presParOf" srcId="{FD49FDF1-776B-E44A-AF15-79AD1CE0BB2B}" destId="{B1209D2D-5C88-ED46-A519-6E2586D2DB82}" srcOrd="1" destOrd="0" presId="urn:microsoft.com/office/officeart/2026/layout/SmallDotsVertical#13"/>
    <dgm:cxn modelId="{60319276-D9EC-9D4E-BD1E-3EF504243228}" type="presParOf" srcId="{B1209D2D-5C88-ED46-A519-6E2586D2DB82}" destId="{5B2338AF-4819-2B46-8437-53485E289AE6}" srcOrd="0" destOrd="0" presId="urn:microsoft.com/office/officeart/2026/layout/SmallDotsVertical#13"/>
    <dgm:cxn modelId="{1616CDFA-3F18-CD47-8922-2C2C7426C0A5}" type="presParOf" srcId="{5B2338AF-4819-2B46-8437-53485E289AE6}" destId="{E2A2751E-6FFC-1341-96BA-56DF5FFA272E}" srcOrd="0" destOrd="0" presId="urn:microsoft.com/office/officeart/2026/layout/SmallDotsVertical#13"/>
    <dgm:cxn modelId="{AB9783A1-A01A-9042-9CA9-E28491DFC236}" type="presParOf" srcId="{5B2338AF-4819-2B46-8437-53485E289AE6}" destId="{7439E781-4E62-334A-9DD8-E677A7E1B954}" srcOrd="1" destOrd="0" presId="urn:microsoft.com/office/officeart/2026/layout/SmallDotsVertical#13"/>
    <dgm:cxn modelId="{5B5EBC37-03FC-EB4A-B239-BC730EF2B9DD}" type="presParOf" srcId="{5B2338AF-4819-2B46-8437-53485E289AE6}" destId="{5E318158-E6B5-EE4F-ACF4-7FCE62454FE6}" srcOrd="2" destOrd="0" presId="urn:microsoft.com/office/officeart/2026/layout/SmallDotsVertical#13"/>
    <dgm:cxn modelId="{B663CA6C-AED2-274A-8D0B-A0CBEBC6970B}" type="presParOf" srcId="{5B2338AF-4819-2B46-8437-53485E289AE6}" destId="{6B583E1A-2F17-6C46-9204-42EEDC0BAC2F}" srcOrd="3" destOrd="0" presId="urn:microsoft.com/office/officeart/2026/layout/SmallDotsVertical#13"/>
  </dgm:cxnLst>
  <dgm:bg/>
  <dgm:whole/>
  <dgm:extLst>
    <a:ext uri="http://schemas.microsoft.com/office/drawing/2008/diagram">
      <dsp:dataModelExt xmlns:dsp="http://schemas.microsoft.com/office/drawing/2008/diagram" relId="rId257" minVer="http://schemas.openxmlformats.org/drawingml/2006/diagram"/>
    </a:ext>
  </dgm:extLst>
</dgm:dataModel>
</file>

<file path=word/diagrams/data39.xml><?xml version="1.0" encoding="utf-8"?>
<dgm:dataModel xmlns:dgm="http://schemas.openxmlformats.org/drawingml/2006/diagram" xmlns:a="http://schemas.openxmlformats.org/drawingml/2006/main">
  <dgm:ptLst>
    <dgm:pt modelId="{0EA050E9-ED75-0849-A405-06BA75E10EAC}" type="doc">
      <dgm:prSet loTypeId="urn:microsoft.com/office/officeart/2008/layout/VerticalCurvedList" loCatId="" qsTypeId="urn:microsoft.com/office/officeart/2005/8/quickstyle/simple1#38" qsCatId="simple" csTypeId="urn:microsoft.com/office/officeart/2005/8/colors/accent1_2#38" csCatId="accent1" phldr="1"/>
      <dgm:spPr/>
      <dgm:t>
        <a:bodyPr/>
        <a:lstStyle/>
        <a:p>
          <a:endParaRPr lang="en-US"/>
        </a:p>
      </dgm:t>
    </dgm:pt>
    <dgm:pt modelId="{8F148DC1-ACF4-2340-A770-B42C302CB1FA}">
      <dgm:prSet phldrT="[Text]" custT="1"/>
      <dgm:spPr>
        <a:solidFill>
          <a:srgbClr val="E6BFCE"/>
        </a:solidFill>
      </dgm:spPr>
      <dgm:t>
        <a:bodyPr/>
        <a:lstStyle/>
        <a:p>
          <a:pPr>
            <a:buNone/>
          </a:pPr>
          <a:r>
            <a:rPr lang="en-CA" sz="1050">
              <a:solidFill>
                <a:schemeClr val="tx1"/>
              </a:solidFill>
              <a:latin typeface="Poppins" panose="00000500000000000000" pitchFamily="2" charset="77"/>
              <a:cs typeface="Poppins" panose="00000500000000000000" pitchFamily="2" charset="77"/>
            </a:rPr>
            <a:t>Describe the diversity of Cambrian's student population.</a:t>
          </a:r>
          <a:endParaRPr lang="en-US" sz="1050">
            <a:solidFill>
              <a:schemeClr val="tx1"/>
            </a:solidFill>
            <a:latin typeface="Poppins" panose="00000500000000000000" pitchFamily="2" charset="77"/>
            <a:cs typeface="Poppins" panose="00000500000000000000" pitchFamily="2" charset="77"/>
          </a:endParaRPr>
        </a:p>
      </dgm:t>
    </dgm:pt>
    <dgm:pt modelId="{4E506669-759D-C64B-937D-0877E4EE4199}" type="parTrans" cxnId="{D41B4DA0-3821-2042-A36C-12288AA6C863}">
      <dgm:prSet/>
      <dgm:spPr/>
      <dgm:t>
        <a:bodyPr/>
        <a:lstStyle/>
        <a:p>
          <a:endParaRPr lang="en-US"/>
        </a:p>
      </dgm:t>
    </dgm:pt>
    <dgm:pt modelId="{6F0E0A75-3080-B04F-8866-3B1B52A7BE8F}" type="sibTrans" cxnId="{D41B4DA0-3821-2042-A36C-12288AA6C863}">
      <dgm:prSet/>
      <dgm:spPr>
        <a:ln>
          <a:solidFill>
            <a:srgbClr val="6D1D39"/>
          </a:solidFill>
        </a:ln>
      </dgm:spPr>
      <dgm:t>
        <a:bodyPr/>
        <a:lstStyle/>
        <a:p>
          <a:endParaRPr lang="en-US">
            <a:solidFill>
              <a:srgbClr val="6D1D39"/>
            </a:solidFill>
          </a:endParaRPr>
        </a:p>
      </dgm:t>
    </dgm:pt>
    <dgm:pt modelId="{C120CF8E-6335-3F4C-BB81-C7448E5569E7}">
      <dgm:prSet phldrT="[Text]" custT="1"/>
      <dgm:spPr>
        <a:solidFill>
          <a:srgbClr val="E6BFCE"/>
        </a:solidFill>
      </dgm:spPr>
      <dgm:t>
        <a:bodyPr/>
        <a:lstStyle/>
        <a:p>
          <a:pPr>
            <a:buNone/>
          </a:pPr>
          <a:r>
            <a:rPr lang="en-CA" sz="1050">
              <a:solidFill>
                <a:schemeClr val="tx1"/>
              </a:solidFill>
              <a:latin typeface="Poppins" panose="00000500000000000000" pitchFamily="2" charset="77"/>
              <a:cs typeface="Poppins" panose="00000500000000000000" pitchFamily="2" charset="77"/>
            </a:rPr>
            <a:t>Recognize how different experiences and backgrounds influence learning. </a:t>
          </a:r>
          <a:endParaRPr lang="en-US" sz="1050">
            <a:solidFill>
              <a:schemeClr val="tx1"/>
            </a:solidFill>
            <a:latin typeface="Poppins" panose="00000500000000000000" pitchFamily="2" charset="77"/>
            <a:cs typeface="Poppins" panose="00000500000000000000" pitchFamily="2" charset="77"/>
          </a:endParaRPr>
        </a:p>
      </dgm:t>
    </dgm:pt>
    <dgm:pt modelId="{4CC8FB09-0248-3340-8315-445EC8106254}" type="parTrans" cxnId="{32D6283C-33D1-B444-824F-CC27CA308A41}">
      <dgm:prSet/>
      <dgm:spPr/>
      <dgm:t>
        <a:bodyPr/>
        <a:lstStyle/>
        <a:p>
          <a:endParaRPr lang="en-US"/>
        </a:p>
      </dgm:t>
    </dgm:pt>
    <dgm:pt modelId="{E9101D49-6BA5-1540-A4FB-DABA97E459EC}" type="sibTrans" cxnId="{32D6283C-33D1-B444-824F-CC27CA308A41}">
      <dgm:prSet/>
      <dgm:spPr/>
      <dgm:t>
        <a:bodyPr/>
        <a:lstStyle/>
        <a:p>
          <a:endParaRPr lang="en-US"/>
        </a:p>
      </dgm:t>
    </dgm:pt>
    <dgm:pt modelId="{516B7363-013C-1E4A-A5E0-43A092D4571A}">
      <dgm:prSet phldrT="[Text]" custT="1"/>
      <dgm:spPr>
        <a:solidFill>
          <a:srgbClr val="E6BFCE"/>
        </a:solidFill>
      </dgm:spPr>
      <dgm:t>
        <a:bodyPr/>
        <a:lstStyle/>
        <a:p>
          <a:pPr>
            <a:buNone/>
          </a:pPr>
          <a:r>
            <a:rPr lang="en-CA" sz="1050">
              <a:solidFill>
                <a:schemeClr val="tx1"/>
              </a:solidFill>
              <a:latin typeface="Poppins" panose="00000500000000000000" pitchFamily="2" charset="77"/>
              <a:cs typeface="Poppins" panose="00000500000000000000" pitchFamily="2" charset="77"/>
            </a:rPr>
            <a:t>Create learning environments that are welcoming, inclusive, and accessible. </a:t>
          </a:r>
          <a:endParaRPr lang="en-US" sz="1050">
            <a:solidFill>
              <a:schemeClr val="tx1"/>
            </a:solidFill>
            <a:latin typeface="Poppins" panose="00000500000000000000" pitchFamily="2" charset="77"/>
            <a:cs typeface="Poppins" panose="00000500000000000000" pitchFamily="2" charset="77"/>
          </a:endParaRPr>
        </a:p>
      </dgm:t>
    </dgm:pt>
    <dgm:pt modelId="{B6A88DAA-C67F-474C-BBBE-4CD571B03F04}" type="parTrans" cxnId="{0A401552-32E4-664B-9139-811C9FD3A6E7}">
      <dgm:prSet/>
      <dgm:spPr/>
      <dgm:t>
        <a:bodyPr/>
        <a:lstStyle/>
        <a:p>
          <a:endParaRPr lang="en-US"/>
        </a:p>
      </dgm:t>
    </dgm:pt>
    <dgm:pt modelId="{083DEC4F-B2E7-5D4C-AD03-F6FB47259AE9}" type="sibTrans" cxnId="{0A401552-32E4-664B-9139-811C9FD3A6E7}">
      <dgm:prSet/>
      <dgm:spPr/>
      <dgm:t>
        <a:bodyPr/>
        <a:lstStyle/>
        <a:p>
          <a:endParaRPr lang="en-US"/>
        </a:p>
      </dgm:t>
    </dgm:pt>
    <dgm:pt modelId="{0A0EC31C-9E74-A446-936C-1D4309D56831}">
      <dgm:prSet phldrT="[Text]" custT="1"/>
      <dgm:spPr>
        <a:solidFill>
          <a:srgbClr val="E6BFCE"/>
        </a:solidFill>
      </dgm:spPr>
      <dgm:t>
        <a:bodyPr/>
        <a:lstStyle/>
        <a:p>
          <a:pPr>
            <a:buNone/>
          </a:pPr>
          <a:r>
            <a:rPr lang="en-CA" sz="1050">
              <a:solidFill>
                <a:schemeClr val="tx1"/>
              </a:solidFill>
              <a:latin typeface="Poppins" panose="00000500000000000000" pitchFamily="2" charset="77"/>
              <a:cs typeface="Poppins" panose="00000500000000000000" pitchFamily="2" charset="77"/>
            </a:rPr>
            <a:t>Understand your role in implementing academic accommodations. </a:t>
          </a:r>
          <a:endParaRPr lang="en-US" sz="1050">
            <a:solidFill>
              <a:schemeClr val="tx1"/>
            </a:solidFill>
            <a:latin typeface="Poppins" panose="00000500000000000000" pitchFamily="2" charset="77"/>
            <a:cs typeface="Poppins" panose="00000500000000000000" pitchFamily="2" charset="77"/>
          </a:endParaRPr>
        </a:p>
      </dgm:t>
    </dgm:pt>
    <dgm:pt modelId="{5A6C052F-D510-9645-BAF6-454AD4F6132F}" type="parTrans" cxnId="{F7480C62-31E1-DF40-9697-FF98EB359175}">
      <dgm:prSet/>
      <dgm:spPr/>
      <dgm:t>
        <a:bodyPr/>
        <a:lstStyle/>
        <a:p>
          <a:endParaRPr lang="en-US"/>
        </a:p>
      </dgm:t>
    </dgm:pt>
    <dgm:pt modelId="{AF123E58-1787-7446-B588-0F45148A616F}" type="sibTrans" cxnId="{F7480C62-31E1-DF40-9697-FF98EB359175}">
      <dgm:prSet/>
      <dgm:spPr/>
      <dgm:t>
        <a:bodyPr/>
        <a:lstStyle/>
        <a:p>
          <a:endParaRPr lang="en-US"/>
        </a:p>
      </dgm:t>
    </dgm:pt>
    <dgm:pt modelId="{DF8708EC-9E2A-2342-9702-76A927A1F558}">
      <dgm:prSet phldrT="[Text]" custT="1"/>
      <dgm:spPr>
        <a:solidFill>
          <a:srgbClr val="E6BFCE"/>
        </a:solidFill>
      </dgm:spPr>
      <dgm:t>
        <a:bodyPr/>
        <a:lstStyle/>
        <a:p>
          <a:pPr>
            <a:buNone/>
          </a:pPr>
          <a:r>
            <a:rPr lang="en-CA" sz="1050">
              <a:solidFill>
                <a:schemeClr val="tx1"/>
              </a:solidFill>
              <a:latin typeface="Poppins" panose="00000500000000000000" pitchFamily="2" charset="77"/>
              <a:cs typeface="Poppins" panose="00000500000000000000" pitchFamily="2" charset="77"/>
            </a:rPr>
            <a:t>Promote academic integrity through clear expectations and purposeful teaching. </a:t>
          </a:r>
          <a:endParaRPr lang="en-US" sz="1050">
            <a:solidFill>
              <a:schemeClr val="tx1"/>
            </a:solidFill>
            <a:latin typeface="Poppins" panose="00000500000000000000" pitchFamily="2" charset="77"/>
            <a:cs typeface="Poppins" panose="00000500000000000000" pitchFamily="2" charset="77"/>
          </a:endParaRPr>
        </a:p>
      </dgm:t>
    </dgm:pt>
    <dgm:pt modelId="{5750D2D9-FF26-6D44-B354-AC1FB1EFF321}" type="parTrans" cxnId="{5CBB4DE4-FA68-7248-BED3-968611BAFB50}">
      <dgm:prSet/>
      <dgm:spPr/>
      <dgm:t>
        <a:bodyPr/>
        <a:lstStyle/>
        <a:p>
          <a:endParaRPr lang="en-US"/>
        </a:p>
      </dgm:t>
    </dgm:pt>
    <dgm:pt modelId="{6BAB6F22-5CEE-4449-A97A-66E0FEEB8496}" type="sibTrans" cxnId="{5CBB4DE4-FA68-7248-BED3-968611BAFB50}">
      <dgm:prSet/>
      <dgm:spPr/>
      <dgm:t>
        <a:bodyPr/>
        <a:lstStyle/>
        <a:p>
          <a:endParaRPr lang="en-US"/>
        </a:p>
      </dgm:t>
    </dgm:pt>
    <dgm:pt modelId="{2F61C408-701E-E142-AB35-C446C6DD48CA}">
      <dgm:prSet phldrT="[Text]" custT="1"/>
      <dgm:spPr>
        <a:solidFill>
          <a:srgbClr val="E6BFCE"/>
        </a:solidFill>
      </dgm:spPr>
      <dgm:t>
        <a:bodyPr/>
        <a:lstStyle/>
        <a:p>
          <a:pPr>
            <a:buNone/>
          </a:pPr>
          <a:r>
            <a:rPr lang="en-CA" sz="1050">
              <a:solidFill>
                <a:schemeClr val="tx1"/>
              </a:solidFill>
              <a:latin typeface="Poppins" panose="00000500000000000000" pitchFamily="2" charset="77"/>
              <a:cs typeface="Poppins" panose="00000500000000000000" pitchFamily="2" charset="77"/>
            </a:rPr>
            <a:t>Recognize when students may benefit from additional support and connect them with appropriate College services. </a:t>
          </a:r>
          <a:endParaRPr lang="en-US" sz="1050">
            <a:solidFill>
              <a:schemeClr val="tx1"/>
            </a:solidFill>
            <a:latin typeface="Poppins" panose="00000500000000000000" pitchFamily="2" charset="77"/>
            <a:cs typeface="Poppins" panose="00000500000000000000" pitchFamily="2" charset="77"/>
          </a:endParaRPr>
        </a:p>
      </dgm:t>
    </dgm:pt>
    <dgm:pt modelId="{3F29DCED-6DCF-6445-A78F-B1C821E0224E}" type="parTrans" cxnId="{B3401A60-D545-B74E-835D-71CD2ECB0618}">
      <dgm:prSet/>
      <dgm:spPr/>
      <dgm:t>
        <a:bodyPr/>
        <a:lstStyle/>
        <a:p>
          <a:endParaRPr lang="en-US"/>
        </a:p>
      </dgm:t>
    </dgm:pt>
    <dgm:pt modelId="{B5865A1C-5AB2-DE48-9A28-C819092C7034}" type="sibTrans" cxnId="{B3401A60-D545-B74E-835D-71CD2ECB0618}">
      <dgm:prSet/>
      <dgm:spPr/>
      <dgm:t>
        <a:bodyPr/>
        <a:lstStyle/>
        <a:p>
          <a:endParaRPr lang="en-US"/>
        </a:p>
      </dgm:t>
    </dgm:pt>
    <dgm:pt modelId="{77085F92-A68B-004B-8CFB-74A4F43E0ABE}" type="pres">
      <dgm:prSet presAssocID="{0EA050E9-ED75-0849-A405-06BA75E10EAC}" presName="Name0" presStyleCnt="0">
        <dgm:presLayoutVars>
          <dgm:chMax val="7"/>
          <dgm:chPref val="7"/>
          <dgm:dir/>
        </dgm:presLayoutVars>
      </dgm:prSet>
      <dgm:spPr/>
    </dgm:pt>
    <dgm:pt modelId="{88591D98-9322-A143-AC08-A8310E423950}" type="pres">
      <dgm:prSet presAssocID="{0EA050E9-ED75-0849-A405-06BA75E10EAC}" presName="Name1" presStyleCnt="0"/>
      <dgm:spPr/>
    </dgm:pt>
    <dgm:pt modelId="{29A268A0-3A7A-AD4A-8BBD-EF2CAFFAEDDA}" type="pres">
      <dgm:prSet presAssocID="{0EA050E9-ED75-0849-A405-06BA75E10EAC}" presName="cycle" presStyleCnt="0"/>
      <dgm:spPr/>
    </dgm:pt>
    <dgm:pt modelId="{3ED4491F-C77A-AA4F-B7F3-7CC3AB64CFD1}" type="pres">
      <dgm:prSet presAssocID="{0EA050E9-ED75-0849-A405-06BA75E10EAC}" presName="srcNode" presStyleLbl="node1" presStyleIdx="0" presStyleCnt="6"/>
      <dgm:spPr/>
    </dgm:pt>
    <dgm:pt modelId="{0A11142F-56C6-974D-9410-D08C031070B1}" type="pres">
      <dgm:prSet presAssocID="{0EA050E9-ED75-0849-A405-06BA75E10EAC}" presName="conn" presStyleLbl="parChTrans1D2" presStyleIdx="0" presStyleCnt="1"/>
      <dgm:spPr/>
    </dgm:pt>
    <dgm:pt modelId="{2D8356C0-C838-294C-9245-1D2EA464B00E}" type="pres">
      <dgm:prSet presAssocID="{0EA050E9-ED75-0849-A405-06BA75E10EAC}" presName="extraNode" presStyleLbl="node1" presStyleIdx="0" presStyleCnt="6"/>
      <dgm:spPr/>
    </dgm:pt>
    <dgm:pt modelId="{292491F6-E64B-494A-9E30-BA30412ED8D8}" type="pres">
      <dgm:prSet presAssocID="{0EA050E9-ED75-0849-A405-06BA75E10EAC}" presName="dstNode" presStyleLbl="node1" presStyleIdx="0" presStyleCnt="6"/>
      <dgm:spPr/>
    </dgm:pt>
    <dgm:pt modelId="{59FF59A7-0F30-B549-8CFB-D3F75828148D}" type="pres">
      <dgm:prSet presAssocID="{8F148DC1-ACF4-2340-A770-B42C302CB1FA}" presName="text_1" presStyleLbl="node1" presStyleIdx="0" presStyleCnt="6">
        <dgm:presLayoutVars>
          <dgm:bulletEnabled val="1"/>
        </dgm:presLayoutVars>
      </dgm:prSet>
      <dgm:spPr/>
    </dgm:pt>
    <dgm:pt modelId="{141383D7-3498-7F4A-91EF-8EA6748B22BD}" type="pres">
      <dgm:prSet presAssocID="{8F148DC1-ACF4-2340-A770-B42C302CB1FA}" presName="accent_1" presStyleCnt="0"/>
      <dgm:spPr/>
    </dgm:pt>
    <dgm:pt modelId="{7EFCE7E1-C909-4444-82A7-A6D7DD170510}" type="pres">
      <dgm:prSet presAssocID="{8F148DC1-ACF4-2340-A770-B42C302CB1FA}" presName="accentRepeatNode" presStyleLbl="solidFgAcc1" presStyleIdx="0" presStyleCnt="6"/>
      <dgm:spPr>
        <a:solidFill>
          <a:srgbClr val="6B1D38"/>
        </a:solidFill>
        <a:ln>
          <a:noFill/>
        </a:ln>
      </dgm:spPr>
    </dgm:pt>
    <dgm:pt modelId="{F5EB15C9-53D8-B14A-A659-1D58FCD56AA2}" type="pres">
      <dgm:prSet presAssocID="{C120CF8E-6335-3F4C-BB81-C7448E5569E7}" presName="text_2" presStyleLbl="node1" presStyleIdx="1" presStyleCnt="6">
        <dgm:presLayoutVars>
          <dgm:bulletEnabled val="1"/>
        </dgm:presLayoutVars>
      </dgm:prSet>
      <dgm:spPr/>
    </dgm:pt>
    <dgm:pt modelId="{CEEA73BB-8B23-E84C-83DD-3983118D5975}" type="pres">
      <dgm:prSet presAssocID="{C120CF8E-6335-3F4C-BB81-C7448E5569E7}" presName="accent_2" presStyleCnt="0"/>
      <dgm:spPr/>
    </dgm:pt>
    <dgm:pt modelId="{178E1EE6-D2A1-4441-A600-CE6C2AF2337F}" type="pres">
      <dgm:prSet presAssocID="{C120CF8E-6335-3F4C-BB81-C7448E5569E7}" presName="accentRepeatNode" presStyleLbl="solidFgAcc1" presStyleIdx="1" presStyleCnt="6"/>
      <dgm:spPr>
        <a:solidFill>
          <a:srgbClr val="6B1D38"/>
        </a:solidFill>
        <a:ln>
          <a:noFill/>
        </a:ln>
      </dgm:spPr>
    </dgm:pt>
    <dgm:pt modelId="{7B6CF46A-C392-D442-86CD-D5F382263A15}" type="pres">
      <dgm:prSet presAssocID="{516B7363-013C-1E4A-A5E0-43A092D4571A}" presName="text_3" presStyleLbl="node1" presStyleIdx="2" presStyleCnt="6">
        <dgm:presLayoutVars>
          <dgm:bulletEnabled val="1"/>
        </dgm:presLayoutVars>
      </dgm:prSet>
      <dgm:spPr/>
    </dgm:pt>
    <dgm:pt modelId="{213AD281-CDA1-3F4F-BA7F-4B08AC06B2D5}" type="pres">
      <dgm:prSet presAssocID="{516B7363-013C-1E4A-A5E0-43A092D4571A}" presName="accent_3" presStyleCnt="0"/>
      <dgm:spPr/>
    </dgm:pt>
    <dgm:pt modelId="{82F474B4-F3EE-E244-9DA1-159F038F8634}" type="pres">
      <dgm:prSet presAssocID="{516B7363-013C-1E4A-A5E0-43A092D4571A}" presName="accentRepeatNode" presStyleLbl="solidFgAcc1" presStyleIdx="2" presStyleCnt="6"/>
      <dgm:spPr>
        <a:solidFill>
          <a:srgbClr val="6B1D38"/>
        </a:solidFill>
        <a:ln>
          <a:noFill/>
        </a:ln>
      </dgm:spPr>
    </dgm:pt>
    <dgm:pt modelId="{868C4371-D92B-C048-BC3D-7FA9A697F202}" type="pres">
      <dgm:prSet presAssocID="{0A0EC31C-9E74-A446-936C-1D4309D56831}" presName="text_4" presStyleLbl="node1" presStyleIdx="3" presStyleCnt="6">
        <dgm:presLayoutVars>
          <dgm:bulletEnabled val="1"/>
        </dgm:presLayoutVars>
      </dgm:prSet>
      <dgm:spPr/>
    </dgm:pt>
    <dgm:pt modelId="{B347E2C2-5C30-9140-BDD6-2CD1DD3E5588}" type="pres">
      <dgm:prSet presAssocID="{0A0EC31C-9E74-A446-936C-1D4309D56831}" presName="accent_4" presStyleCnt="0"/>
      <dgm:spPr/>
    </dgm:pt>
    <dgm:pt modelId="{BE94B3AE-C697-5243-BAD0-627E30FD414E}" type="pres">
      <dgm:prSet presAssocID="{0A0EC31C-9E74-A446-936C-1D4309D56831}" presName="accentRepeatNode" presStyleLbl="solidFgAcc1" presStyleIdx="3" presStyleCnt="6"/>
      <dgm:spPr>
        <a:solidFill>
          <a:srgbClr val="6B1D38"/>
        </a:solidFill>
        <a:ln>
          <a:noFill/>
        </a:ln>
      </dgm:spPr>
    </dgm:pt>
    <dgm:pt modelId="{F8D079F3-7819-0140-B216-8F27E643D37F}" type="pres">
      <dgm:prSet presAssocID="{DF8708EC-9E2A-2342-9702-76A927A1F558}" presName="text_5" presStyleLbl="node1" presStyleIdx="4" presStyleCnt="6">
        <dgm:presLayoutVars>
          <dgm:bulletEnabled val="1"/>
        </dgm:presLayoutVars>
      </dgm:prSet>
      <dgm:spPr/>
    </dgm:pt>
    <dgm:pt modelId="{4552DAAE-0112-C34B-A70C-382EA910B3EC}" type="pres">
      <dgm:prSet presAssocID="{DF8708EC-9E2A-2342-9702-76A927A1F558}" presName="accent_5" presStyleCnt="0"/>
      <dgm:spPr/>
    </dgm:pt>
    <dgm:pt modelId="{DFAED1E8-EB02-4342-B5F3-A3DABB5F6D2E}" type="pres">
      <dgm:prSet presAssocID="{DF8708EC-9E2A-2342-9702-76A927A1F558}" presName="accentRepeatNode" presStyleLbl="solidFgAcc1" presStyleIdx="4" presStyleCnt="6"/>
      <dgm:spPr>
        <a:solidFill>
          <a:srgbClr val="6B1D38"/>
        </a:solidFill>
        <a:ln>
          <a:noFill/>
        </a:ln>
      </dgm:spPr>
    </dgm:pt>
    <dgm:pt modelId="{9CA38174-E932-174A-9A0B-890F59D159D6}" type="pres">
      <dgm:prSet presAssocID="{2F61C408-701E-E142-AB35-C446C6DD48CA}" presName="text_6" presStyleLbl="node1" presStyleIdx="5" presStyleCnt="6">
        <dgm:presLayoutVars>
          <dgm:bulletEnabled val="1"/>
        </dgm:presLayoutVars>
      </dgm:prSet>
      <dgm:spPr/>
    </dgm:pt>
    <dgm:pt modelId="{F9E87ADC-D0D9-4944-8EF0-B3ABC34AB3AF}" type="pres">
      <dgm:prSet presAssocID="{2F61C408-701E-E142-AB35-C446C6DD48CA}" presName="accent_6" presStyleCnt="0"/>
      <dgm:spPr/>
    </dgm:pt>
    <dgm:pt modelId="{76460A8D-8A48-834B-853D-4EABB09B644A}" type="pres">
      <dgm:prSet presAssocID="{2F61C408-701E-E142-AB35-C446C6DD48CA}" presName="accentRepeatNode" presStyleLbl="solidFgAcc1" presStyleIdx="5" presStyleCnt="6"/>
      <dgm:spPr>
        <a:solidFill>
          <a:srgbClr val="6B1D38"/>
        </a:solidFill>
        <a:ln>
          <a:noFill/>
        </a:ln>
      </dgm:spPr>
    </dgm:pt>
  </dgm:ptLst>
  <dgm:cxnLst>
    <dgm:cxn modelId="{396AE42B-AE46-4548-BF3D-8C3905630B7F}" type="presOf" srcId="{2F61C408-701E-E142-AB35-C446C6DD48CA}" destId="{9CA38174-E932-174A-9A0B-890F59D159D6}" srcOrd="0" destOrd="0" presId="urn:microsoft.com/office/officeart/2008/layout/VerticalCurvedList"/>
    <dgm:cxn modelId="{C31BE42F-6D3C-5E4C-B053-371B11137290}" type="presOf" srcId="{8F148DC1-ACF4-2340-A770-B42C302CB1FA}" destId="{59FF59A7-0F30-B549-8CFB-D3F75828148D}" srcOrd="0" destOrd="0" presId="urn:microsoft.com/office/officeart/2008/layout/VerticalCurvedList"/>
    <dgm:cxn modelId="{32D6283C-33D1-B444-824F-CC27CA308A41}" srcId="{0EA050E9-ED75-0849-A405-06BA75E10EAC}" destId="{C120CF8E-6335-3F4C-BB81-C7448E5569E7}" srcOrd="1" destOrd="0" parTransId="{4CC8FB09-0248-3340-8315-445EC8106254}" sibTransId="{E9101D49-6BA5-1540-A4FB-DABA97E459EC}"/>
    <dgm:cxn modelId="{EB562342-7383-4A40-B09C-9696EB27BE3E}" type="presOf" srcId="{516B7363-013C-1E4A-A5E0-43A092D4571A}" destId="{7B6CF46A-C392-D442-86CD-D5F382263A15}" srcOrd="0" destOrd="0" presId="urn:microsoft.com/office/officeart/2008/layout/VerticalCurvedList"/>
    <dgm:cxn modelId="{12453244-600D-9848-8C76-AE114515661B}" type="presOf" srcId="{DF8708EC-9E2A-2342-9702-76A927A1F558}" destId="{F8D079F3-7819-0140-B216-8F27E643D37F}" srcOrd="0" destOrd="0" presId="urn:microsoft.com/office/officeart/2008/layout/VerticalCurvedList"/>
    <dgm:cxn modelId="{0A401552-32E4-664B-9139-811C9FD3A6E7}" srcId="{0EA050E9-ED75-0849-A405-06BA75E10EAC}" destId="{516B7363-013C-1E4A-A5E0-43A092D4571A}" srcOrd="2" destOrd="0" parTransId="{B6A88DAA-C67F-474C-BBBE-4CD571B03F04}" sibTransId="{083DEC4F-B2E7-5D4C-AD03-F6FB47259AE9}"/>
    <dgm:cxn modelId="{668ECE56-253B-CD40-ABE5-B23D0D2ACB60}" type="presOf" srcId="{0EA050E9-ED75-0849-A405-06BA75E10EAC}" destId="{77085F92-A68B-004B-8CFB-74A4F43E0ABE}" srcOrd="0" destOrd="0" presId="urn:microsoft.com/office/officeart/2008/layout/VerticalCurvedList"/>
    <dgm:cxn modelId="{4F23D858-F8A8-D141-89F3-B5CD76A3BE19}" type="presOf" srcId="{C120CF8E-6335-3F4C-BB81-C7448E5569E7}" destId="{F5EB15C9-53D8-B14A-A659-1D58FCD56AA2}" srcOrd="0" destOrd="0" presId="urn:microsoft.com/office/officeart/2008/layout/VerticalCurvedList"/>
    <dgm:cxn modelId="{3257255F-3A82-5F4F-BF39-6D3A002C0267}" type="presOf" srcId="{0A0EC31C-9E74-A446-936C-1D4309D56831}" destId="{868C4371-D92B-C048-BC3D-7FA9A697F202}" srcOrd="0" destOrd="0" presId="urn:microsoft.com/office/officeart/2008/layout/VerticalCurvedList"/>
    <dgm:cxn modelId="{B3401A60-D545-B74E-835D-71CD2ECB0618}" srcId="{0EA050E9-ED75-0849-A405-06BA75E10EAC}" destId="{2F61C408-701E-E142-AB35-C446C6DD48CA}" srcOrd="5" destOrd="0" parTransId="{3F29DCED-6DCF-6445-A78F-B1C821E0224E}" sibTransId="{B5865A1C-5AB2-DE48-9A28-C819092C7034}"/>
    <dgm:cxn modelId="{F7480C62-31E1-DF40-9697-FF98EB359175}" srcId="{0EA050E9-ED75-0849-A405-06BA75E10EAC}" destId="{0A0EC31C-9E74-A446-936C-1D4309D56831}" srcOrd="3" destOrd="0" parTransId="{5A6C052F-D510-9645-BAF6-454AD4F6132F}" sibTransId="{AF123E58-1787-7446-B588-0F45148A616F}"/>
    <dgm:cxn modelId="{D41B4DA0-3821-2042-A36C-12288AA6C863}" srcId="{0EA050E9-ED75-0849-A405-06BA75E10EAC}" destId="{8F148DC1-ACF4-2340-A770-B42C302CB1FA}" srcOrd="0" destOrd="0" parTransId="{4E506669-759D-C64B-937D-0877E4EE4199}" sibTransId="{6F0E0A75-3080-B04F-8866-3B1B52A7BE8F}"/>
    <dgm:cxn modelId="{5CBB4DE4-FA68-7248-BED3-968611BAFB50}" srcId="{0EA050E9-ED75-0849-A405-06BA75E10EAC}" destId="{DF8708EC-9E2A-2342-9702-76A927A1F558}" srcOrd="4" destOrd="0" parTransId="{5750D2D9-FF26-6D44-B354-AC1FB1EFF321}" sibTransId="{6BAB6F22-5CEE-4449-A97A-66E0FEEB8496}"/>
    <dgm:cxn modelId="{D5A105FF-AD7C-7447-8DED-DA6ABBECAF9F}" type="presOf" srcId="{6F0E0A75-3080-B04F-8866-3B1B52A7BE8F}" destId="{0A11142F-56C6-974D-9410-D08C031070B1}" srcOrd="0" destOrd="0" presId="urn:microsoft.com/office/officeart/2008/layout/VerticalCurvedList"/>
    <dgm:cxn modelId="{B0549193-049C-B645-B5B0-B36E1573F4E5}" type="presParOf" srcId="{77085F92-A68B-004B-8CFB-74A4F43E0ABE}" destId="{88591D98-9322-A143-AC08-A8310E423950}" srcOrd="0" destOrd="0" presId="urn:microsoft.com/office/officeart/2008/layout/VerticalCurvedList"/>
    <dgm:cxn modelId="{D5BADC45-AC9B-9746-92D4-10A440EAFE5E}" type="presParOf" srcId="{88591D98-9322-A143-AC08-A8310E423950}" destId="{29A268A0-3A7A-AD4A-8BBD-EF2CAFFAEDDA}" srcOrd="0" destOrd="0" presId="urn:microsoft.com/office/officeart/2008/layout/VerticalCurvedList"/>
    <dgm:cxn modelId="{16C11EFF-7076-CE4C-92A3-494D9099C7FB}" type="presParOf" srcId="{29A268A0-3A7A-AD4A-8BBD-EF2CAFFAEDDA}" destId="{3ED4491F-C77A-AA4F-B7F3-7CC3AB64CFD1}" srcOrd="0" destOrd="0" presId="urn:microsoft.com/office/officeart/2008/layout/VerticalCurvedList"/>
    <dgm:cxn modelId="{ABF0143A-154E-ED4D-ADDA-B97D13273EAE}" type="presParOf" srcId="{29A268A0-3A7A-AD4A-8BBD-EF2CAFFAEDDA}" destId="{0A11142F-56C6-974D-9410-D08C031070B1}" srcOrd="1" destOrd="0" presId="urn:microsoft.com/office/officeart/2008/layout/VerticalCurvedList"/>
    <dgm:cxn modelId="{47C919F5-1A69-B143-AE0F-D8ADFDC8E577}" type="presParOf" srcId="{29A268A0-3A7A-AD4A-8BBD-EF2CAFFAEDDA}" destId="{2D8356C0-C838-294C-9245-1D2EA464B00E}" srcOrd="2" destOrd="0" presId="urn:microsoft.com/office/officeart/2008/layout/VerticalCurvedList"/>
    <dgm:cxn modelId="{860C3BBB-F3EE-9F48-A24F-450498654C29}" type="presParOf" srcId="{29A268A0-3A7A-AD4A-8BBD-EF2CAFFAEDDA}" destId="{292491F6-E64B-494A-9E30-BA30412ED8D8}" srcOrd="3" destOrd="0" presId="urn:microsoft.com/office/officeart/2008/layout/VerticalCurvedList"/>
    <dgm:cxn modelId="{984FB4C6-ADA2-C641-9FA0-9A677AF55775}" type="presParOf" srcId="{88591D98-9322-A143-AC08-A8310E423950}" destId="{59FF59A7-0F30-B549-8CFB-D3F75828148D}" srcOrd="1" destOrd="0" presId="urn:microsoft.com/office/officeart/2008/layout/VerticalCurvedList"/>
    <dgm:cxn modelId="{0B60D24F-D26A-9442-A283-F8F2D7A5F21F}" type="presParOf" srcId="{88591D98-9322-A143-AC08-A8310E423950}" destId="{141383D7-3498-7F4A-91EF-8EA6748B22BD}" srcOrd="2" destOrd="0" presId="urn:microsoft.com/office/officeart/2008/layout/VerticalCurvedList"/>
    <dgm:cxn modelId="{77DDD1F6-198B-8D4E-9605-E46B91DE2DDA}" type="presParOf" srcId="{141383D7-3498-7F4A-91EF-8EA6748B22BD}" destId="{7EFCE7E1-C909-4444-82A7-A6D7DD170510}" srcOrd="0" destOrd="0" presId="urn:microsoft.com/office/officeart/2008/layout/VerticalCurvedList"/>
    <dgm:cxn modelId="{C598527D-9FD6-FC45-809B-4DF31CAF6A74}" type="presParOf" srcId="{88591D98-9322-A143-AC08-A8310E423950}" destId="{F5EB15C9-53D8-B14A-A659-1D58FCD56AA2}" srcOrd="3" destOrd="0" presId="urn:microsoft.com/office/officeart/2008/layout/VerticalCurvedList"/>
    <dgm:cxn modelId="{58999884-2AC4-C442-B8FB-7022A63550FE}" type="presParOf" srcId="{88591D98-9322-A143-AC08-A8310E423950}" destId="{CEEA73BB-8B23-E84C-83DD-3983118D5975}" srcOrd="4" destOrd="0" presId="urn:microsoft.com/office/officeart/2008/layout/VerticalCurvedList"/>
    <dgm:cxn modelId="{930C05B3-6ECB-B842-99CF-B91DD0722B15}" type="presParOf" srcId="{CEEA73BB-8B23-E84C-83DD-3983118D5975}" destId="{178E1EE6-D2A1-4441-A600-CE6C2AF2337F}" srcOrd="0" destOrd="0" presId="urn:microsoft.com/office/officeart/2008/layout/VerticalCurvedList"/>
    <dgm:cxn modelId="{CA89C32F-DF6E-1B45-81B0-2B2381FFA6B0}" type="presParOf" srcId="{88591D98-9322-A143-AC08-A8310E423950}" destId="{7B6CF46A-C392-D442-86CD-D5F382263A15}" srcOrd="5" destOrd="0" presId="urn:microsoft.com/office/officeart/2008/layout/VerticalCurvedList"/>
    <dgm:cxn modelId="{F27B4844-39DF-A748-9D68-9D771FF1D5BE}" type="presParOf" srcId="{88591D98-9322-A143-AC08-A8310E423950}" destId="{213AD281-CDA1-3F4F-BA7F-4B08AC06B2D5}" srcOrd="6" destOrd="0" presId="urn:microsoft.com/office/officeart/2008/layout/VerticalCurvedList"/>
    <dgm:cxn modelId="{69A2816B-8A29-B041-85C0-2E59EE7BF65E}" type="presParOf" srcId="{213AD281-CDA1-3F4F-BA7F-4B08AC06B2D5}" destId="{82F474B4-F3EE-E244-9DA1-159F038F8634}" srcOrd="0" destOrd="0" presId="urn:microsoft.com/office/officeart/2008/layout/VerticalCurvedList"/>
    <dgm:cxn modelId="{BE286F1B-3F4E-D04A-B57E-1EF2B4182AD3}" type="presParOf" srcId="{88591D98-9322-A143-AC08-A8310E423950}" destId="{868C4371-D92B-C048-BC3D-7FA9A697F202}" srcOrd="7" destOrd="0" presId="urn:microsoft.com/office/officeart/2008/layout/VerticalCurvedList"/>
    <dgm:cxn modelId="{7E18057E-8591-3E47-8D59-134250A00608}" type="presParOf" srcId="{88591D98-9322-A143-AC08-A8310E423950}" destId="{B347E2C2-5C30-9140-BDD6-2CD1DD3E5588}" srcOrd="8" destOrd="0" presId="urn:microsoft.com/office/officeart/2008/layout/VerticalCurvedList"/>
    <dgm:cxn modelId="{A77F1A6C-E847-A344-ACBD-3461E7A96B31}" type="presParOf" srcId="{B347E2C2-5C30-9140-BDD6-2CD1DD3E5588}" destId="{BE94B3AE-C697-5243-BAD0-627E30FD414E}" srcOrd="0" destOrd="0" presId="urn:microsoft.com/office/officeart/2008/layout/VerticalCurvedList"/>
    <dgm:cxn modelId="{3CCF7800-59E6-D34B-AFFB-E68FDFA5536B}" type="presParOf" srcId="{88591D98-9322-A143-AC08-A8310E423950}" destId="{F8D079F3-7819-0140-B216-8F27E643D37F}" srcOrd="9" destOrd="0" presId="urn:microsoft.com/office/officeart/2008/layout/VerticalCurvedList"/>
    <dgm:cxn modelId="{C4B5789C-CEBB-4049-A1DB-C266E78AC0F5}" type="presParOf" srcId="{88591D98-9322-A143-AC08-A8310E423950}" destId="{4552DAAE-0112-C34B-A70C-382EA910B3EC}" srcOrd="10" destOrd="0" presId="urn:microsoft.com/office/officeart/2008/layout/VerticalCurvedList"/>
    <dgm:cxn modelId="{9FE5D926-0864-0F42-A651-A01E99E74572}" type="presParOf" srcId="{4552DAAE-0112-C34B-A70C-382EA910B3EC}" destId="{DFAED1E8-EB02-4342-B5F3-A3DABB5F6D2E}" srcOrd="0" destOrd="0" presId="urn:microsoft.com/office/officeart/2008/layout/VerticalCurvedList"/>
    <dgm:cxn modelId="{B53E1877-84A0-884D-97C1-2AB817A11F70}" type="presParOf" srcId="{88591D98-9322-A143-AC08-A8310E423950}" destId="{9CA38174-E932-174A-9A0B-890F59D159D6}" srcOrd="11" destOrd="0" presId="urn:microsoft.com/office/officeart/2008/layout/VerticalCurvedList"/>
    <dgm:cxn modelId="{8AE481EF-4D0A-7849-9F16-29A890A9F058}" type="presParOf" srcId="{88591D98-9322-A143-AC08-A8310E423950}" destId="{F9E87ADC-D0D9-4944-8EF0-B3ABC34AB3AF}" srcOrd="12" destOrd="0" presId="urn:microsoft.com/office/officeart/2008/layout/VerticalCurvedList"/>
    <dgm:cxn modelId="{66CD232E-F1B9-9A46-AA77-660443DAAF3A}" type="presParOf" srcId="{F9E87ADC-D0D9-4944-8EF0-B3ABC34AB3AF}" destId="{76460A8D-8A48-834B-853D-4EABB09B644A}" srcOrd="0" destOrd="0" presId="urn:microsoft.com/office/officeart/2008/layout/VerticalCurvedList"/>
  </dgm:cxnLst>
  <dgm:bg/>
  <dgm:whole/>
  <dgm:extLst>
    <a:ext uri="http://schemas.microsoft.com/office/drawing/2008/diagram">
      <dsp:dataModelExt xmlns:dsp="http://schemas.microsoft.com/office/drawing/2008/diagram" relId="rId262" minVer="http://schemas.openxmlformats.org/drawingml/2006/diagram"/>
    </a:ext>
  </dgm:extLst>
</dgm:dataModel>
</file>

<file path=word/diagrams/data40.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39" qsCatId="simple" csTypeId="urn:microsoft.com/office/officeart/2005/8/colors/accent1_2#39" csCatId="accent1" phldr="1"/>
      <dgm:spPr/>
      <dgm:t>
        <a:bodyPr/>
        <a:lstStyle/>
        <a:p>
          <a:endParaRPr lang="en-US"/>
        </a:p>
      </dgm:t>
    </dgm:pt>
    <dgm:pt modelId="{EF5AF2D6-AF50-EB41-A888-DDD7A3A4B87E}">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Course credits and hours</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Course topics</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Vocational learning outcomes or program standards</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AA001997-24D9-804D-9CBD-9D8DCDB420B8}">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Course learning outcomes and objectives</a:t>
          </a:r>
          <a:endParaRPr lang="en-US" sz="1000">
            <a:solidFill>
              <a:schemeClr val="tx1"/>
            </a:solidFill>
            <a:latin typeface="Poppins" panose="00000500000000000000" pitchFamily="2" charset="77"/>
            <a:cs typeface="Poppins" panose="00000500000000000000" pitchFamily="2" charset="77"/>
          </a:endParaRPr>
        </a:p>
      </dgm:t>
    </dgm:pt>
    <dgm:pt modelId="{1C75F162-0000-2A46-8BE4-68B52EAECC7D}" type="parTrans" cxnId="{1D67855B-7F96-E149-A1E6-DC5CAED1182D}">
      <dgm:prSet/>
      <dgm:spPr/>
      <dgm:t>
        <a:bodyPr/>
        <a:lstStyle/>
        <a:p>
          <a:endParaRPr lang="en-US"/>
        </a:p>
      </dgm:t>
    </dgm:pt>
    <dgm:pt modelId="{347333CE-5268-C742-AA03-EC3E3AE378C5}" type="sibTrans" cxnId="{1D67855B-7F96-E149-A1E6-DC5CAED1182D}">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Course description</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B8998862-F0C1-FD48-82A7-7231838B67EB}">
      <dgm:prSet phldrT="[Tex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Grading scheme and evaluation methods</a:t>
          </a:r>
          <a:endParaRPr lang="en-US" sz="1000">
            <a:solidFill>
              <a:schemeClr val="tx1"/>
            </a:solidFill>
            <a:latin typeface="Poppins" panose="00000500000000000000" pitchFamily="2" charset="77"/>
            <a:cs typeface="Poppins" panose="00000500000000000000" pitchFamily="2" charset="77"/>
          </a:endParaRPr>
        </a:p>
      </dgm:t>
    </dgm:pt>
    <dgm:pt modelId="{6A7C639B-FB59-5E4D-B798-FAB2F228094D}" type="parTrans" cxnId="{0C4976CF-02CA-3C40-8EF8-38554359D4E7}">
      <dgm:prSet/>
      <dgm:spPr/>
      <dgm:t>
        <a:bodyPr/>
        <a:lstStyle/>
        <a:p>
          <a:endParaRPr lang="en-US"/>
        </a:p>
      </dgm:t>
    </dgm:pt>
    <dgm:pt modelId="{D4809B22-BC8E-004C-AE68-A4D1662712F4}" type="sibTrans" cxnId="{0C4976CF-02CA-3C40-8EF8-38554359D4E7}">
      <dgm:prSet/>
      <dgm:spPr/>
      <dgm:t>
        <a:bodyPr/>
        <a:lstStyle/>
        <a:p>
          <a:endParaRPr lang="en-US"/>
        </a:p>
      </dgm:t>
    </dgm:pt>
    <dgm:pt modelId="{2A39A4AC-35B0-E049-813A-0CF9BCDA190D}">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Essential employability skills</a:t>
          </a:r>
        </a:p>
      </dgm:t>
    </dgm:pt>
    <dgm:pt modelId="{AB6952AE-D732-A942-A6F7-3464D3C62FDE}" type="parTrans" cxnId="{308335D4-29BA-2441-BF19-2E80E5D259E7}">
      <dgm:prSet/>
      <dgm:spPr/>
      <dgm:t>
        <a:bodyPr/>
        <a:lstStyle/>
        <a:p>
          <a:endParaRPr lang="en-US"/>
        </a:p>
      </dgm:t>
    </dgm:pt>
    <dgm:pt modelId="{2CE0EA9C-417C-7748-BC0E-C0DDA5470D3F}" type="sibTrans" cxnId="{308335D4-29BA-2441-BF19-2E80E5D259E7}">
      <dgm:prSet/>
      <dgm:spPr/>
      <dgm:t>
        <a:bodyPr/>
        <a:lstStyle/>
        <a:p>
          <a:endParaRPr lang="en-US"/>
        </a:p>
      </dgm:t>
    </dgm:pt>
    <dgm:pt modelId="{4A3AFB71-9240-124B-B185-31605F86D07A}">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Learning activities</a:t>
          </a:r>
        </a:p>
      </dgm:t>
    </dgm:pt>
    <dgm:pt modelId="{FDEE1C5B-A72D-5F40-8252-09B4A3F26A59}" type="parTrans" cxnId="{9946F637-9EAA-D94C-B2B6-D91E7340AC8E}">
      <dgm:prSet/>
      <dgm:spPr/>
      <dgm:t>
        <a:bodyPr/>
        <a:lstStyle/>
        <a:p>
          <a:endParaRPr lang="en-US"/>
        </a:p>
      </dgm:t>
    </dgm:pt>
    <dgm:pt modelId="{8FEAA4C1-5293-C74B-BC96-63C107A9A693}" type="sibTrans" cxnId="{9946F637-9EAA-D94C-B2B6-D91E7340AC8E}">
      <dgm:prSet/>
      <dgm:spPr/>
      <dgm:t>
        <a:bodyPr/>
        <a:lstStyle/>
        <a:p>
          <a:endParaRPr lang="en-US"/>
        </a:p>
      </dgm:t>
    </dgm:pt>
    <dgm:pt modelId="{104D46DE-ABA5-8F4F-B746-B1CE038DE5CE}">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Required resources</a:t>
          </a:r>
        </a:p>
      </dgm:t>
    </dgm:pt>
    <dgm:pt modelId="{AD325A61-8489-9841-B48C-4B7E9CBD61F0}" type="parTrans" cxnId="{A34FF52A-5493-9E4F-9008-D75B5DF6CFAC}">
      <dgm:prSet/>
      <dgm:spPr/>
      <dgm:t>
        <a:bodyPr/>
        <a:lstStyle/>
        <a:p>
          <a:endParaRPr lang="en-US"/>
        </a:p>
      </dgm:t>
    </dgm:pt>
    <dgm:pt modelId="{04AFCDC2-26C7-9047-86C0-7268DDAAAB7E}" type="sibTrans" cxnId="{A34FF52A-5493-9E4F-9008-D75B5DF6CFAC}">
      <dgm:prSet/>
      <dgm:spPr/>
      <dgm:t>
        <a:bodyPr/>
        <a:lstStyle/>
        <a:p>
          <a:endParaRPr lang="en-US"/>
        </a:p>
      </dgm:t>
    </dgm:pt>
    <dgm:pt modelId="{31150B2D-ACEA-F543-8A49-DF289D41547A}">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Delivery methods</a:t>
          </a:r>
        </a:p>
      </dgm:t>
    </dgm:pt>
    <dgm:pt modelId="{33957382-F425-9643-943A-EFA10DF6E90F}" type="parTrans" cxnId="{CD82EBE2-2013-384E-9599-67BDF80276DC}">
      <dgm:prSet/>
      <dgm:spPr/>
      <dgm:t>
        <a:bodyPr/>
        <a:lstStyle/>
        <a:p>
          <a:endParaRPr lang="en-US"/>
        </a:p>
      </dgm:t>
    </dgm:pt>
    <dgm:pt modelId="{79456DC3-500C-D94D-A98D-C44AE35352DE}" type="sibTrans" cxnId="{CD82EBE2-2013-384E-9599-67BDF80276DC}">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51DCC1AA-0F41-C24C-A9FE-D77D8298A800}" type="pres">
      <dgm:prSet presAssocID="{31150B2D-ACEA-F543-8A49-DF289D41547A}" presName="boxAndChildren" presStyleCnt="0"/>
      <dgm:spPr/>
    </dgm:pt>
    <dgm:pt modelId="{B90F8F1E-E068-0940-BEE5-C657E463F225}" type="pres">
      <dgm:prSet presAssocID="{31150B2D-ACEA-F543-8A49-DF289D41547A}" presName="parentTextBox" presStyleLbl="node1" presStyleIdx="0" presStyleCnt="10"/>
      <dgm:spPr/>
    </dgm:pt>
    <dgm:pt modelId="{3FF95758-4B71-1043-BCFA-9C683991764F}" type="pres">
      <dgm:prSet presAssocID="{04AFCDC2-26C7-9047-86C0-7268DDAAAB7E}" presName="sp" presStyleCnt="0"/>
      <dgm:spPr/>
    </dgm:pt>
    <dgm:pt modelId="{95D70031-93BB-8540-B9D6-E0EDC7F34021}" type="pres">
      <dgm:prSet presAssocID="{104D46DE-ABA5-8F4F-B746-B1CE038DE5CE}" presName="arrowAndChildren" presStyleCnt="0"/>
      <dgm:spPr/>
    </dgm:pt>
    <dgm:pt modelId="{06500E57-9B4A-BA45-B1DE-54E287FB7875}" type="pres">
      <dgm:prSet presAssocID="{104D46DE-ABA5-8F4F-B746-B1CE038DE5CE}" presName="parentTextArrow" presStyleLbl="node1" presStyleIdx="1" presStyleCnt="10"/>
      <dgm:spPr/>
    </dgm:pt>
    <dgm:pt modelId="{825C06CA-D123-2543-A917-97DC1F73679F}" type="pres">
      <dgm:prSet presAssocID="{8FEAA4C1-5293-C74B-BC96-63C107A9A693}" presName="sp" presStyleCnt="0"/>
      <dgm:spPr/>
    </dgm:pt>
    <dgm:pt modelId="{AE828D06-0FE3-8244-A4C7-11451622B431}" type="pres">
      <dgm:prSet presAssocID="{4A3AFB71-9240-124B-B185-31605F86D07A}" presName="arrowAndChildren" presStyleCnt="0"/>
      <dgm:spPr/>
    </dgm:pt>
    <dgm:pt modelId="{D6D355B0-E5BC-0F40-B9FF-4A4098D717E0}" type="pres">
      <dgm:prSet presAssocID="{4A3AFB71-9240-124B-B185-31605F86D07A}" presName="parentTextArrow" presStyleLbl="node1" presStyleIdx="2" presStyleCnt="10"/>
      <dgm:spPr/>
    </dgm:pt>
    <dgm:pt modelId="{DB66911F-8AB6-0545-A0B3-8C4D7FA072B6}" type="pres">
      <dgm:prSet presAssocID="{2CE0EA9C-417C-7748-BC0E-C0DDA5470D3F}" presName="sp" presStyleCnt="0"/>
      <dgm:spPr/>
    </dgm:pt>
    <dgm:pt modelId="{A84885D8-423A-6143-9A9B-AB9024BCF607}" type="pres">
      <dgm:prSet presAssocID="{2A39A4AC-35B0-E049-813A-0CF9BCDA190D}" presName="arrowAndChildren" presStyleCnt="0"/>
      <dgm:spPr/>
    </dgm:pt>
    <dgm:pt modelId="{530B0A82-F7C6-2740-B397-83E8CC69A52D}" type="pres">
      <dgm:prSet presAssocID="{2A39A4AC-35B0-E049-813A-0CF9BCDA190D}" presName="parentTextArrow" presStyleLbl="node1" presStyleIdx="3" presStyleCnt="10"/>
      <dgm:spPr/>
    </dgm:pt>
    <dgm:pt modelId="{2711F662-54FC-0348-A27B-DE67A049556C}" type="pres">
      <dgm:prSet presAssocID="{D4809B22-BC8E-004C-AE68-A4D1662712F4}" presName="sp" presStyleCnt="0"/>
      <dgm:spPr/>
    </dgm:pt>
    <dgm:pt modelId="{A9A827C6-D277-B543-8237-3735A3A2459D}" type="pres">
      <dgm:prSet presAssocID="{B8998862-F0C1-FD48-82A7-7231838B67EB}" presName="arrowAndChildren" presStyleCnt="0"/>
      <dgm:spPr/>
    </dgm:pt>
    <dgm:pt modelId="{08AC7659-340E-6B47-A7D2-44CBBFF42A61}" type="pres">
      <dgm:prSet presAssocID="{B8998862-F0C1-FD48-82A7-7231838B67EB}" presName="parentTextArrow" presStyleLbl="node1" presStyleIdx="4" presStyleCnt="10"/>
      <dgm:spPr/>
    </dgm:pt>
    <dgm:pt modelId="{74BACDA5-0A5C-5644-9520-9361419CCC90}" type="pres">
      <dgm:prSet presAssocID="{347333CE-5268-C742-AA03-EC3E3AE378C5}" presName="sp" presStyleCnt="0"/>
      <dgm:spPr/>
    </dgm:pt>
    <dgm:pt modelId="{6FC20096-6202-9C43-BD5A-C4FCEDE75624}" type="pres">
      <dgm:prSet presAssocID="{AA001997-24D9-804D-9CBD-9D8DCDB420B8}" presName="arrowAndChildren" presStyleCnt="0"/>
      <dgm:spPr/>
    </dgm:pt>
    <dgm:pt modelId="{0BF95EB0-B508-B048-A1A1-22077DFFEFB7}" type="pres">
      <dgm:prSet presAssocID="{AA001997-24D9-804D-9CBD-9D8DCDB420B8}" presName="parentTextArrow" presStyleLbl="node1" presStyleIdx="5" presStyleCnt="10"/>
      <dgm:spPr/>
    </dgm:pt>
    <dgm:pt modelId="{A4F4A54B-0828-364E-B7D3-0F2E7A48E6B7}" type="pres">
      <dgm:prSet presAssocID="{61658DF4-5142-CA43-830D-33321C1AC592}" presName="sp" presStyleCnt="0"/>
      <dgm:spPr/>
    </dgm:pt>
    <dgm:pt modelId="{1D19496D-E334-5843-991D-CEA7F674697D}" type="pres">
      <dgm:prSet presAssocID="{54F068AA-4028-D84B-9EF5-958A39F27968}" presName="arrowAndChildren" presStyleCnt="0"/>
      <dgm:spPr/>
    </dgm:pt>
    <dgm:pt modelId="{9CA25D8B-5461-4247-87E2-6E0D6C41FCE9}" type="pres">
      <dgm:prSet presAssocID="{54F068AA-4028-D84B-9EF5-958A39F27968}" presName="parentTextArrow" presStyleLbl="node1" presStyleIdx="6" presStyleCnt="10"/>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7" presStyleCnt="10"/>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8" presStyleCnt="10"/>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9" presStyleCnt="10"/>
      <dgm:spPr/>
    </dgm:pt>
  </dgm:ptLst>
  <dgm:cxnLst>
    <dgm:cxn modelId="{C78DB01D-D980-D84E-A372-F872228E6FD0}" type="presOf" srcId="{54F068AA-4028-D84B-9EF5-958A39F27968}" destId="{9CA25D8B-5461-4247-87E2-6E0D6C41FCE9}" srcOrd="0" destOrd="0" presId="urn:microsoft.com/office/officeart/2005/8/layout/process4"/>
    <dgm:cxn modelId="{A34FF52A-5493-9E4F-9008-D75B5DF6CFAC}" srcId="{08FF193D-8DE8-D44F-8C27-C54A04EBCCBD}" destId="{104D46DE-ABA5-8F4F-B746-B1CE038DE5CE}" srcOrd="8" destOrd="0" parTransId="{AD325A61-8489-9841-B48C-4B7E9CBD61F0}" sibTransId="{04AFCDC2-26C7-9047-86C0-7268DDAAAB7E}"/>
    <dgm:cxn modelId="{1750302B-4020-374E-B339-2C80C6EA01C5}" type="presOf" srcId="{4A3AFB71-9240-124B-B185-31605F86D07A}" destId="{D6D355B0-E5BC-0F40-B9FF-4A4098D717E0}" srcOrd="0" destOrd="0" presId="urn:microsoft.com/office/officeart/2005/8/layout/process4"/>
    <dgm:cxn modelId="{9946F637-9EAA-D94C-B2B6-D91E7340AC8E}" srcId="{08FF193D-8DE8-D44F-8C27-C54A04EBCCBD}" destId="{4A3AFB71-9240-124B-B185-31605F86D07A}" srcOrd="7" destOrd="0" parTransId="{FDEE1C5B-A72D-5F40-8252-09B4A3F26A59}" sibTransId="{8FEAA4C1-5293-C74B-BC96-63C107A9A693}"/>
    <dgm:cxn modelId="{3CDF4B4A-ACC8-1B47-A601-D97DEE153980}" type="presOf" srcId="{B8998862-F0C1-FD48-82A7-7231838B67EB}" destId="{08AC7659-340E-6B47-A7D2-44CBBFF42A61}" srcOrd="0" destOrd="0" presId="urn:microsoft.com/office/officeart/2005/8/layout/process4"/>
    <dgm:cxn modelId="{1D67855B-7F96-E149-A1E6-DC5CAED1182D}" srcId="{08FF193D-8DE8-D44F-8C27-C54A04EBCCBD}" destId="{AA001997-24D9-804D-9CBD-9D8DCDB420B8}" srcOrd="4" destOrd="0" parTransId="{1C75F162-0000-2A46-8BE4-68B52EAECC7D}" sibTransId="{347333CE-5268-C742-AA03-EC3E3AE378C5}"/>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5BAC1B84-D7F9-B74C-940F-E78ED12E02FF}" type="presOf" srcId="{31150B2D-ACEA-F543-8A49-DF289D41547A}" destId="{B90F8F1E-E068-0940-BEE5-C657E463F225}" srcOrd="0" destOrd="0" presId="urn:microsoft.com/office/officeart/2005/8/layout/process4"/>
    <dgm:cxn modelId="{2BA6F98C-5D24-AA45-A7B9-16D94D1E6E92}" type="presOf" srcId="{2A39A4AC-35B0-E049-813A-0CF9BCDA190D}" destId="{530B0A82-F7C6-2740-B397-83E8CC69A52D}" srcOrd="0" destOrd="0" presId="urn:microsoft.com/office/officeart/2005/8/layout/process4"/>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D4A5ECAF-D665-6B47-A825-3CA6AEA217A4}" type="presOf" srcId="{104D46DE-ABA5-8F4F-B746-B1CE038DE5CE}" destId="{06500E57-9B4A-BA45-B1DE-54E287FB7875}" srcOrd="0" destOrd="0" presId="urn:microsoft.com/office/officeart/2005/8/layout/process4"/>
    <dgm:cxn modelId="{4469CCB4-142B-3143-8F65-FFDA42870F8E}" type="presOf" srcId="{AA001997-24D9-804D-9CBD-9D8DCDB420B8}" destId="{0BF95EB0-B508-B048-A1A1-22077DFFEFB7}"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0C4976CF-02CA-3C40-8EF8-38554359D4E7}" srcId="{08FF193D-8DE8-D44F-8C27-C54A04EBCCBD}" destId="{B8998862-F0C1-FD48-82A7-7231838B67EB}" srcOrd="5" destOrd="0" parTransId="{6A7C639B-FB59-5E4D-B798-FAB2F228094D}" sibTransId="{D4809B22-BC8E-004C-AE68-A4D1662712F4}"/>
    <dgm:cxn modelId="{308335D4-29BA-2441-BF19-2E80E5D259E7}" srcId="{08FF193D-8DE8-D44F-8C27-C54A04EBCCBD}" destId="{2A39A4AC-35B0-E049-813A-0CF9BCDA190D}" srcOrd="6" destOrd="0" parTransId="{AB6952AE-D732-A942-A6F7-3464D3C62FDE}" sibTransId="{2CE0EA9C-417C-7748-BC0E-C0DDA5470D3F}"/>
    <dgm:cxn modelId="{CD82EBE2-2013-384E-9599-67BDF80276DC}" srcId="{08FF193D-8DE8-D44F-8C27-C54A04EBCCBD}" destId="{31150B2D-ACEA-F543-8A49-DF289D41547A}" srcOrd="9" destOrd="0" parTransId="{33957382-F425-9643-943A-EFA10DF6E90F}" sibTransId="{79456DC3-500C-D94D-A98D-C44AE35352DE}"/>
    <dgm:cxn modelId="{39D659FF-3728-FC42-8964-92D5582636CF}" type="presOf" srcId="{6EC92A87-549D-D44C-B4EE-579A770A5BE9}" destId="{33647A21-CFD1-D444-9A05-BBF20E924B87}" srcOrd="0" destOrd="0" presId="urn:microsoft.com/office/officeart/2005/8/layout/process4"/>
    <dgm:cxn modelId="{BCBA4FE2-68CB-BF43-A53C-AF0B020F4A0F}" type="presParOf" srcId="{5AE82554-F453-A249-8332-1BA945B75D3E}" destId="{51DCC1AA-0F41-C24C-A9FE-D77D8298A800}" srcOrd="0" destOrd="0" presId="urn:microsoft.com/office/officeart/2005/8/layout/process4"/>
    <dgm:cxn modelId="{DCDF3863-2761-DE47-BF68-CBD3ECC03433}" type="presParOf" srcId="{51DCC1AA-0F41-C24C-A9FE-D77D8298A800}" destId="{B90F8F1E-E068-0940-BEE5-C657E463F225}" srcOrd="0" destOrd="0" presId="urn:microsoft.com/office/officeart/2005/8/layout/process4"/>
    <dgm:cxn modelId="{4FC386C7-102C-F645-B61D-729B72898246}" type="presParOf" srcId="{5AE82554-F453-A249-8332-1BA945B75D3E}" destId="{3FF95758-4B71-1043-BCFA-9C683991764F}" srcOrd="1" destOrd="0" presId="urn:microsoft.com/office/officeart/2005/8/layout/process4"/>
    <dgm:cxn modelId="{2625EEB5-E90F-7E41-8619-7DCF35604B8F}" type="presParOf" srcId="{5AE82554-F453-A249-8332-1BA945B75D3E}" destId="{95D70031-93BB-8540-B9D6-E0EDC7F34021}" srcOrd="2" destOrd="0" presId="urn:microsoft.com/office/officeart/2005/8/layout/process4"/>
    <dgm:cxn modelId="{52E1BB2F-1FDB-4840-A9C3-D1ED94609A9F}" type="presParOf" srcId="{95D70031-93BB-8540-B9D6-E0EDC7F34021}" destId="{06500E57-9B4A-BA45-B1DE-54E287FB7875}" srcOrd="0" destOrd="0" presId="urn:microsoft.com/office/officeart/2005/8/layout/process4"/>
    <dgm:cxn modelId="{6DE4D4F8-1B62-5D46-8DE6-70F0FAF4FBAA}" type="presParOf" srcId="{5AE82554-F453-A249-8332-1BA945B75D3E}" destId="{825C06CA-D123-2543-A917-97DC1F73679F}" srcOrd="3" destOrd="0" presId="urn:microsoft.com/office/officeart/2005/8/layout/process4"/>
    <dgm:cxn modelId="{D396E810-0EC4-8D4D-A3D0-4D57A1B6148D}" type="presParOf" srcId="{5AE82554-F453-A249-8332-1BA945B75D3E}" destId="{AE828D06-0FE3-8244-A4C7-11451622B431}" srcOrd="4" destOrd="0" presId="urn:microsoft.com/office/officeart/2005/8/layout/process4"/>
    <dgm:cxn modelId="{CFE8F071-D28F-934A-A18F-DC051779C437}" type="presParOf" srcId="{AE828D06-0FE3-8244-A4C7-11451622B431}" destId="{D6D355B0-E5BC-0F40-B9FF-4A4098D717E0}" srcOrd="0" destOrd="0" presId="urn:microsoft.com/office/officeart/2005/8/layout/process4"/>
    <dgm:cxn modelId="{22169368-4D0B-2D4C-897B-2F6ECEF2BF34}" type="presParOf" srcId="{5AE82554-F453-A249-8332-1BA945B75D3E}" destId="{DB66911F-8AB6-0545-A0B3-8C4D7FA072B6}" srcOrd="5" destOrd="0" presId="urn:microsoft.com/office/officeart/2005/8/layout/process4"/>
    <dgm:cxn modelId="{7D0E2584-6FE3-A74C-A7E9-D4D0D3FF495F}" type="presParOf" srcId="{5AE82554-F453-A249-8332-1BA945B75D3E}" destId="{A84885D8-423A-6143-9A9B-AB9024BCF607}" srcOrd="6" destOrd="0" presId="urn:microsoft.com/office/officeart/2005/8/layout/process4"/>
    <dgm:cxn modelId="{029D2912-22BD-7542-8880-10D7AB45F030}" type="presParOf" srcId="{A84885D8-423A-6143-9A9B-AB9024BCF607}" destId="{530B0A82-F7C6-2740-B397-83E8CC69A52D}" srcOrd="0" destOrd="0" presId="urn:microsoft.com/office/officeart/2005/8/layout/process4"/>
    <dgm:cxn modelId="{D750E044-87BE-AB45-AE2D-E36D5951B85B}" type="presParOf" srcId="{5AE82554-F453-A249-8332-1BA945B75D3E}" destId="{2711F662-54FC-0348-A27B-DE67A049556C}" srcOrd="7" destOrd="0" presId="urn:microsoft.com/office/officeart/2005/8/layout/process4"/>
    <dgm:cxn modelId="{4E01B3E8-3996-AE44-92AA-153E7D8F30CB}" type="presParOf" srcId="{5AE82554-F453-A249-8332-1BA945B75D3E}" destId="{A9A827C6-D277-B543-8237-3735A3A2459D}" srcOrd="8" destOrd="0" presId="urn:microsoft.com/office/officeart/2005/8/layout/process4"/>
    <dgm:cxn modelId="{7F1C5A2F-89B2-464D-823D-F81826DE1A9E}" type="presParOf" srcId="{A9A827C6-D277-B543-8237-3735A3A2459D}" destId="{08AC7659-340E-6B47-A7D2-44CBBFF42A61}" srcOrd="0" destOrd="0" presId="urn:microsoft.com/office/officeart/2005/8/layout/process4"/>
    <dgm:cxn modelId="{FD2FAAA8-E395-A54C-A046-4311DEEBB0B8}" type="presParOf" srcId="{5AE82554-F453-A249-8332-1BA945B75D3E}" destId="{74BACDA5-0A5C-5644-9520-9361419CCC90}" srcOrd="9" destOrd="0" presId="urn:microsoft.com/office/officeart/2005/8/layout/process4"/>
    <dgm:cxn modelId="{FDB1EAF5-778E-7E4C-A7AD-E781E2622140}" type="presParOf" srcId="{5AE82554-F453-A249-8332-1BA945B75D3E}" destId="{6FC20096-6202-9C43-BD5A-C4FCEDE75624}" srcOrd="10" destOrd="0" presId="urn:microsoft.com/office/officeart/2005/8/layout/process4"/>
    <dgm:cxn modelId="{05EA4637-C039-AB4A-8453-8267EBB3FF28}" type="presParOf" srcId="{6FC20096-6202-9C43-BD5A-C4FCEDE75624}" destId="{0BF95EB0-B508-B048-A1A1-22077DFFEFB7}" srcOrd="0" destOrd="0" presId="urn:microsoft.com/office/officeart/2005/8/layout/process4"/>
    <dgm:cxn modelId="{35F339A0-70E0-4948-BBBB-DAF421F9432F}" type="presParOf" srcId="{5AE82554-F453-A249-8332-1BA945B75D3E}" destId="{A4F4A54B-0828-364E-B7D3-0F2E7A48E6B7}" srcOrd="11" destOrd="0" presId="urn:microsoft.com/office/officeart/2005/8/layout/process4"/>
    <dgm:cxn modelId="{64B391F8-6A01-284D-BB3C-490AB32190A6}" type="presParOf" srcId="{5AE82554-F453-A249-8332-1BA945B75D3E}" destId="{1D19496D-E334-5843-991D-CEA7F674697D}" srcOrd="12" destOrd="0" presId="urn:microsoft.com/office/officeart/2005/8/layout/process4"/>
    <dgm:cxn modelId="{03F9AF3F-F758-DB4E-9C6D-1A5E7B038EBA}" type="presParOf" srcId="{1D19496D-E334-5843-991D-CEA7F674697D}" destId="{9CA25D8B-5461-4247-87E2-6E0D6C41FCE9}" srcOrd="0" destOrd="0" presId="urn:microsoft.com/office/officeart/2005/8/layout/process4"/>
    <dgm:cxn modelId="{F3F6A7F7-7E04-D146-90C8-892A5E39A9AB}" type="presParOf" srcId="{5AE82554-F453-A249-8332-1BA945B75D3E}" destId="{A23B19D0-BAA5-F54B-A78C-7249438C3426}" srcOrd="13" destOrd="0" presId="urn:microsoft.com/office/officeart/2005/8/layout/process4"/>
    <dgm:cxn modelId="{AAADF965-A27C-9A46-96F9-028C4B81FDEE}" type="presParOf" srcId="{5AE82554-F453-A249-8332-1BA945B75D3E}" destId="{ADAC7DD6-26EC-B042-8749-4799FB22F801}" srcOrd="14"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15" destOrd="0" presId="urn:microsoft.com/office/officeart/2005/8/layout/process4"/>
    <dgm:cxn modelId="{3E701FEA-EF24-DE40-B138-2F7766E32591}" type="presParOf" srcId="{5AE82554-F453-A249-8332-1BA945B75D3E}" destId="{4EA6DF87-1EC3-984B-A088-38548879857B}" srcOrd="16"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17" destOrd="0" presId="urn:microsoft.com/office/officeart/2005/8/layout/process4"/>
    <dgm:cxn modelId="{E0A56E27-B779-474A-B02C-8D950726A69B}" type="presParOf" srcId="{5AE82554-F453-A249-8332-1BA945B75D3E}" destId="{3C5D4C88-FCB0-FC4D-BD1C-323D94CF825F}" srcOrd="18"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267" minVer="http://schemas.openxmlformats.org/drawingml/2006/diagram"/>
    </a:ext>
  </dgm:extLst>
</dgm:dataModel>
</file>

<file path=word/diagrams/data41.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40" qsCatId="simple" csTypeId="urn:microsoft.com/office/officeart/2005/8/colors/accent1_2#40" csCatId="accent1" phldr="1"/>
      <dgm:spPr/>
      <dgm:t>
        <a:bodyPr/>
        <a:lstStyle/>
        <a:p>
          <a:endParaRPr lang="en-US"/>
        </a:p>
      </dgm:t>
    </dgm:pt>
    <dgm:pt modelId="{EF5AF2D6-AF50-EB41-A888-DDD7A3A4B87E}">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Weekly learning activities </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Assessments</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Resources</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Weekly lessons</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B92CD72C-4B65-0A44-A2A4-41391A81B630}" type="pres">
      <dgm:prSet presAssocID="{54F068AA-4028-D84B-9EF5-958A39F27968}" presName="boxAndChildren" presStyleCnt="0"/>
      <dgm:spPr/>
    </dgm:pt>
    <dgm:pt modelId="{9EC91C8F-FAAB-894A-821F-1174CE438ECD}" type="pres">
      <dgm:prSet presAssocID="{54F068AA-4028-D84B-9EF5-958A39F27968}" presName="parentTextBox" presStyleLbl="node1" presStyleIdx="0" presStyleCnt="4"/>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1" presStyleCnt="4"/>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2" presStyleCnt="4"/>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3" presStyleCnt="4"/>
      <dgm:spPr/>
    </dgm:pt>
  </dgm:ptLst>
  <dgm:cxnLst>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BCFA66C3-FFF0-B24B-9786-AADFB541BE69}" type="presOf" srcId="{54F068AA-4028-D84B-9EF5-958A39F27968}" destId="{9EC91C8F-FAAB-894A-821F-1174CE438ECD}"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9C8592B6-6CC0-2B4A-88F5-56A297E78A2F}" type="presParOf" srcId="{5AE82554-F453-A249-8332-1BA945B75D3E}" destId="{B92CD72C-4B65-0A44-A2A4-41391A81B630}" srcOrd="0" destOrd="0" presId="urn:microsoft.com/office/officeart/2005/8/layout/process4"/>
    <dgm:cxn modelId="{E8E16DA5-26B2-7746-8601-E70805A091F4}" type="presParOf" srcId="{B92CD72C-4B65-0A44-A2A4-41391A81B630}" destId="{9EC91C8F-FAAB-894A-821F-1174CE438ECD}" srcOrd="0" destOrd="0" presId="urn:microsoft.com/office/officeart/2005/8/layout/process4"/>
    <dgm:cxn modelId="{F3F6A7F7-7E04-D146-90C8-892A5E39A9AB}" type="presParOf" srcId="{5AE82554-F453-A249-8332-1BA945B75D3E}" destId="{A23B19D0-BAA5-F54B-A78C-7249438C3426}" srcOrd="1" destOrd="0" presId="urn:microsoft.com/office/officeart/2005/8/layout/process4"/>
    <dgm:cxn modelId="{AAADF965-A27C-9A46-96F9-028C4B81FDEE}" type="presParOf" srcId="{5AE82554-F453-A249-8332-1BA945B75D3E}" destId="{ADAC7DD6-26EC-B042-8749-4799FB22F801}" srcOrd="2"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3" destOrd="0" presId="urn:microsoft.com/office/officeart/2005/8/layout/process4"/>
    <dgm:cxn modelId="{3E701FEA-EF24-DE40-B138-2F7766E32591}" type="presParOf" srcId="{5AE82554-F453-A249-8332-1BA945B75D3E}" destId="{4EA6DF87-1EC3-984B-A088-38548879857B}" srcOrd="4"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5" destOrd="0" presId="urn:microsoft.com/office/officeart/2005/8/layout/process4"/>
    <dgm:cxn modelId="{E0A56E27-B779-474A-B02C-8D950726A69B}" type="presParOf" srcId="{5AE82554-F453-A249-8332-1BA945B75D3E}" destId="{3C5D4C88-FCB0-FC4D-BD1C-323D94CF825F}" srcOrd="6"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272" minVer="http://schemas.openxmlformats.org/drawingml/2006/diagram"/>
    </a:ext>
  </dgm:extLst>
</dgm:dataModel>
</file>

<file path=word/diagrams/data42.xml><?xml version="1.0" encoding="utf-8"?>
<dgm:dataModel xmlns:dgm="http://schemas.openxmlformats.org/drawingml/2006/diagram" xmlns:a="http://schemas.openxmlformats.org/drawingml/2006/main">
  <dgm:ptLst>
    <dgm:pt modelId="{5C5E89D2-F445-5A4F-8D5C-3A7747BE9FBC}" type="doc">
      <dgm:prSet loTypeId="urn:microsoft.com/office/officeart/2026/layout/SmallDotsVertical#14" loCatId="" qsTypeId="urn:microsoft.com/office/officeart/2005/8/quickstyle/simple1#41" qsCatId="simple" csTypeId="urn:microsoft.com/office/officeart/2005/8/colors/accent1_2#41" csCatId="accent1" phldr="1"/>
      <dgm:spPr/>
      <dgm:t>
        <a:bodyPr/>
        <a:lstStyle/>
        <a:p>
          <a:endParaRPr lang="en-US"/>
        </a:p>
      </dgm:t>
    </dgm:pt>
    <dgm:pt modelId="{B3968F5A-AA94-DB42-BB7D-156376AD7D76}">
      <dgm:prSet phldrT="Title"/>
      <dgm:spPr/>
      <dgm:t>
        <a:bodyPr/>
        <a:lstStyle/>
        <a:p>
          <a:pPr>
            <a:defRPr b="1">
              <a:solidFill>
                <a:schemeClr val="accent1"/>
              </a:solidFill>
            </a:defRPr>
          </a:pPr>
          <a:r>
            <a:rPr lang="en-CA">
              <a:solidFill>
                <a:srgbClr val="4C4D4F"/>
              </a:solidFill>
              <a:latin typeface="Poppins" panose="00000500000000000000" pitchFamily="2" charset="77"/>
              <a:cs typeface="Poppins" panose="00000500000000000000" pitchFamily="2" charset="77"/>
            </a:rPr>
            <a:t>Apply principles of therapeutic communication when interacting with clients in a variety of healthcare settings.</a:t>
          </a:r>
          <a:endParaRPr lang="en-US">
            <a:solidFill>
              <a:srgbClr val="4C4D4F"/>
            </a:solidFill>
            <a:latin typeface="Poppins" panose="00000500000000000000" pitchFamily="2" charset="77"/>
            <a:cs typeface="Poppins" panose="00000500000000000000" pitchFamily="2" charset="77"/>
          </a:endParaRPr>
        </a:p>
      </dgm:t>
    </dgm:pt>
    <dgm:pt modelId="{DBBF3273-BAC1-E944-AAD4-2197E00A6490}" type="parTrans" cxnId="{49133E0E-3B32-AF43-AAB4-6517C271E233}">
      <dgm:prSet/>
      <dgm:spPr/>
      <dgm:t>
        <a:bodyPr/>
        <a:lstStyle/>
        <a:p>
          <a:endParaRPr lang="en-US"/>
        </a:p>
      </dgm:t>
    </dgm:pt>
    <dgm:pt modelId="{A3EC4541-180A-4F46-A27A-A571FE0F5A91}" type="sibTrans" cxnId="{49133E0E-3B32-AF43-AAB4-6517C271E233}">
      <dgm:prSet/>
      <dgm:spPr/>
      <dgm:t>
        <a:bodyPr/>
        <a:lstStyle/>
        <a:p>
          <a:endParaRPr lang="en-US"/>
        </a:p>
      </dgm:t>
    </dgm:pt>
    <dgm:pt modelId="{2C3BF36D-74B1-0F4F-BDBC-B1D5C7F1DCF1}">
      <dgm:prSet phldrT="Description" custT="1"/>
      <dgm:spPr/>
      <dgm:t>
        <a:bodyPr/>
        <a:lstStyle/>
        <a:p>
          <a:r>
            <a:rPr lang="en-CA" sz="1200">
              <a:latin typeface="Poppins" panose="00000500000000000000" pitchFamily="2" charset="77"/>
              <a:cs typeface="Poppins" panose="00000500000000000000" pitchFamily="2" charset="77"/>
            </a:rPr>
            <a:t>Explain the principles of therapeutic communication.</a:t>
          </a:r>
          <a:endParaRPr lang="en-US" sz="1200">
            <a:latin typeface="Poppins" panose="00000500000000000000" pitchFamily="2" charset="77"/>
            <a:cs typeface="Poppins" panose="00000500000000000000" pitchFamily="2" charset="77"/>
          </a:endParaRPr>
        </a:p>
      </dgm:t>
    </dgm:pt>
    <dgm:pt modelId="{0C915192-2A55-154C-BCC3-CCFAE2E02EE2}" type="parTrans" cxnId="{938F1FBB-C36F-5C48-8123-CBC04D554ECA}">
      <dgm:prSet/>
      <dgm:spPr/>
      <dgm:t>
        <a:bodyPr/>
        <a:lstStyle/>
        <a:p>
          <a:endParaRPr lang="en-US"/>
        </a:p>
      </dgm:t>
    </dgm:pt>
    <dgm:pt modelId="{5277495B-2A26-ED44-8676-13F09217C71B}" type="sibTrans" cxnId="{938F1FBB-C36F-5C48-8123-CBC04D554ECA}">
      <dgm:prSet/>
      <dgm:spPr/>
      <dgm:t>
        <a:bodyPr/>
        <a:lstStyle/>
        <a:p>
          <a:endParaRPr lang="en-US"/>
        </a:p>
      </dgm:t>
    </dgm:pt>
    <dgm:pt modelId="{1EE0BB2E-7362-0440-957B-78B4A6918584}">
      <dgm:prSet phldrT="Description" custT="1"/>
      <dgm:spPr/>
      <dgm:t>
        <a:bodyPr/>
        <a:lstStyle/>
        <a:p>
          <a:r>
            <a:rPr lang="en-CA" sz="1200">
              <a:latin typeface="Poppins" panose="00000500000000000000" pitchFamily="2" charset="77"/>
              <a:cs typeface="Poppins" panose="00000500000000000000" pitchFamily="2" charset="77"/>
            </a:rPr>
            <a:t>Identify barriers to effective communication.</a:t>
          </a:r>
          <a:endParaRPr lang="en-US" sz="1200">
            <a:latin typeface="Poppins" panose="00000500000000000000" pitchFamily="2" charset="77"/>
            <a:cs typeface="Poppins" panose="00000500000000000000" pitchFamily="2" charset="77"/>
          </a:endParaRPr>
        </a:p>
      </dgm:t>
    </dgm:pt>
    <dgm:pt modelId="{C83C0B8F-8379-494E-85AE-D5441FE12E45}" type="parTrans" cxnId="{74B70651-2186-1D4F-81D0-69BC15312F7D}">
      <dgm:prSet/>
      <dgm:spPr/>
      <dgm:t>
        <a:bodyPr/>
        <a:lstStyle/>
        <a:p>
          <a:endParaRPr lang="en-US"/>
        </a:p>
      </dgm:t>
    </dgm:pt>
    <dgm:pt modelId="{EDD258CF-E54C-1D42-9E20-66DDF7A95562}" type="sibTrans" cxnId="{74B70651-2186-1D4F-81D0-69BC15312F7D}">
      <dgm:prSet/>
      <dgm:spPr/>
      <dgm:t>
        <a:bodyPr/>
        <a:lstStyle/>
        <a:p>
          <a:endParaRPr lang="en-US"/>
        </a:p>
      </dgm:t>
    </dgm:pt>
    <dgm:pt modelId="{232560FD-4564-7743-837C-3E7B290A0ECA}">
      <dgm:prSet phldrT="Description" custT="1"/>
      <dgm:spPr/>
      <dgm:t>
        <a:bodyPr/>
        <a:lstStyle/>
        <a:p>
          <a:r>
            <a:rPr lang="en-CA" sz="1200">
              <a:latin typeface="Poppins" panose="00000500000000000000" pitchFamily="2" charset="77"/>
              <a:cs typeface="Poppins" panose="00000500000000000000" pitchFamily="2" charset="77"/>
            </a:rPr>
            <a:t>Demonstrate active listening techniques.</a:t>
          </a:r>
          <a:endParaRPr lang="en-US" sz="1200">
            <a:latin typeface="Poppins" panose="00000500000000000000" pitchFamily="2" charset="77"/>
            <a:cs typeface="Poppins" panose="00000500000000000000" pitchFamily="2" charset="77"/>
          </a:endParaRPr>
        </a:p>
      </dgm:t>
    </dgm:pt>
    <dgm:pt modelId="{132B0239-CBDE-D64F-A8C5-21FE0D85B0DA}" type="parTrans" cxnId="{6A164C96-7E37-4640-99BD-73351B58C66A}">
      <dgm:prSet/>
      <dgm:spPr/>
      <dgm:t>
        <a:bodyPr/>
        <a:lstStyle/>
        <a:p>
          <a:endParaRPr lang="en-US"/>
        </a:p>
      </dgm:t>
    </dgm:pt>
    <dgm:pt modelId="{1D01F6D4-4015-D442-8B57-690264F8C12E}" type="sibTrans" cxnId="{6A164C96-7E37-4640-99BD-73351B58C66A}">
      <dgm:prSet/>
      <dgm:spPr/>
      <dgm:t>
        <a:bodyPr/>
        <a:lstStyle/>
        <a:p>
          <a:endParaRPr lang="en-US"/>
        </a:p>
      </dgm:t>
    </dgm:pt>
    <dgm:pt modelId="{6657494A-2693-0840-8435-91F0027028C4}">
      <dgm:prSet phldrT="Description" custT="1"/>
      <dgm:spPr/>
      <dgm:t>
        <a:bodyPr/>
        <a:lstStyle/>
        <a:p>
          <a:r>
            <a:rPr lang="en-CA" sz="1200">
              <a:latin typeface="Poppins" panose="00000500000000000000" pitchFamily="2" charset="77"/>
              <a:cs typeface="Poppins" panose="00000500000000000000" pitchFamily="2" charset="77"/>
            </a:rPr>
            <a:t>Select appropriate communication strategies for different client situations.</a:t>
          </a:r>
          <a:endParaRPr lang="en-US" sz="1200">
            <a:latin typeface="Poppins" panose="00000500000000000000" pitchFamily="2" charset="77"/>
            <a:cs typeface="Poppins" panose="00000500000000000000" pitchFamily="2" charset="77"/>
          </a:endParaRPr>
        </a:p>
      </dgm:t>
    </dgm:pt>
    <dgm:pt modelId="{010D874D-ED03-3E4F-8167-7F72425DC70C}" type="parTrans" cxnId="{A7E6E391-1FCA-2E46-BB34-E1277B786B9A}">
      <dgm:prSet/>
      <dgm:spPr/>
      <dgm:t>
        <a:bodyPr/>
        <a:lstStyle/>
        <a:p>
          <a:endParaRPr lang="en-US"/>
        </a:p>
      </dgm:t>
    </dgm:pt>
    <dgm:pt modelId="{A5964398-F556-C847-8C49-08C58B72DADC}" type="sibTrans" cxnId="{A7E6E391-1FCA-2E46-BB34-E1277B786B9A}">
      <dgm:prSet/>
      <dgm:spPr/>
      <dgm:t>
        <a:bodyPr/>
        <a:lstStyle/>
        <a:p>
          <a:endParaRPr lang="en-US"/>
        </a:p>
      </dgm:t>
    </dgm:pt>
    <dgm:pt modelId="{38A51261-89A4-A341-B64E-799A47966E03}">
      <dgm:prSet phldrT="Description" custT="1"/>
      <dgm:spPr/>
      <dgm:t>
        <a:bodyPr/>
        <a:lstStyle/>
        <a:p>
          <a:r>
            <a:rPr lang="en-CA" sz="1200">
              <a:latin typeface="Poppins" panose="00000500000000000000" pitchFamily="2" charset="77"/>
              <a:cs typeface="Poppins" panose="00000500000000000000" pitchFamily="2" charset="77"/>
            </a:rPr>
            <a:t>Apply therapeutic communication skills during simulated client interactions.</a:t>
          </a:r>
          <a:endParaRPr lang="en-US" sz="1200">
            <a:latin typeface="Poppins" panose="00000500000000000000" pitchFamily="2" charset="77"/>
            <a:cs typeface="Poppins" panose="00000500000000000000" pitchFamily="2" charset="77"/>
          </a:endParaRPr>
        </a:p>
      </dgm:t>
    </dgm:pt>
    <dgm:pt modelId="{0666A509-2B60-3147-8CF6-8782F6CA60F3}" type="parTrans" cxnId="{D431B743-9C79-2349-AB22-B3F96BA8B62C}">
      <dgm:prSet/>
      <dgm:spPr/>
      <dgm:t>
        <a:bodyPr/>
        <a:lstStyle/>
        <a:p>
          <a:endParaRPr lang="en-US"/>
        </a:p>
      </dgm:t>
    </dgm:pt>
    <dgm:pt modelId="{FECB124B-6372-5344-94E0-6B734AB5D620}" type="sibTrans" cxnId="{D431B743-9C79-2349-AB22-B3F96BA8B62C}">
      <dgm:prSet/>
      <dgm:spPr/>
      <dgm:t>
        <a:bodyPr/>
        <a:lstStyle/>
        <a:p>
          <a:endParaRPr lang="en-US"/>
        </a:p>
      </dgm:t>
    </dgm:pt>
    <dgm:pt modelId="{FD61EF86-9187-6D4A-A356-1C845DF9A109}">
      <dgm:prSet phldrT="Description" custT="1"/>
      <dgm:spPr/>
      <dgm:t>
        <a:bodyPr/>
        <a:lstStyle/>
        <a:p>
          <a:r>
            <a:rPr lang="en-CA" sz="1200">
              <a:latin typeface="Poppins" panose="00000500000000000000" pitchFamily="2" charset="77"/>
              <a:cs typeface="Poppins" panose="00000500000000000000" pitchFamily="2" charset="77"/>
            </a:rPr>
            <a:t>Reflect on their communication strengths and areas for improvement. </a:t>
          </a:r>
          <a:endParaRPr lang="en-US" sz="1200">
            <a:latin typeface="Poppins" panose="00000500000000000000" pitchFamily="2" charset="77"/>
            <a:cs typeface="Poppins" panose="00000500000000000000" pitchFamily="2" charset="77"/>
          </a:endParaRPr>
        </a:p>
      </dgm:t>
    </dgm:pt>
    <dgm:pt modelId="{A14813A1-0BD5-134B-B571-74CB3A86C8B3}" type="parTrans" cxnId="{5097775F-1729-FF45-9386-6EBCCFAE30E1}">
      <dgm:prSet/>
      <dgm:spPr/>
      <dgm:t>
        <a:bodyPr/>
        <a:lstStyle/>
        <a:p>
          <a:endParaRPr lang="en-US"/>
        </a:p>
      </dgm:t>
    </dgm:pt>
    <dgm:pt modelId="{F6C0AEF4-CF0A-F54D-8CBD-001C2327DBEE}" type="sibTrans" cxnId="{5097775F-1729-FF45-9386-6EBCCFAE30E1}">
      <dgm:prSet/>
      <dgm:spPr/>
      <dgm:t>
        <a:bodyPr/>
        <a:lstStyle/>
        <a:p>
          <a:endParaRPr lang="en-US"/>
        </a:p>
      </dgm:t>
    </dgm:pt>
    <dgm:pt modelId="{A7985B65-28AE-0E46-87E6-E7261259CA7E}" type="pres">
      <dgm:prSet presAssocID="{5C5E89D2-F445-5A4F-8D5C-3A7747BE9FBC}" presName="root" presStyleCnt="0">
        <dgm:presLayoutVars>
          <dgm:dir/>
          <dgm:resizeHandles val="exact"/>
        </dgm:presLayoutVars>
      </dgm:prSet>
      <dgm:spPr/>
    </dgm:pt>
    <dgm:pt modelId="{F1D39845-7108-4343-9DA7-ABC49BAA5144}" type="pres">
      <dgm:prSet presAssocID="{5C5E89D2-F445-5A4F-8D5C-3A7747BE9FBC}" presName="connLine" presStyleLbl="dkBgShp" presStyleIdx="0" presStyleCnt="1"/>
      <dgm:spPr>
        <a:solidFill>
          <a:srgbClr val="DAD9DD"/>
        </a:solidFill>
        <a:ln>
          <a:noFill/>
        </a:ln>
        <a:effectLst/>
      </dgm:spPr>
    </dgm:pt>
    <dgm:pt modelId="{F4AEA758-384B-E743-8D02-8214D0F8864F}" type="pres">
      <dgm:prSet presAssocID="{5C5E89D2-F445-5A4F-8D5C-3A7747BE9FBC}" presName="itemsFlow" presStyleCnt="0"/>
      <dgm:spPr/>
    </dgm:pt>
    <dgm:pt modelId="{6DBE4D24-801C-3646-B44B-1F965350C083}" type="pres">
      <dgm:prSet presAssocID="{B3968F5A-AA94-DB42-BB7D-156376AD7D76}" presName="item" presStyleCnt="0"/>
      <dgm:spPr/>
    </dgm:pt>
    <dgm:pt modelId="{4714FB9D-21CD-6C45-BA1B-6A255DF0130F}" type="pres">
      <dgm:prSet presAssocID="{B3968F5A-AA94-DB42-BB7D-156376AD7D76}" presName="anchor" presStyleCnt="0"/>
      <dgm:spPr/>
    </dgm:pt>
    <dgm:pt modelId="{21E7CE8C-8AFC-744D-925F-65E5068F703F}" type="pres">
      <dgm:prSet presAssocID="{B3968F5A-AA94-DB42-BB7D-156376AD7D76}" presName="titleText" presStyleLbl="revTx" presStyleIdx="0" presStyleCnt="0">
        <dgm:presLayoutVars>
          <dgm:chMax val="0"/>
          <dgm:chPref val="0"/>
        </dgm:presLayoutVars>
      </dgm:prSet>
      <dgm:spPr/>
    </dgm:pt>
    <dgm:pt modelId="{2E5A79B3-F93A-5A4F-9D6F-34A037AEA69A}" type="pres">
      <dgm:prSet presAssocID="{B3968F5A-AA94-DB42-BB7D-156376AD7D76}" presName="dot" presStyleLbl="node1" presStyleIdx="0" presStyleCnt="1"/>
      <dgm:spPr>
        <a:solidFill>
          <a:srgbClr val="4C4D4F"/>
        </a:solidFill>
      </dgm:spPr>
    </dgm:pt>
    <dgm:pt modelId="{09DB8513-F720-1747-9B43-7EBCEA94518B}" type="pres">
      <dgm:prSet presAssocID="{B3968F5A-AA94-DB42-BB7D-156376AD7D76}" presName="descText" presStyleLbl="revTx" presStyleIdx="0" presStyleCnt="0">
        <dgm:presLayoutVars>
          <dgm:chMax val="0"/>
          <dgm:chPref val="0"/>
        </dgm:presLayoutVars>
      </dgm:prSet>
      <dgm:spPr/>
    </dgm:pt>
  </dgm:ptLst>
  <dgm:cxnLst>
    <dgm:cxn modelId="{CF9CCD07-F31C-C749-82E2-ED33A041B9E3}" type="presOf" srcId="{1EE0BB2E-7362-0440-957B-78B4A6918584}" destId="{09DB8513-F720-1747-9B43-7EBCEA94518B}" srcOrd="0" destOrd="1" presId="urn:microsoft.com/office/officeart/2026/layout/SmallDotsVertical#14"/>
    <dgm:cxn modelId="{49133E0E-3B32-AF43-AAB4-6517C271E233}" srcId="{5C5E89D2-F445-5A4F-8D5C-3A7747BE9FBC}" destId="{B3968F5A-AA94-DB42-BB7D-156376AD7D76}" srcOrd="0" destOrd="0" parTransId="{DBBF3273-BAC1-E944-AAD4-2197E00A6490}" sibTransId="{A3EC4541-180A-4F46-A27A-A571FE0F5A91}"/>
    <dgm:cxn modelId="{EE8D521E-77B0-524C-8AAC-101C523887DE}" type="presOf" srcId="{38A51261-89A4-A341-B64E-799A47966E03}" destId="{09DB8513-F720-1747-9B43-7EBCEA94518B}" srcOrd="0" destOrd="4" presId="urn:microsoft.com/office/officeart/2026/layout/SmallDotsVertical#14"/>
    <dgm:cxn modelId="{DCF8B433-8BCE-8C41-B7DF-69A7EFA1074E}" type="presOf" srcId="{B3968F5A-AA94-DB42-BB7D-156376AD7D76}" destId="{21E7CE8C-8AFC-744D-925F-65E5068F703F}" srcOrd="0" destOrd="0" presId="urn:microsoft.com/office/officeart/2026/layout/SmallDotsVertical#14"/>
    <dgm:cxn modelId="{38A7D433-C8EB-E74A-B62E-DA20E3E70326}" type="presOf" srcId="{232560FD-4564-7743-837C-3E7B290A0ECA}" destId="{09DB8513-F720-1747-9B43-7EBCEA94518B}" srcOrd="0" destOrd="2" presId="urn:microsoft.com/office/officeart/2026/layout/SmallDotsVertical#14"/>
    <dgm:cxn modelId="{AE170137-61EE-5447-8325-4174E4BD789E}" type="presOf" srcId="{FD61EF86-9187-6D4A-A356-1C845DF9A109}" destId="{09DB8513-F720-1747-9B43-7EBCEA94518B}" srcOrd="0" destOrd="5" presId="urn:microsoft.com/office/officeart/2026/layout/SmallDotsVertical#14"/>
    <dgm:cxn modelId="{D431B743-9C79-2349-AB22-B3F96BA8B62C}" srcId="{B3968F5A-AA94-DB42-BB7D-156376AD7D76}" destId="{38A51261-89A4-A341-B64E-799A47966E03}" srcOrd="4" destOrd="0" parTransId="{0666A509-2B60-3147-8CF6-8782F6CA60F3}" sibTransId="{FECB124B-6372-5344-94E0-6B734AB5D620}"/>
    <dgm:cxn modelId="{74B70651-2186-1D4F-81D0-69BC15312F7D}" srcId="{B3968F5A-AA94-DB42-BB7D-156376AD7D76}" destId="{1EE0BB2E-7362-0440-957B-78B4A6918584}" srcOrd="1" destOrd="0" parTransId="{C83C0B8F-8379-494E-85AE-D5441FE12E45}" sibTransId="{EDD258CF-E54C-1D42-9E20-66DDF7A95562}"/>
    <dgm:cxn modelId="{5097775F-1729-FF45-9386-6EBCCFAE30E1}" srcId="{B3968F5A-AA94-DB42-BB7D-156376AD7D76}" destId="{FD61EF86-9187-6D4A-A356-1C845DF9A109}" srcOrd="5" destOrd="0" parTransId="{A14813A1-0BD5-134B-B571-74CB3A86C8B3}" sibTransId="{F6C0AEF4-CF0A-F54D-8CBD-001C2327DBEE}"/>
    <dgm:cxn modelId="{A7E6E391-1FCA-2E46-BB34-E1277B786B9A}" srcId="{B3968F5A-AA94-DB42-BB7D-156376AD7D76}" destId="{6657494A-2693-0840-8435-91F0027028C4}" srcOrd="3" destOrd="0" parTransId="{010D874D-ED03-3E4F-8167-7F72425DC70C}" sibTransId="{A5964398-F556-C847-8C49-08C58B72DADC}"/>
    <dgm:cxn modelId="{6A164C96-7E37-4640-99BD-73351B58C66A}" srcId="{B3968F5A-AA94-DB42-BB7D-156376AD7D76}" destId="{232560FD-4564-7743-837C-3E7B290A0ECA}" srcOrd="2" destOrd="0" parTransId="{132B0239-CBDE-D64F-A8C5-21FE0D85B0DA}" sibTransId="{1D01F6D4-4015-D442-8B57-690264F8C12E}"/>
    <dgm:cxn modelId="{938F1FBB-C36F-5C48-8123-CBC04D554ECA}" srcId="{B3968F5A-AA94-DB42-BB7D-156376AD7D76}" destId="{2C3BF36D-74B1-0F4F-BDBC-B1D5C7F1DCF1}" srcOrd="0" destOrd="0" parTransId="{0C915192-2A55-154C-BCC3-CCFAE2E02EE2}" sibTransId="{5277495B-2A26-ED44-8676-13F09217C71B}"/>
    <dgm:cxn modelId="{074DA7C4-05D5-CB46-B561-A53F476906FC}" type="presOf" srcId="{5C5E89D2-F445-5A4F-8D5C-3A7747BE9FBC}" destId="{A7985B65-28AE-0E46-87E6-E7261259CA7E}" srcOrd="0" destOrd="0" presId="urn:microsoft.com/office/officeart/2026/layout/SmallDotsVertical#14"/>
    <dgm:cxn modelId="{294BDDCF-64F1-2445-B73C-71CB519E1D3C}" type="presOf" srcId="{6657494A-2693-0840-8435-91F0027028C4}" destId="{09DB8513-F720-1747-9B43-7EBCEA94518B}" srcOrd="0" destOrd="3" presId="urn:microsoft.com/office/officeart/2026/layout/SmallDotsVertical#14"/>
    <dgm:cxn modelId="{D9A1D8E2-BF46-2843-ADA0-C3C06F7F92E1}" type="presOf" srcId="{2C3BF36D-74B1-0F4F-BDBC-B1D5C7F1DCF1}" destId="{09DB8513-F720-1747-9B43-7EBCEA94518B}" srcOrd="0" destOrd="0" presId="urn:microsoft.com/office/officeart/2026/layout/SmallDotsVertical#14"/>
    <dgm:cxn modelId="{46192149-AE66-284D-A217-A7098B99B24E}" type="presParOf" srcId="{A7985B65-28AE-0E46-87E6-E7261259CA7E}" destId="{F1D39845-7108-4343-9DA7-ABC49BAA5144}" srcOrd="0" destOrd="0" presId="urn:microsoft.com/office/officeart/2026/layout/SmallDotsVertical#14"/>
    <dgm:cxn modelId="{E8F5819C-7EB7-3B48-A190-8E5327C6B626}" type="presParOf" srcId="{A7985B65-28AE-0E46-87E6-E7261259CA7E}" destId="{F4AEA758-384B-E743-8D02-8214D0F8864F}" srcOrd="1" destOrd="0" presId="urn:microsoft.com/office/officeart/2026/layout/SmallDotsVertical#14"/>
    <dgm:cxn modelId="{D39DA945-A5D4-264B-A0A4-A6C6749FDC13}" type="presParOf" srcId="{F4AEA758-384B-E743-8D02-8214D0F8864F}" destId="{6DBE4D24-801C-3646-B44B-1F965350C083}" srcOrd="0" destOrd="0" presId="urn:microsoft.com/office/officeart/2026/layout/SmallDotsVertical#14"/>
    <dgm:cxn modelId="{723475DC-746E-6D44-8C79-1B3559C002B5}" type="presParOf" srcId="{6DBE4D24-801C-3646-B44B-1F965350C083}" destId="{4714FB9D-21CD-6C45-BA1B-6A255DF0130F}" srcOrd="0" destOrd="0" presId="urn:microsoft.com/office/officeart/2026/layout/SmallDotsVertical#14"/>
    <dgm:cxn modelId="{A1C0A0C0-6B98-6147-B36F-2735F8FF7D78}" type="presParOf" srcId="{6DBE4D24-801C-3646-B44B-1F965350C083}" destId="{21E7CE8C-8AFC-744D-925F-65E5068F703F}" srcOrd="1" destOrd="0" presId="urn:microsoft.com/office/officeart/2026/layout/SmallDotsVertical#14"/>
    <dgm:cxn modelId="{12990167-1F1F-9649-9E96-C56AE111D272}" type="presParOf" srcId="{6DBE4D24-801C-3646-B44B-1F965350C083}" destId="{2E5A79B3-F93A-5A4F-9D6F-34A037AEA69A}" srcOrd="2" destOrd="0" presId="urn:microsoft.com/office/officeart/2026/layout/SmallDotsVertical#14"/>
    <dgm:cxn modelId="{DC640E15-043A-0643-B837-119E482F57EB}" type="presParOf" srcId="{6DBE4D24-801C-3646-B44B-1F965350C083}" destId="{09DB8513-F720-1747-9B43-7EBCEA94518B}" srcOrd="3" destOrd="0" presId="urn:microsoft.com/office/officeart/2026/layout/SmallDotsVertical#14"/>
  </dgm:cxnLst>
  <dgm:bg/>
  <dgm:whole/>
  <dgm:extLst>
    <a:ext uri="http://schemas.microsoft.com/office/drawing/2008/diagram">
      <dsp:dataModelExt xmlns:dsp="http://schemas.microsoft.com/office/drawing/2008/diagram" relId="rId279" minVer="http://schemas.openxmlformats.org/drawingml/2006/diagram"/>
    </a:ext>
  </dgm:extLst>
</dgm:dataModel>
</file>

<file path=word/diagrams/data43.xml><?xml version="1.0" encoding="utf-8"?>
<dgm:dataModel xmlns:dgm="http://schemas.openxmlformats.org/drawingml/2006/diagram" xmlns:a="http://schemas.openxmlformats.org/drawingml/2006/main">
  <dgm:ptLst>
    <dgm:pt modelId="{8992C99C-566E-024C-B9DE-1F166DE6BFB3}" type="doc">
      <dgm:prSet loTypeId="urn:microsoft.com/office/officeart/2026/layout/SmallDotsVertical#15" loCatId="" qsTypeId="urn:microsoft.com/office/officeart/2005/8/quickstyle/simple1#42" qsCatId="simple" csTypeId="urn:microsoft.com/office/officeart/2005/8/colors/accent1_2#42" csCatId="accent1" phldr="1"/>
      <dgm:spPr/>
      <dgm:t>
        <a:bodyPr/>
        <a:lstStyle/>
        <a:p>
          <a:endParaRPr lang="en-US"/>
        </a:p>
      </dgm:t>
    </dgm:pt>
    <dgm:pt modelId="{A129D883-279A-C34A-81C3-AA368605766E}">
      <dgm:prSet phldrT="Title"/>
      <dgm:spPr/>
      <dgm:t>
        <a:bodyPr/>
        <a:lstStyle/>
        <a:p>
          <a:pPr>
            <a:defRPr b="1">
              <a:solidFill>
                <a:schemeClr val="accent1"/>
              </a:solidFill>
            </a:defRPr>
          </a:pPr>
          <a:r>
            <a:rPr lang="en-CA">
              <a:solidFill>
                <a:srgbClr val="4C4D4F"/>
              </a:solidFill>
              <a:latin typeface="Poppins" panose="00000500000000000000" pitchFamily="2" charset="77"/>
              <a:cs typeface="Poppins" panose="00000500000000000000" pitchFamily="2" charset="77"/>
            </a:rPr>
            <a:t>Lesson 1: </a:t>
          </a:r>
        </a:p>
        <a:p>
          <a:pPr>
            <a:defRPr b="1">
              <a:solidFill>
                <a:schemeClr val="accent1"/>
              </a:solidFill>
            </a:defRPr>
          </a:pPr>
          <a:r>
            <a:rPr lang="en-CA">
              <a:solidFill>
                <a:srgbClr val="4C4D4F"/>
              </a:solidFill>
              <a:latin typeface="Poppins" panose="00000500000000000000" pitchFamily="2" charset="77"/>
              <a:cs typeface="Poppins" panose="00000500000000000000" pitchFamily="2" charset="77"/>
            </a:rPr>
            <a:t>Foundations of therapeutic communication </a:t>
          </a:r>
          <a:endParaRPr lang="en-US">
            <a:solidFill>
              <a:srgbClr val="4C4D4F"/>
            </a:solidFill>
            <a:latin typeface="Poppins" panose="00000500000000000000" pitchFamily="2" charset="77"/>
            <a:cs typeface="Poppins" panose="00000500000000000000" pitchFamily="2" charset="77"/>
          </a:endParaRPr>
        </a:p>
      </dgm:t>
    </dgm:pt>
    <dgm:pt modelId="{624861D5-9036-634F-87E3-B0BDD85D5D14}" type="parTrans" cxnId="{33F6DA82-2DBE-6247-93ED-E73011383D2A}">
      <dgm:prSet/>
      <dgm:spPr/>
      <dgm:t>
        <a:bodyPr/>
        <a:lstStyle/>
        <a:p>
          <a:endParaRPr lang="en-US"/>
        </a:p>
      </dgm:t>
    </dgm:pt>
    <dgm:pt modelId="{F85FD64D-3FDC-7241-B45D-3E0FB44F7223}" type="sibTrans" cxnId="{33F6DA82-2DBE-6247-93ED-E73011383D2A}">
      <dgm:prSet/>
      <dgm:spPr/>
      <dgm:t>
        <a:bodyPr/>
        <a:lstStyle/>
        <a:p>
          <a:endParaRPr lang="en-US"/>
        </a:p>
      </dgm:t>
    </dgm:pt>
    <dgm:pt modelId="{16A3BF8B-B835-544F-9142-5038C32470E1}">
      <dgm:prSet phldrT="Description" custT="1"/>
      <dgm:spPr/>
      <dgm:t>
        <a:bodyPr/>
        <a:lstStyle/>
        <a:p>
          <a:r>
            <a:rPr lang="en-CA" sz="1200">
              <a:latin typeface="Poppins" panose="00000500000000000000" pitchFamily="2" charset="77"/>
              <a:cs typeface="Poppins" panose="00000500000000000000" pitchFamily="2" charset="77"/>
            </a:rPr>
            <a:t>Explain the principles of therapeutic communication.</a:t>
          </a:r>
          <a:endParaRPr lang="en-US" sz="1200">
            <a:latin typeface="Poppins" panose="00000500000000000000" pitchFamily="2" charset="77"/>
            <a:cs typeface="Poppins" panose="00000500000000000000" pitchFamily="2" charset="77"/>
          </a:endParaRPr>
        </a:p>
      </dgm:t>
    </dgm:pt>
    <dgm:pt modelId="{2A8C0232-0AF1-DA4B-AE34-299720372DFC}" type="parTrans" cxnId="{B225EBC3-7B77-6048-B2C7-F31904CD8288}">
      <dgm:prSet/>
      <dgm:spPr/>
      <dgm:t>
        <a:bodyPr/>
        <a:lstStyle/>
        <a:p>
          <a:endParaRPr lang="en-US"/>
        </a:p>
      </dgm:t>
    </dgm:pt>
    <dgm:pt modelId="{A1784F58-1078-5C45-8F58-C47AA74B9B20}" type="sibTrans" cxnId="{B225EBC3-7B77-6048-B2C7-F31904CD8288}">
      <dgm:prSet/>
      <dgm:spPr/>
      <dgm:t>
        <a:bodyPr/>
        <a:lstStyle/>
        <a:p>
          <a:endParaRPr lang="en-US"/>
        </a:p>
      </dgm:t>
    </dgm:pt>
    <dgm:pt modelId="{71C266F9-3948-E641-ADA1-579AFE4A1317}">
      <dgm:prSet phldrT="Title"/>
      <dgm:spPr/>
      <dgm:t>
        <a:bodyPr/>
        <a:lstStyle/>
        <a:p>
          <a:pPr>
            <a:defRPr b="1">
              <a:solidFill>
                <a:schemeClr val="accent1"/>
              </a:solidFill>
            </a:defRPr>
          </a:pPr>
          <a:r>
            <a:rPr lang="en-CA">
              <a:solidFill>
                <a:srgbClr val="4C4D4F"/>
              </a:solidFill>
              <a:latin typeface="Poppins" panose="00000500000000000000" pitchFamily="2" charset="77"/>
              <a:cs typeface="Poppins" panose="00000500000000000000" pitchFamily="2" charset="77"/>
            </a:rPr>
            <a:t>Lesson 2: </a:t>
          </a:r>
        </a:p>
        <a:p>
          <a:pPr>
            <a:defRPr b="1">
              <a:solidFill>
                <a:schemeClr val="accent1"/>
              </a:solidFill>
            </a:defRPr>
          </a:pPr>
          <a:r>
            <a:rPr lang="en-CA">
              <a:solidFill>
                <a:srgbClr val="4C4D4F"/>
              </a:solidFill>
              <a:latin typeface="Poppins" panose="00000500000000000000" pitchFamily="2" charset="77"/>
              <a:cs typeface="Poppins" panose="00000500000000000000" pitchFamily="2" charset="77"/>
            </a:rPr>
            <a:t>Communication skills in practice </a:t>
          </a:r>
          <a:endParaRPr lang="en-US">
            <a:solidFill>
              <a:srgbClr val="4C4D4F"/>
            </a:solidFill>
            <a:latin typeface="Poppins" panose="00000500000000000000" pitchFamily="2" charset="77"/>
            <a:cs typeface="Poppins" panose="00000500000000000000" pitchFamily="2" charset="77"/>
          </a:endParaRPr>
        </a:p>
      </dgm:t>
    </dgm:pt>
    <dgm:pt modelId="{1F089F5D-C4D2-9048-8161-727D8D65403F}" type="parTrans" cxnId="{B1BE38B5-A008-9C43-A07F-0565A83E6808}">
      <dgm:prSet/>
      <dgm:spPr/>
      <dgm:t>
        <a:bodyPr/>
        <a:lstStyle/>
        <a:p>
          <a:endParaRPr lang="en-US"/>
        </a:p>
      </dgm:t>
    </dgm:pt>
    <dgm:pt modelId="{8C253607-B68D-434C-A23A-CA02CDCFFBED}" type="sibTrans" cxnId="{B1BE38B5-A008-9C43-A07F-0565A83E6808}">
      <dgm:prSet/>
      <dgm:spPr/>
      <dgm:t>
        <a:bodyPr/>
        <a:lstStyle/>
        <a:p>
          <a:endParaRPr lang="en-US"/>
        </a:p>
      </dgm:t>
    </dgm:pt>
    <dgm:pt modelId="{5B4E60FE-F0CB-0742-A877-1FBCAFB32822}">
      <dgm:prSet phldrT="Description" custT="1"/>
      <dgm:spPr/>
      <dgm:t>
        <a:bodyPr/>
        <a:lstStyle/>
        <a:p>
          <a:r>
            <a:rPr lang="en-CA" sz="1200">
              <a:latin typeface="Poppins" panose="00000500000000000000" pitchFamily="2" charset="77"/>
              <a:cs typeface="Poppins" panose="00000500000000000000" pitchFamily="2" charset="77"/>
            </a:rPr>
            <a:t>Demonstrate active listening techniques.</a:t>
          </a:r>
          <a:endParaRPr lang="en-US" sz="1200">
            <a:latin typeface="Poppins" panose="00000500000000000000" pitchFamily="2" charset="77"/>
            <a:cs typeface="Poppins" panose="00000500000000000000" pitchFamily="2" charset="77"/>
          </a:endParaRPr>
        </a:p>
      </dgm:t>
    </dgm:pt>
    <dgm:pt modelId="{CB98B9B2-41BD-9D41-B614-D6202DBC479B}" type="parTrans" cxnId="{BA8D6786-93D6-1644-92E1-AF4494E0C2A6}">
      <dgm:prSet/>
      <dgm:spPr/>
      <dgm:t>
        <a:bodyPr/>
        <a:lstStyle/>
        <a:p>
          <a:endParaRPr lang="en-US"/>
        </a:p>
      </dgm:t>
    </dgm:pt>
    <dgm:pt modelId="{94F28B2C-3C04-A545-99B5-80D65CE12893}" type="sibTrans" cxnId="{BA8D6786-93D6-1644-92E1-AF4494E0C2A6}">
      <dgm:prSet/>
      <dgm:spPr/>
      <dgm:t>
        <a:bodyPr/>
        <a:lstStyle/>
        <a:p>
          <a:endParaRPr lang="en-US"/>
        </a:p>
      </dgm:t>
    </dgm:pt>
    <dgm:pt modelId="{23F1F589-EA34-A046-B70E-FCB7BF02DBEB}">
      <dgm:prSet phldrT="Title"/>
      <dgm:spPr/>
      <dgm:t>
        <a:bodyPr/>
        <a:lstStyle/>
        <a:p>
          <a:pPr>
            <a:defRPr b="1">
              <a:solidFill>
                <a:schemeClr val="accent1"/>
              </a:solidFill>
            </a:defRPr>
          </a:pPr>
          <a:r>
            <a:rPr lang="en-CA">
              <a:solidFill>
                <a:srgbClr val="4C4D4F"/>
              </a:solidFill>
              <a:latin typeface="Poppins" panose="00000500000000000000" pitchFamily="2" charset="77"/>
              <a:cs typeface="Poppins" panose="00000500000000000000" pitchFamily="2" charset="77"/>
            </a:rPr>
            <a:t>Lesson 3: </a:t>
          </a:r>
        </a:p>
        <a:p>
          <a:pPr>
            <a:defRPr b="1">
              <a:solidFill>
                <a:schemeClr val="accent1"/>
              </a:solidFill>
            </a:defRPr>
          </a:pPr>
          <a:r>
            <a:rPr lang="en-CA">
              <a:solidFill>
                <a:srgbClr val="4C4D4F"/>
              </a:solidFill>
              <a:latin typeface="Poppins" panose="00000500000000000000" pitchFamily="2" charset="77"/>
              <a:cs typeface="Poppins" panose="00000500000000000000" pitchFamily="2" charset="77"/>
            </a:rPr>
            <a:t>Applying therapeutic communication </a:t>
          </a:r>
          <a:endParaRPr lang="en-US">
            <a:solidFill>
              <a:srgbClr val="4C4D4F"/>
            </a:solidFill>
            <a:latin typeface="Poppins" panose="00000500000000000000" pitchFamily="2" charset="77"/>
            <a:cs typeface="Poppins" panose="00000500000000000000" pitchFamily="2" charset="77"/>
          </a:endParaRPr>
        </a:p>
      </dgm:t>
    </dgm:pt>
    <dgm:pt modelId="{DA8DE30A-20EE-9641-959E-8E074DA13D09}" type="parTrans" cxnId="{A697A390-2DB9-8C47-9FB8-FA951A2AA4BE}">
      <dgm:prSet/>
      <dgm:spPr/>
      <dgm:t>
        <a:bodyPr/>
        <a:lstStyle/>
        <a:p>
          <a:endParaRPr lang="en-US"/>
        </a:p>
      </dgm:t>
    </dgm:pt>
    <dgm:pt modelId="{22EE9014-C620-8A42-9D33-45B388501E7D}" type="sibTrans" cxnId="{A697A390-2DB9-8C47-9FB8-FA951A2AA4BE}">
      <dgm:prSet/>
      <dgm:spPr/>
      <dgm:t>
        <a:bodyPr/>
        <a:lstStyle/>
        <a:p>
          <a:endParaRPr lang="en-US"/>
        </a:p>
      </dgm:t>
    </dgm:pt>
    <dgm:pt modelId="{52014EB0-70D0-DE43-ABE6-936E8EF09CEA}">
      <dgm:prSet phldrT="Description" custT="1"/>
      <dgm:spPr/>
      <dgm:t>
        <a:bodyPr/>
        <a:lstStyle/>
        <a:p>
          <a:r>
            <a:rPr lang="en-CA" sz="1200">
              <a:latin typeface="Poppins" panose="00000500000000000000" pitchFamily="2" charset="77"/>
              <a:cs typeface="Poppins" panose="00000500000000000000" pitchFamily="2" charset="77"/>
            </a:rPr>
            <a:t>Apply therapeutic communication skills during simulated client interactions.</a:t>
          </a:r>
          <a:endParaRPr lang="en-US" sz="1200">
            <a:latin typeface="Poppins" panose="00000500000000000000" pitchFamily="2" charset="77"/>
            <a:cs typeface="Poppins" panose="00000500000000000000" pitchFamily="2" charset="77"/>
          </a:endParaRPr>
        </a:p>
      </dgm:t>
    </dgm:pt>
    <dgm:pt modelId="{902B284A-794C-D741-952F-92D01B62A09F}" type="parTrans" cxnId="{428124B9-1263-A543-9B01-27A033431919}">
      <dgm:prSet/>
      <dgm:spPr/>
      <dgm:t>
        <a:bodyPr/>
        <a:lstStyle/>
        <a:p>
          <a:endParaRPr lang="en-US"/>
        </a:p>
      </dgm:t>
    </dgm:pt>
    <dgm:pt modelId="{44983DD2-9FF0-EA4B-981A-6BD153597F7C}" type="sibTrans" cxnId="{428124B9-1263-A543-9B01-27A033431919}">
      <dgm:prSet/>
      <dgm:spPr/>
      <dgm:t>
        <a:bodyPr/>
        <a:lstStyle/>
        <a:p>
          <a:endParaRPr lang="en-US"/>
        </a:p>
      </dgm:t>
    </dgm:pt>
    <dgm:pt modelId="{CC455094-0748-774F-8FA5-C31CAC0A35AC}">
      <dgm:prSet custT="1"/>
      <dgm:spPr/>
      <dgm:t>
        <a:bodyPr/>
        <a:lstStyle/>
        <a:p>
          <a:r>
            <a:rPr lang="en-CA" sz="1200">
              <a:latin typeface="Poppins" panose="00000500000000000000" pitchFamily="2" charset="77"/>
              <a:cs typeface="Poppins" panose="00000500000000000000" pitchFamily="2" charset="77"/>
            </a:rPr>
            <a:t>Identify barriers to effective communication.</a:t>
          </a:r>
        </a:p>
      </dgm:t>
    </dgm:pt>
    <dgm:pt modelId="{F10A90E7-73FA-6849-8E27-897DDC1CAE45}" type="parTrans" cxnId="{D82732B1-AECA-7B4A-AE03-F5FEF7DC145E}">
      <dgm:prSet/>
      <dgm:spPr/>
      <dgm:t>
        <a:bodyPr/>
        <a:lstStyle/>
        <a:p>
          <a:endParaRPr lang="en-US"/>
        </a:p>
      </dgm:t>
    </dgm:pt>
    <dgm:pt modelId="{494B7692-6C2D-584C-AA68-51AA1789C80A}" type="sibTrans" cxnId="{D82732B1-AECA-7B4A-AE03-F5FEF7DC145E}">
      <dgm:prSet/>
      <dgm:spPr/>
      <dgm:t>
        <a:bodyPr/>
        <a:lstStyle/>
        <a:p>
          <a:endParaRPr lang="en-US"/>
        </a:p>
      </dgm:t>
    </dgm:pt>
    <dgm:pt modelId="{0AA8149E-305F-2C4B-B0B3-645E66B23CF0}">
      <dgm:prSet custT="1"/>
      <dgm:spPr/>
      <dgm:t>
        <a:bodyPr/>
        <a:lstStyle/>
        <a:p>
          <a:r>
            <a:rPr lang="en-CA" sz="1200">
              <a:latin typeface="Poppins" panose="00000500000000000000" pitchFamily="2" charset="77"/>
              <a:cs typeface="Poppins" panose="00000500000000000000" pitchFamily="2" charset="77"/>
            </a:rPr>
            <a:t>Describe the characteristics of active listening. </a:t>
          </a:r>
          <a:endParaRPr lang="en-US" sz="1200">
            <a:latin typeface="Poppins" panose="00000500000000000000" pitchFamily="2" charset="77"/>
            <a:cs typeface="Poppins" panose="00000500000000000000" pitchFamily="2" charset="77"/>
          </a:endParaRPr>
        </a:p>
      </dgm:t>
    </dgm:pt>
    <dgm:pt modelId="{08F0CECA-FFB4-9748-811D-E3071A95C273}" type="parTrans" cxnId="{05489D7B-CFAE-0E4B-B54C-8571B1FA9EF2}">
      <dgm:prSet/>
      <dgm:spPr/>
      <dgm:t>
        <a:bodyPr/>
        <a:lstStyle/>
        <a:p>
          <a:endParaRPr lang="en-US"/>
        </a:p>
      </dgm:t>
    </dgm:pt>
    <dgm:pt modelId="{CF71CFFE-4C2A-2C40-82C6-DDF8C0CC0C7A}" type="sibTrans" cxnId="{05489D7B-CFAE-0E4B-B54C-8571B1FA9EF2}">
      <dgm:prSet/>
      <dgm:spPr/>
      <dgm:t>
        <a:bodyPr/>
        <a:lstStyle/>
        <a:p>
          <a:endParaRPr lang="en-US"/>
        </a:p>
      </dgm:t>
    </dgm:pt>
    <dgm:pt modelId="{C482C564-A700-AB43-AB98-034A442A14BE}">
      <dgm:prSet custT="1"/>
      <dgm:spPr/>
      <dgm:t>
        <a:bodyPr/>
        <a:lstStyle/>
        <a:p>
          <a:r>
            <a:rPr lang="en-CA" sz="1200">
              <a:latin typeface="Poppins" panose="00000500000000000000" pitchFamily="2" charset="77"/>
              <a:cs typeface="Poppins" panose="00000500000000000000" pitchFamily="2" charset="77"/>
            </a:rPr>
            <a:t>Differentiate between effective and ineffective communication strategies.</a:t>
          </a:r>
        </a:p>
      </dgm:t>
    </dgm:pt>
    <dgm:pt modelId="{577A9135-8D66-B644-9727-2C551A3CA024}" type="parTrans" cxnId="{C2454C8C-FA5E-434E-88C4-A75F0921FC39}">
      <dgm:prSet/>
      <dgm:spPr/>
      <dgm:t>
        <a:bodyPr/>
        <a:lstStyle/>
        <a:p>
          <a:endParaRPr lang="en-US"/>
        </a:p>
      </dgm:t>
    </dgm:pt>
    <dgm:pt modelId="{8E18EF1D-CC3F-BA44-AB1E-1DD8C1514463}" type="sibTrans" cxnId="{C2454C8C-FA5E-434E-88C4-A75F0921FC39}">
      <dgm:prSet/>
      <dgm:spPr/>
      <dgm:t>
        <a:bodyPr/>
        <a:lstStyle/>
        <a:p>
          <a:endParaRPr lang="en-US"/>
        </a:p>
      </dgm:t>
    </dgm:pt>
    <dgm:pt modelId="{F063A39E-F7D8-8A44-935A-BAA2DFC24238}">
      <dgm:prSet custT="1"/>
      <dgm:spPr/>
      <dgm:t>
        <a:bodyPr/>
        <a:lstStyle/>
        <a:p>
          <a:r>
            <a:rPr lang="en-CA" sz="1200">
              <a:latin typeface="Poppins" panose="00000500000000000000" pitchFamily="2" charset="77"/>
              <a:cs typeface="Poppins" panose="00000500000000000000" pitchFamily="2" charset="77"/>
            </a:rPr>
            <a:t>Select appropriate communication approaches for different client scenarios. </a:t>
          </a:r>
          <a:endParaRPr lang="en-US" sz="1200">
            <a:latin typeface="Poppins" panose="00000500000000000000" pitchFamily="2" charset="77"/>
            <a:cs typeface="Poppins" panose="00000500000000000000" pitchFamily="2" charset="77"/>
          </a:endParaRPr>
        </a:p>
      </dgm:t>
    </dgm:pt>
    <dgm:pt modelId="{8FF3ECBA-F4D0-8F45-B707-11057A3A5EFC}" type="parTrans" cxnId="{C7F7331A-8A8D-464A-87BD-D805A9EE9C1F}">
      <dgm:prSet/>
      <dgm:spPr/>
      <dgm:t>
        <a:bodyPr/>
        <a:lstStyle/>
        <a:p>
          <a:endParaRPr lang="en-US"/>
        </a:p>
      </dgm:t>
    </dgm:pt>
    <dgm:pt modelId="{2A8C1C7F-D0CD-2F4E-8294-DB3F51926A01}" type="sibTrans" cxnId="{C7F7331A-8A8D-464A-87BD-D805A9EE9C1F}">
      <dgm:prSet/>
      <dgm:spPr/>
      <dgm:t>
        <a:bodyPr/>
        <a:lstStyle/>
        <a:p>
          <a:endParaRPr lang="en-US"/>
        </a:p>
      </dgm:t>
    </dgm:pt>
    <dgm:pt modelId="{325121DA-8CA7-8144-AD27-81F82D7D40B5}">
      <dgm:prSet custT="1"/>
      <dgm:spPr/>
      <dgm:t>
        <a:bodyPr/>
        <a:lstStyle/>
        <a:p>
          <a:r>
            <a:rPr lang="en-CA" sz="1200">
              <a:latin typeface="Poppins" panose="00000500000000000000" pitchFamily="2" charset="77"/>
              <a:cs typeface="Poppins" panose="00000500000000000000" pitchFamily="2" charset="77"/>
            </a:rPr>
            <a:t>Provide constructive feedback to peers using established communication criteria.</a:t>
          </a:r>
        </a:p>
      </dgm:t>
    </dgm:pt>
    <dgm:pt modelId="{9D1085F6-24D3-C942-B65C-FF63EDBCF7EF}" type="parTrans" cxnId="{26E066BB-3F40-F54A-8992-A98489472A62}">
      <dgm:prSet/>
      <dgm:spPr/>
      <dgm:t>
        <a:bodyPr/>
        <a:lstStyle/>
        <a:p>
          <a:endParaRPr lang="en-US"/>
        </a:p>
      </dgm:t>
    </dgm:pt>
    <dgm:pt modelId="{EC2106A9-ADB7-4D45-881C-96339578F42B}" type="sibTrans" cxnId="{26E066BB-3F40-F54A-8992-A98489472A62}">
      <dgm:prSet/>
      <dgm:spPr/>
      <dgm:t>
        <a:bodyPr/>
        <a:lstStyle/>
        <a:p>
          <a:endParaRPr lang="en-US"/>
        </a:p>
      </dgm:t>
    </dgm:pt>
    <dgm:pt modelId="{40B343FE-6985-5149-83B3-D568509456B5}">
      <dgm:prSet custT="1"/>
      <dgm:spPr/>
      <dgm:t>
        <a:bodyPr/>
        <a:lstStyle/>
        <a:p>
          <a:r>
            <a:rPr lang="en-CA" sz="1200">
              <a:latin typeface="Poppins" panose="00000500000000000000" pitchFamily="2" charset="77"/>
              <a:cs typeface="Poppins" panose="00000500000000000000" pitchFamily="2" charset="77"/>
            </a:rPr>
            <a:t>Reflect on personal communication strengths and identify strategies for continued improvement. </a:t>
          </a:r>
          <a:endParaRPr lang="en-US" sz="1200">
            <a:latin typeface="Poppins" panose="00000500000000000000" pitchFamily="2" charset="77"/>
            <a:cs typeface="Poppins" panose="00000500000000000000" pitchFamily="2" charset="77"/>
          </a:endParaRPr>
        </a:p>
      </dgm:t>
    </dgm:pt>
    <dgm:pt modelId="{EFB6E382-C859-DC47-A0CE-669BB05FDE71}" type="parTrans" cxnId="{AAB0076B-91C2-8141-B69D-BB47C7C5DA2A}">
      <dgm:prSet/>
      <dgm:spPr/>
      <dgm:t>
        <a:bodyPr/>
        <a:lstStyle/>
        <a:p>
          <a:endParaRPr lang="en-US"/>
        </a:p>
      </dgm:t>
    </dgm:pt>
    <dgm:pt modelId="{0EAC0A27-FF17-564A-8253-03A539E70495}" type="sibTrans" cxnId="{AAB0076B-91C2-8141-B69D-BB47C7C5DA2A}">
      <dgm:prSet/>
      <dgm:spPr/>
      <dgm:t>
        <a:bodyPr/>
        <a:lstStyle/>
        <a:p>
          <a:endParaRPr lang="en-US"/>
        </a:p>
      </dgm:t>
    </dgm:pt>
    <dgm:pt modelId="{A0B99D51-D3E4-1F43-8596-57D4ABCDD762}" type="pres">
      <dgm:prSet presAssocID="{8992C99C-566E-024C-B9DE-1F166DE6BFB3}" presName="root" presStyleCnt="0">
        <dgm:presLayoutVars>
          <dgm:dir/>
          <dgm:resizeHandles val="exact"/>
        </dgm:presLayoutVars>
      </dgm:prSet>
      <dgm:spPr/>
    </dgm:pt>
    <dgm:pt modelId="{698446B1-51C0-3F4E-B4E4-3B0E4CAA8205}" type="pres">
      <dgm:prSet presAssocID="{8992C99C-566E-024C-B9DE-1F166DE6BFB3}" presName="connLine" presStyleLbl="dkBgShp" presStyleIdx="0" presStyleCnt="1"/>
      <dgm:spPr>
        <a:solidFill>
          <a:srgbClr val="DAD9DD"/>
        </a:solidFill>
        <a:ln>
          <a:noFill/>
        </a:ln>
        <a:effectLst/>
      </dgm:spPr>
    </dgm:pt>
    <dgm:pt modelId="{FDC590AE-F71E-A249-A80E-84A9EFF91C75}" type="pres">
      <dgm:prSet presAssocID="{8992C99C-566E-024C-B9DE-1F166DE6BFB3}" presName="itemsFlow" presStyleCnt="0"/>
      <dgm:spPr/>
    </dgm:pt>
    <dgm:pt modelId="{736055AF-AC5A-5D41-AC4A-A263B8BF6FE9}" type="pres">
      <dgm:prSet presAssocID="{A129D883-279A-C34A-81C3-AA368605766E}" presName="item" presStyleCnt="0"/>
      <dgm:spPr/>
    </dgm:pt>
    <dgm:pt modelId="{BBEE3C27-2EBD-4649-9C79-9B48FAE5CA11}" type="pres">
      <dgm:prSet presAssocID="{A129D883-279A-C34A-81C3-AA368605766E}" presName="anchor" presStyleCnt="0"/>
      <dgm:spPr/>
    </dgm:pt>
    <dgm:pt modelId="{F32AB54A-BB20-2045-8B92-5C6668C4CD12}" type="pres">
      <dgm:prSet presAssocID="{A129D883-279A-C34A-81C3-AA368605766E}" presName="titleText" presStyleLbl="revTx" presStyleIdx="0" presStyleCnt="0">
        <dgm:presLayoutVars>
          <dgm:chMax val="0"/>
          <dgm:chPref val="0"/>
        </dgm:presLayoutVars>
      </dgm:prSet>
      <dgm:spPr/>
    </dgm:pt>
    <dgm:pt modelId="{339EBBFB-2B80-4945-B848-6C55697D4463}" type="pres">
      <dgm:prSet presAssocID="{A129D883-279A-C34A-81C3-AA368605766E}" presName="dot" presStyleLbl="node1" presStyleIdx="0" presStyleCnt="3"/>
      <dgm:spPr>
        <a:solidFill>
          <a:srgbClr val="4C4D4F"/>
        </a:solidFill>
      </dgm:spPr>
    </dgm:pt>
    <dgm:pt modelId="{C2A9D85A-A3B6-9A42-B69E-25DBF5D0D53C}" type="pres">
      <dgm:prSet presAssocID="{A129D883-279A-C34A-81C3-AA368605766E}" presName="descText" presStyleLbl="revTx" presStyleIdx="0" presStyleCnt="0">
        <dgm:presLayoutVars>
          <dgm:chMax val="0"/>
          <dgm:chPref val="0"/>
        </dgm:presLayoutVars>
      </dgm:prSet>
      <dgm:spPr/>
    </dgm:pt>
    <dgm:pt modelId="{1B88FFDC-6D46-6C4A-AB65-32F8D434B4DA}" type="pres">
      <dgm:prSet presAssocID="{F85FD64D-3FDC-7241-B45D-3E0FB44F7223}" presName="spacer" presStyleCnt="0"/>
      <dgm:spPr/>
    </dgm:pt>
    <dgm:pt modelId="{F187C527-78DA-6749-90A5-036FBFF27646}" type="pres">
      <dgm:prSet presAssocID="{71C266F9-3948-E641-ADA1-579AFE4A1317}" presName="item" presStyleCnt="0"/>
      <dgm:spPr/>
    </dgm:pt>
    <dgm:pt modelId="{0DF076D8-23F8-DE45-9B0F-698787EF35B6}" type="pres">
      <dgm:prSet presAssocID="{71C266F9-3948-E641-ADA1-579AFE4A1317}" presName="anchor" presStyleCnt="0"/>
      <dgm:spPr/>
    </dgm:pt>
    <dgm:pt modelId="{AE394D43-AE1D-4547-9220-61A281539A71}" type="pres">
      <dgm:prSet presAssocID="{71C266F9-3948-E641-ADA1-579AFE4A1317}" presName="titleText" presStyleLbl="revTx" presStyleIdx="0" presStyleCnt="0">
        <dgm:presLayoutVars>
          <dgm:chMax val="0"/>
          <dgm:chPref val="0"/>
        </dgm:presLayoutVars>
      </dgm:prSet>
      <dgm:spPr/>
    </dgm:pt>
    <dgm:pt modelId="{B3D53C0F-4B31-5041-96F8-A925440D5830}" type="pres">
      <dgm:prSet presAssocID="{71C266F9-3948-E641-ADA1-579AFE4A1317}" presName="dot" presStyleLbl="node1" presStyleIdx="1" presStyleCnt="3"/>
      <dgm:spPr>
        <a:solidFill>
          <a:srgbClr val="4C4D4F"/>
        </a:solidFill>
      </dgm:spPr>
    </dgm:pt>
    <dgm:pt modelId="{513E9BD2-8AF4-1B42-9A12-5C04A6615B4B}" type="pres">
      <dgm:prSet presAssocID="{71C266F9-3948-E641-ADA1-579AFE4A1317}" presName="descText" presStyleLbl="revTx" presStyleIdx="0" presStyleCnt="0">
        <dgm:presLayoutVars>
          <dgm:chMax val="0"/>
          <dgm:chPref val="0"/>
        </dgm:presLayoutVars>
      </dgm:prSet>
      <dgm:spPr/>
    </dgm:pt>
    <dgm:pt modelId="{F18D988B-222A-0140-B985-DF40FC38D978}" type="pres">
      <dgm:prSet presAssocID="{8C253607-B68D-434C-A23A-CA02CDCFFBED}" presName="spacer" presStyleCnt="0"/>
      <dgm:spPr/>
    </dgm:pt>
    <dgm:pt modelId="{DA4F7A24-7CBB-8B40-82D5-78FC1E8233D0}" type="pres">
      <dgm:prSet presAssocID="{23F1F589-EA34-A046-B70E-FCB7BF02DBEB}" presName="item" presStyleCnt="0"/>
      <dgm:spPr/>
    </dgm:pt>
    <dgm:pt modelId="{9CA5211B-89F3-804E-BC3B-37E1965EDF9B}" type="pres">
      <dgm:prSet presAssocID="{23F1F589-EA34-A046-B70E-FCB7BF02DBEB}" presName="anchor" presStyleCnt="0"/>
      <dgm:spPr/>
    </dgm:pt>
    <dgm:pt modelId="{628FD55F-E590-C34E-B85E-D1681ED2640D}" type="pres">
      <dgm:prSet presAssocID="{23F1F589-EA34-A046-B70E-FCB7BF02DBEB}" presName="titleText" presStyleLbl="revTx" presStyleIdx="0" presStyleCnt="0">
        <dgm:presLayoutVars>
          <dgm:chMax val="0"/>
          <dgm:chPref val="0"/>
        </dgm:presLayoutVars>
      </dgm:prSet>
      <dgm:spPr/>
    </dgm:pt>
    <dgm:pt modelId="{31CA16B3-3E90-2849-9152-C10E6B47F8BA}" type="pres">
      <dgm:prSet presAssocID="{23F1F589-EA34-A046-B70E-FCB7BF02DBEB}" presName="dot" presStyleLbl="node1" presStyleIdx="2" presStyleCnt="3"/>
      <dgm:spPr>
        <a:solidFill>
          <a:srgbClr val="4C4D4F"/>
        </a:solidFill>
      </dgm:spPr>
    </dgm:pt>
    <dgm:pt modelId="{023A4C8C-4521-3F4E-AEBE-B865A1B90302}" type="pres">
      <dgm:prSet presAssocID="{23F1F589-EA34-A046-B70E-FCB7BF02DBEB}" presName="descText" presStyleLbl="revTx" presStyleIdx="0" presStyleCnt="0">
        <dgm:presLayoutVars>
          <dgm:chMax val="0"/>
          <dgm:chPref val="0"/>
        </dgm:presLayoutVars>
      </dgm:prSet>
      <dgm:spPr/>
    </dgm:pt>
  </dgm:ptLst>
  <dgm:cxnLst>
    <dgm:cxn modelId="{C7F7331A-8A8D-464A-87BD-D805A9EE9C1F}" srcId="{71C266F9-3948-E641-ADA1-579AFE4A1317}" destId="{F063A39E-F7D8-8A44-935A-BAA2DFC24238}" srcOrd="2" destOrd="0" parTransId="{8FF3ECBA-F4D0-8F45-B707-11057A3A5EFC}" sibTransId="{2A8C1C7F-D0CD-2F4E-8294-DB3F51926A01}"/>
    <dgm:cxn modelId="{B705DE20-2647-064C-9EF8-6984FA21591D}" type="presOf" srcId="{8992C99C-566E-024C-B9DE-1F166DE6BFB3}" destId="{A0B99D51-D3E4-1F43-8596-57D4ABCDD762}" srcOrd="0" destOrd="0" presId="urn:microsoft.com/office/officeart/2026/layout/SmallDotsVertical#15"/>
    <dgm:cxn modelId="{EAA33129-A8C6-4343-AEB1-9AA08F6EE501}" type="presOf" srcId="{F063A39E-F7D8-8A44-935A-BAA2DFC24238}" destId="{513E9BD2-8AF4-1B42-9A12-5C04A6615B4B}" srcOrd="0" destOrd="2" presId="urn:microsoft.com/office/officeart/2026/layout/SmallDotsVertical#15"/>
    <dgm:cxn modelId="{43402A2D-D5DB-824F-9D0C-95660AF27D4B}" type="presOf" srcId="{325121DA-8CA7-8144-AD27-81F82D7D40B5}" destId="{023A4C8C-4521-3F4E-AEBE-B865A1B90302}" srcOrd="0" destOrd="1" presId="urn:microsoft.com/office/officeart/2026/layout/SmallDotsVertical#15"/>
    <dgm:cxn modelId="{C2A59A2D-87CC-EC4F-A70E-C6A7AFB1FD01}" type="presOf" srcId="{5B4E60FE-F0CB-0742-A877-1FBCAFB32822}" destId="{513E9BD2-8AF4-1B42-9A12-5C04A6615B4B}" srcOrd="0" destOrd="0" presId="urn:microsoft.com/office/officeart/2026/layout/SmallDotsVertical#15"/>
    <dgm:cxn modelId="{D4D1A13C-C663-A04A-8FDB-6C074201C25B}" type="presOf" srcId="{52014EB0-70D0-DE43-ABE6-936E8EF09CEA}" destId="{023A4C8C-4521-3F4E-AEBE-B865A1B90302}" srcOrd="0" destOrd="0" presId="urn:microsoft.com/office/officeart/2026/layout/SmallDotsVertical#15"/>
    <dgm:cxn modelId="{AAB0076B-91C2-8141-B69D-BB47C7C5DA2A}" srcId="{23F1F589-EA34-A046-B70E-FCB7BF02DBEB}" destId="{40B343FE-6985-5149-83B3-D568509456B5}" srcOrd="2" destOrd="0" parTransId="{EFB6E382-C859-DC47-A0CE-669BB05FDE71}" sibTransId="{0EAC0A27-FF17-564A-8253-03A539E70495}"/>
    <dgm:cxn modelId="{05489D7B-CFAE-0E4B-B54C-8571B1FA9EF2}" srcId="{A129D883-279A-C34A-81C3-AA368605766E}" destId="{0AA8149E-305F-2C4B-B0B3-645E66B23CF0}" srcOrd="2" destOrd="0" parTransId="{08F0CECA-FFB4-9748-811D-E3071A95C273}" sibTransId="{CF71CFFE-4C2A-2C40-82C6-DDF8C0CC0C7A}"/>
    <dgm:cxn modelId="{33F6DA82-2DBE-6247-93ED-E73011383D2A}" srcId="{8992C99C-566E-024C-B9DE-1F166DE6BFB3}" destId="{A129D883-279A-C34A-81C3-AA368605766E}" srcOrd="0" destOrd="0" parTransId="{624861D5-9036-634F-87E3-B0BDD85D5D14}" sibTransId="{F85FD64D-3FDC-7241-B45D-3E0FB44F7223}"/>
    <dgm:cxn modelId="{7ECEFA83-D8E2-F940-A639-4EF93E55E4BB}" type="presOf" srcId="{23F1F589-EA34-A046-B70E-FCB7BF02DBEB}" destId="{628FD55F-E590-C34E-B85E-D1681ED2640D}" srcOrd="0" destOrd="0" presId="urn:microsoft.com/office/officeart/2026/layout/SmallDotsVertical#15"/>
    <dgm:cxn modelId="{BA8D6786-93D6-1644-92E1-AF4494E0C2A6}" srcId="{71C266F9-3948-E641-ADA1-579AFE4A1317}" destId="{5B4E60FE-F0CB-0742-A877-1FBCAFB32822}" srcOrd="0" destOrd="0" parTransId="{CB98B9B2-41BD-9D41-B614-D6202DBC479B}" sibTransId="{94F28B2C-3C04-A545-99B5-80D65CE12893}"/>
    <dgm:cxn modelId="{C2454C8C-FA5E-434E-88C4-A75F0921FC39}" srcId="{71C266F9-3948-E641-ADA1-579AFE4A1317}" destId="{C482C564-A700-AB43-AB98-034A442A14BE}" srcOrd="1" destOrd="0" parTransId="{577A9135-8D66-B644-9727-2C551A3CA024}" sibTransId="{8E18EF1D-CC3F-BA44-AB1E-1DD8C1514463}"/>
    <dgm:cxn modelId="{A697A390-2DB9-8C47-9FB8-FA951A2AA4BE}" srcId="{8992C99C-566E-024C-B9DE-1F166DE6BFB3}" destId="{23F1F589-EA34-A046-B70E-FCB7BF02DBEB}" srcOrd="2" destOrd="0" parTransId="{DA8DE30A-20EE-9641-959E-8E074DA13D09}" sibTransId="{22EE9014-C620-8A42-9D33-45B388501E7D}"/>
    <dgm:cxn modelId="{32B64F9E-B287-4C48-9A7A-50E78CFC6263}" type="presOf" srcId="{A129D883-279A-C34A-81C3-AA368605766E}" destId="{F32AB54A-BB20-2045-8B92-5C6668C4CD12}" srcOrd="0" destOrd="0" presId="urn:microsoft.com/office/officeart/2026/layout/SmallDotsVertical#15"/>
    <dgm:cxn modelId="{19D0F8A0-C73E-974C-9488-07F37934FAE7}" type="presOf" srcId="{CC455094-0748-774F-8FA5-C31CAC0A35AC}" destId="{C2A9D85A-A3B6-9A42-B69E-25DBF5D0D53C}" srcOrd="0" destOrd="1" presId="urn:microsoft.com/office/officeart/2026/layout/SmallDotsVertical#15"/>
    <dgm:cxn modelId="{B585DFA1-FBFE-3148-A022-53CB72F5C4C8}" type="presOf" srcId="{0AA8149E-305F-2C4B-B0B3-645E66B23CF0}" destId="{C2A9D85A-A3B6-9A42-B69E-25DBF5D0D53C}" srcOrd="0" destOrd="2" presId="urn:microsoft.com/office/officeart/2026/layout/SmallDotsVertical#15"/>
    <dgm:cxn modelId="{D82732B1-AECA-7B4A-AE03-F5FEF7DC145E}" srcId="{A129D883-279A-C34A-81C3-AA368605766E}" destId="{CC455094-0748-774F-8FA5-C31CAC0A35AC}" srcOrd="1" destOrd="0" parTransId="{F10A90E7-73FA-6849-8E27-897DDC1CAE45}" sibTransId="{494B7692-6C2D-584C-AA68-51AA1789C80A}"/>
    <dgm:cxn modelId="{0026F1B4-D5A1-4B4C-9403-6C654B720F00}" type="presOf" srcId="{40B343FE-6985-5149-83B3-D568509456B5}" destId="{023A4C8C-4521-3F4E-AEBE-B865A1B90302}" srcOrd="0" destOrd="2" presId="urn:microsoft.com/office/officeart/2026/layout/SmallDotsVertical#15"/>
    <dgm:cxn modelId="{B1BE38B5-A008-9C43-A07F-0565A83E6808}" srcId="{8992C99C-566E-024C-B9DE-1F166DE6BFB3}" destId="{71C266F9-3948-E641-ADA1-579AFE4A1317}" srcOrd="1" destOrd="0" parTransId="{1F089F5D-C4D2-9048-8161-727D8D65403F}" sibTransId="{8C253607-B68D-434C-A23A-CA02CDCFFBED}"/>
    <dgm:cxn modelId="{428124B9-1263-A543-9B01-27A033431919}" srcId="{23F1F589-EA34-A046-B70E-FCB7BF02DBEB}" destId="{52014EB0-70D0-DE43-ABE6-936E8EF09CEA}" srcOrd="0" destOrd="0" parTransId="{902B284A-794C-D741-952F-92D01B62A09F}" sibTransId="{44983DD2-9FF0-EA4B-981A-6BD153597F7C}"/>
    <dgm:cxn modelId="{26E066BB-3F40-F54A-8992-A98489472A62}" srcId="{23F1F589-EA34-A046-B70E-FCB7BF02DBEB}" destId="{325121DA-8CA7-8144-AD27-81F82D7D40B5}" srcOrd="1" destOrd="0" parTransId="{9D1085F6-24D3-C942-B65C-FF63EDBCF7EF}" sibTransId="{EC2106A9-ADB7-4D45-881C-96339578F42B}"/>
    <dgm:cxn modelId="{B225EBC3-7B77-6048-B2C7-F31904CD8288}" srcId="{A129D883-279A-C34A-81C3-AA368605766E}" destId="{16A3BF8B-B835-544F-9142-5038C32470E1}" srcOrd="0" destOrd="0" parTransId="{2A8C0232-0AF1-DA4B-AE34-299720372DFC}" sibTransId="{A1784F58-1078-5C45-8F58-C47AA74B9B20}"/>
    <dgm:cxn modelId="{7CF749D3-D172-684E-8FCD-7E211F92E775}" type="presOf" srcId="{16A3BF8B-B835-544F-9142-5038C32470E1}" destId="{C2A9D85A-A3B6-9A42-B69E-25DBF5D0D53C}" srcOrd="0" destOrd="0" presId="urn:microsoft.com/office/officeart/2026/layout/SmallDotsVertical#15"/>
    <dgm:cxn modelId="{37A75DDC-8F90-4B48-BACE-304B4C0E4710}" type="presOf" srcId="{C482C564-A700-AB43-AB98-034A442A14BE}" destId="{513E9BD2-8AF4-1B42-9A12-5C04A6615B4B}" srcOrd="0" destOrd="1" presId="urn:microsoft.com/office/officeart/2026/layout/SmallDotsVertical#15"/>
    <dgm:cxn modelId="{5C002CEF-BC94-F84B-A373-B78012D505E5}" type="presOf" srcId="{71C266F9-3948-E641-ADA1-579AFE4A1317}" destId="{AE394D43-AE1D-4547-9220-61A281539A71}" srcOrd="0" destOrd="0" presId="urn:microsoft.com/office/officeart/2026/layout/SmallDotsVertical#15"/>
    <dgm:cxn modelId="{AE8199F4-85D7-EC45-B95B-AF0A9DC7294D}" type="presParOf" srcId="{A0B99D51-D3E4-1F43-8596-57D4ABCDD762}" destId="{698446B1-51C0-3F4E-B4E4-3B0E4CAA8205}" srcOrd="0" destOrd="0" presId="urn:microsoft.com/office/officeart/2026/layout/SmallDotsVertical#15"/>
    <dgm:cxn modelId="{DF0F53F9-22FF-534E-A508-99A90826C575}" type="presParOf" srcId="{A0B99D51-D3E4-1F43-8596-57D4ABCDD762}" destId="{FDC590AE-F71E-A249-A80E-84A9EFF91C75}" srcOrd="1" destOrd="0" presId="urn:microsoft.com/office/officeart/2026/layout/SmallDotsVertical#15"/>
    <dgm:cxn modelId="{E505E633-54B5-6048-BEC7-5EABDA7904CB}" type="presParOf" srcId="{FDC590AE-F71E-A249-A80E-84A9EFF91C75}" destId="{736055AF-AC5A-5D41-AC4A-A263B8BF6FE9}" srcOrd="0" destOrd="0" presId="urn:microsoft.com/office/officeart/2026/layout/SmallDotsVertical#15"/>
    <dgm:cxn modelId="{742A1DC5-92CD-7642-A4DE-C4815D4221B5}" type="presParOf" srcId="{736055AF-AC5A-5D41-AC4A-A263B8BF6FE9}" destId="{BBEE3C27-2EBD-4649-9C79-9B48FAE5CA11}" srcOrd="0" destOrd="0" presId="urn:microsoft.com/office/officeart/2026/layout/SmallDotsVertical#15"/>
    <dgm:cxn modelId="{224B6B6A-4426-564E-89A8-9F94803F6BD9}" type="presParOf" srcId="{736055AF-AC5A-5D41-AC4A-A263B8BF6FE9}" destId="{F32AB54A-BB20-2045-8B92-5C6668C4CD12}" srcOrd="1" destOrd="0" presId="urn:microsoft.com/office/officeart/2026/layout/SmallDotsVertical#15"/>
    <dgm:cxn modelId="{68AC5341-356D-734E-A278-2D73666897F7}" type="presParOf" srcId="{736055AF-AC5A-5D41-AC4A-A263B8BF6FE9}" destId="{339EBBFB-2B80-4945-B848-6C55697D4463}" srcOrd="2" destOrd="0" presId="urn:microsoft.com/office/officeart/2026/layout/SmallDotsVertical#15"/>
    <dgm:cxn modelId="{B80EB4C2-2E9B-4E49-948D-FCAA6E8F3E56}" type="presParOf" srcId="{736055AF-AC5A-5D41-AC4A-A263B8BF6FE9}" destId="{C2A9D85A-A3B6-9A42-B69E-25DBF5D0D53C}" srcOrd="3" destOrd="0" presId="urn:microsoft.com/office/officeart/2026/layout/SmallDotsVertical#15"/>
    <dgm:cxn modelId="{4333D987-6F31-A344-BF95-3CAF57590FAC}" type="presParOf" srcId="{FDC590AE-F71E-A249-A80E-84A9EFF91C75}" destId="{1B88FFDC-6D46-6C4A-AB65-32F8D434B4DA}" srcOrd="1" destOrd="0" presId="urn:microsoft.com/office/officeart/2026/layout/SmallDotsVertical#15"/>
    <dgm:cxn modelId="{7F29D3D1-2FC8-EE4A-A43D-AA00BCFB1776}" type="presParOf" srcId="{FDC590AE-F71E-A249-A80E-84A9EFF91C75}" destId="{F187C527-78DA-6749-90A5-036FBFF27646}" srcOrd="2" destOrd="0" presId="urn:microsoft.com/office/officeart/2026/layout/SmallDotsVertical#15"/>
    <dgm:cxn modelId="{4BD594EB-C6AF-4447-9228-7F907DBB469E}" type="presParOf" srcId="{F187C527-78DA-6749-90A5-036FBFF27646}" destId="{0DF076D8-23F8-DE45-9B0F-698787EF35B6}" srcOrd="0" destOrd="0" presId="urn:microsoft.com/office/officeart/2026/layout/SmallDotsVertical#15"/>
    <dgm:cxn modelId="{DBC454B9-C255-A047-B826-D71AC6474F58}" type="presParOf" srcId="{F187C527-78DA-6749-90A5-036FBFF27646}" destId="{AE394D43-AE1D-4547-9220-61A281539A71}" srcOrd="1" destOrd="0" presId="urn:microsoft.com/office/officeart/2026/layout/SmallDotsVertical#15"/>
    <dgm:cxn modelId="{84C8293A-1622-C74F-B70B-E06A2747C1C1}" type="presParOf" srcId="{F187C527-78DA-6749-90A5-036FBFF27646}" destId="{B3D53C0F-4B31-5041-96F8-A925440D5830}" srcOrd="2" destOrd="0" presId="urn:microsoft.com/office/officeart/2026/layout/SmallDotsVertical#15"/>
    <dgm:cxn modelId="{592682C5-39E8-604C-9BE0-33B9FFA50D05}" type="presParOf" srcId="{F187C527-78DA-6749-90A5-036FBFF27646}" destId="{513E9BD2-8AF4-1B42-9A12-5C04A6615B4B}" srcOrd="3" destOrd="0" presId="urn:microsoft.com/office/officeart/2026/layout/SmallDotsVertical#15"/>
    <dgm:cxn modelId="{0CA9E14D-71AC-B64B-9A93-3CE77CF33DEB}" type="presParOf" srcId="{FDC590AE-F71E-A249-A80E-84A9EFF91C75}" destId="{F18D988B-222A-0140-B985-DF40FC38D978}" srcOrd="3" destOrd="0" presId="urn:microsoft.com/office/officeart/2026/layout/SmallDotsVertical#15"/>
    <dgm:cxn modelId="{CDFAC317-B187-7F4B-9A2C-184179D08ADE}" type="presParOf" srcId="{FDC590AE-F71E-A249-A80E-84A9EFF91C75}" destId="{DA4F7A24-7CBB-8B40-82D5-78FC1E8233D0}" srcOrd="4" destOrd="0" presId="urn:microsoft.com/office/officeart/2026/layout/SmallDotsVertical#15"/>
    <dgm:cxn modelId="{53AE71D1-653D-E04E-8CF9-8AC6C744A480}" type="presParOf" srcId="{DA4F7A24-7CBB-8B40-82D5-78FC1E8233D0}" destId="{9CA5211B-89F3-804E-BC3B-37E1965EDF9B}" srcOrd="0" destOrd="0" presId="urn:microsoft.com/office/officeart/2026/layout/SmallDotsVertical#15"/>
    <dgm:cxn modelId="{68B52514-5B2B-174B-B803-EEE954BC7F78}" type="presParOf" srcId="{DA4F7A24-7CBB-8B40-82D5-78FC1E8233D0}" destId="{628FD55F-E590-C34E-B85E-D1681ED2640D}" srcOrd="1" destOrd="0" presId="urn:microsoft.com/office/officeart/2026/layout/SmallDotsVertical#15"/>
    <dgm:cxn modelId="{13D1AB1C-02AF-DF4C-A63B-C4ECA1DAB302}" type="presParOf" srcId="{DA4F7A24-7CBB-8B40-82D5-78FC1E8233D0}" destId="{31CA16B3-3E90-2849-9152-C10E6B47F8BA}" srcOrd="2" destOrd="0" presId="urn:microsoft.com/office/officeart/2026/layout/SmallDotsVertical#15"/>
    <dgm:cxn modelId="{8BD6685D-3926-0548-8F82-980AE112984D}" type="presParOf" srcId="{DA4F7A24-7CBB-8B40-82D5-78FC1E8233D0}" destId="{023A4C8C-4521-3F4E-AEBE-B865A1B90302}" srcOrd="3" destOrd="0" presId="urn:microsoft.com/office/officeart/2026/layout/SmallDotsVertical#15"/>
  </dgm:cxnLst>
  <dgm:bg/>
  <dgm:whole/>
  <dgm:extLst>
    <a:ext uri="http://schemas.microsoft.com/office/drawing/2008/diagram">
      <dsp:dataModelExt xmlns:dsp="http://schemas.microsoft.com/office/drawing/2008/diagram" relId="rId284" minVer="http://schemas.openxmlformats.org/drawingml/2006/diagram"/>
    </a:ext>
  </dgm:extLst>
</dgm:dataModel>
</file>

<file path=word/diagrams/data44.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43" qsCatId="simple" csTypeId="urn:microsoft.com/office/officeart/2005/8/colors/accent1_2#43" csCatId="accent1" phldr="1"/>
      <dgm:spPr/>
      <dgm:t>
        <a:bodyPr/>
        <a:lstStyle/>
        <a:p>
          <a:endParaRPr lang="en-US"/>
        </a:p>
      </dgm:t>
    </dgm:pt>
    <dgm:pt modelId="{2A39A4AC-35B0-E049-813A-0CF9BCDA190D}">
      <dgm:prSet custT="1"/>
      <dgm:spPr>
        <a:solidFill>
          <a:srgbClr val="DAD9DD"/>
        </a:solidFill>
      </dgm:spPr>
      <dgm:t>
        <a:bodyPr/>
        <a:lstStyle/>
        <a:p>
          <a:pPr>
            <a:buFont typeface="Symbol" pitchFamily="2" charset="2"/>
            <a:buNone/>
          </a:pPr>
          <a:r>
            <a:rPr lang="en-CA" sz="1000" b="0">
              <a:solidFill>
                <a:schemeClr val="tx1"/>
              </a:solidFill>
              <a:latin typeface="Poppins" panose="00000500000000000000" pitchFamily="2" charset="77"/>
              <a:cs typeface="Poppins" panose="00000500000000000000" pitchFamily="2" charset="77"/>
            </a:rPr>
            <a:t>Lesson one focuses on developing foundational knowledge. Students first learn the concepts and vocabulary needed to understand therapeutic communication.</a:t>
          </a:r>
        </a:p>
      </dgm:t>
    </dgm:pt>
    <dgm:pt modelId="{AB6952AE-D732-A942-A6F7-3464D3C62FDE}" type="parTrans" cxnId="{308335D4-29BA-2441-BF19-2E80E5D259E7}">
      <dgm:prSet/>
      <dgm:spPr/>
      <dgm:t>
        <a:bodyPr/>
        <a:lstStyle/>
        <a:p>
          <a:endParaRPr lang="en-US" sz="1600"/>
        </a:p>
      </dgm:t>
    </dgm:pt>
    <dgm:pt modelId="{2CE0EA9C-417C-7748-BC0E-C0DDA5470D3F}" type="sibTrans" cxnId="{308335D4-29BA-2441-BF19-2E80E5D259E7}">
      <dgm:prSet/>
      <dgm:spPr/>
      <dgm:t>
        <a:bodyPr/>
        <a:lstStyle/>
        <a:p>
          <a:endParaRPr lang="en-US" sz="1600"/>
        </a:p>
      </dgm:t>
    </dgm:pt>
    <dgm:pt modelId="{4A3AFB71-9240-124B-B185-31605F86D07A}">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Lesson two moves students from understanding to practice. They begin applying communication techniques in structured activities while receiving feedback.</a:t>
          </a:r>
        </a:p>
      </dgm:t>
    </dgm:pt>
    <dgm:pt modelId="{FDEE1C5B-A72D-5F40-8252-09B4A3F26A59}" type="parTrans" cxnId="{9946F637-9EAA-D94C-B2B6-D91E7340AC8E}">
      <dgm:prSet/>
      <dgm:spPr/>
      <dgm:t>
        <a:bodyPr/>
        <a:lstStyle/>
        <a:p>
          <a:endParaRPr lang="en-US" sz="1600"/>
        </a:p>
      </dgm:t>
    </dgm:pt>
    <dgm:pt modelId="{8FEAA4C1-5293-C74B-BC96-63C107A9A693}" type="sibTrans" cxnId="{9946F637-9EAA-D94C-B2B6-D91E7340AC8E}">
      <dgm:prSet/>
      <dgm:spPr/>
      <dgm:t>
        <a:bodyPr/>
        <a:lstStyle/>
        <a:p>
          <a:endParaRPr lang="en-US" sz="1600"/>
        </a:p>
      </dgm:t>
    </dgm:pt>
    <dgm:pt modelId="{104D46DE-ABA5-8F4F-B746-B1CE038DE5CE}">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Lesson three requires students to integrate and demonstrate their learning in authentic situations that resemble professional practice. Students also reflect on their performance to support continued growth.</a:t>
          </a:r>
        </a:p>
      </dgm:t>
    </dgm:pt>
    <dgm:pt modelId="{AD325A61-8489-9841-B48C-4B7E9CBD61F0}" type="parTrans" cxnId="{A34FF52A-5493-9E4F-9008-D75B5DF6CFAC}">
      <dgm:prSet/>
      <dgm:spPr/>
      <dgm:t>
        <a:bodyPr/>
        <a:lstStyle/>
        <a:p>
          <a:endParaRPr lang="en-US" sz="1600"/>
        </a:p>
      </dgm:t>
    </dgm:pt>
    <dgm:pt modelId="{04AFCDC2-26C7-9047-86C0-7268DDAAAB7E}" type="sibTrans" cxnId="{A34FF52A-5493-9E4F-9008-D75B5DF6CFAC}">
      <dgm:prSet/>
      <dgm:spPr/>
      <dgm:t>
        <a:bodyPr/>
        <a:lstStyle/>
        <a:p>
          <a:endParaRPr lang="en-US" sz="1600"/>
        </a:p>
      </dgm:t>
    </dgm:pt>
    <dgm:pt modelId="{5AE82554-F453-A249-8332-1BA945B75D3E}" type="pres">
      <dgm:prSet presAssocID="{08FF193D-8DE8-D44F-8C27-C54A04EBCCBD}" presName="Name0" presStyleCnt="0">
        <dgm:presLayoutVars>
          <dgm:dir/>
          <dgm:animLvl val="lvl"/>
          <dgm:resizeHandles val="exact"/>
        </dgm:presLayoutVars>
      </dgm:prSet>
      <dgm:spPr/>
    </dgm:pt>
    <dgm:pt modelId="{3EA4792F-3963-E045-B841-67CDE7B0FE71}" type="pres">
      <dgm:prSet presAssocID="{104D46DE-ABA5-8F4F-B746-B1CE038DE5CE}" presName="boxAndChildren" presStyleCnt="0"/>
      <dgm:spPr/>
    </dgm:pt>
    <dgm:pt modelId="{71F3FBCD-DD2C-C443-9976-1C1C1FC1BEEA}" type="pres">
      <dgm:prSet presAssocID="{104D46DE-ABA5-8F4F-B746-B1CE038DE5CE}" presName="parentTextBox" presStyleLbl="node1" presStyleIdx="0" presStyleCnt="3"/>
      <dgm:spPr/>
    </dgm:pt>
    <dgm:pt modelId="{825C06CA-D123-2543-A917-97DC1F73679F}" type="pres">
      <dgm:prSet presAssocID="{8FEAA4C1-5293-C74B-BC96-63C107A9A693}" presName="sp" presStyleCnt="0"/>
      <dgm:spPr/>
    </dgm:pt>
    <dgm:pt modelId="{AE828D06-0FE3-8244-A4C7-11451622B431}" type="pres">
      <dgm:prSet presAssocID="{4A3AFB71-9240-124B-B185-31605F86D07A}" presName="arrowAndChildren" presStyleCnt="0"/>
      <dgm:spPr/>
    </dgm:pt>
    <dgm:pt modelId="{D6D355B0-E5BC-0F40-B9FF-4A4098D717E0}" type="pres">
      <dgm:prSet presAssocID="{4A3AFB71-9240-124B-B185-31605F86D07A}" presName="parentTextArrow" presStyleLbl="node1" presStyleIdx="1" presStyleCnt="3"/>
      <dgm:spPr/>
    </dgm:pt>
    <dgm:pt modelId="{DB66911F-8AB6-0545-A0B3-8C4D7FA072B6}" type="pres">
      <dgm:prSet presAssocID="{2CE0EA9C-417C-7748-BC0E-C0DDA5470D3F}" presName="sp" presStyleCnt="0"/>
      <dgm:spPr/>
    </dgm:pt>
    <dgm:pt modelId="{A84885D8-423A-6143-9A9B-AB9024BCF607}" type="pres">
      <dgm:prSet presAssocID="{2A39A4AC-35B0-E049-813A-0CF9BCDA190D}" presName="arrowAndChildren" presStyleCnt="0"/>
      <dgm:spPr/>
    </dgm:pt>
    <dgm:pt modelId="{530B0A82-F7C6-2740-B397-83E8CC69A52D}" type="pres">
      <dgm:prSet presAssocID="{2A39A4AC-35B0-E049-813A-0CF9BCDA190D}" presName="parentTextArrow" presStyleLbl="node1" presStyleIdx="2" presStyleCnt="3"/>
      <dgm:spPr/>
    </dgm:pt>
  </dgm:ptLst>
  <dgm:cxnLst>
    <dgm:cxn modelId="{A34FF52A-5493-9E4F-9008-D75B5DF6CFAC}" srcId="{08FF193D-8DE8-D44F-8C27-C54A04EBCCBD}" destId="{104D46DE-ABA5-8F4F-B746-B1CE038DE5CE}" srcOrd="2" destOrd="0" parTransId="{AD325A61-8489-9841-B48C-4B7E9CBD61F0}" sibTransId="{04AFCDC2-26C7-9047-86C0-7268DDAAAB7E}"/>
    <dgm:cxn modelId="{1750302B-4020-374E-B339-2C80C6EA01C5}" type="presOf" srcId="{4A3AFB71-9240-124B-B185-31605F86D07A}" destId="{D6D355B0-E5BC-0F40-B9FF-4A4098D717E0}" srcOrd="0" destOrd="0" presId="urn:microsoft.com/office/officeart/2005/8/layout/process4"/>
    <dgm:cxn modelId="{9946F637-9EAA-D94C-B2B6-D91E7340AC8E}" srcId="{08FF193D-8DE8-D44F-8C27-C54A04EBCCBD}" destId="{4A3AFB71-9240-124B-B185-31605F86D07A}" srcOrd="1" destOrd="0" parTransId="{FDEE1C5B-A72D-5F40-8252-09B4A3F26A59}" sibTransId="{8FEAA4C1-5293-C74B-BC96-63C107A9A693}"/>
    <dgm:cxn modelId="{307F397C-CBDE-D544-8884-33B45561162B}" type="presOf" srcId="{104D46DE-ABA5-8F4F-B746-B1CE038DE5CE}" destId="{71F3FBCD-DD2C-C443-9976-1C1C1FC1BEEA}" srcOrd="0" destOrd="0" presId="urn:microsoft.com/office/officeart/2005/8/layout/process4"/>
    <dgm:cxn modelId="{2BA6F98C-5D24-AA45-A7B9-16D94D1E6E92}" type="presOf" srcId="{2A39A4AC-35B0-E049-813A-0CF9BCDA190D}" destId="{530B0A82-F7C6-2740-B397-83E8CC69A52D}" srcOrd="0" destOrd="0" presId="urn:microsoft.com/office/officeart/2005/8/layout/process4"/>
    <dgm:cxn modelId="{8780A9A1-3BE3-024F-8629-F99EDD46BF08}" type="presOf" srcId="{08FF193D-8DE8-D44F-8C27-C54A04EBCCBD}" destId="{5AE82554-F453-A249-8332-1BA945B75D3E}" srcOrd="0" destOrd="0" presId="urn:microsoft.com/office/officeart/2005/8/layout/process4"/>
    <dgm:cxn modelId="{308335D4-29BA-2441-BF19-2E80E5D259E7}" srcId="{08FF193D-8DE8-D44F-8C27-C54A04EBCCBD}" destId="{2A39A4AC-35B0-E049-813A-0CF9BCDA190D}" srcOrd="0" destOrd="0" parTransId="{AB6952AE-D732-A942-A6F7-3464D3C62FDE}" sibTransId="{2CE0EA9C-417C-7748-BC0E-C0DDA5470D3F}"/>
    <dgm:cxn modelId="{496DF1BF-0206-644C-B8A9-89FB29176779}" type="presParOf" srcId="{5AE82554-F453-A249-8332-1BA945B75D3E}" destId="{3EA4792F-3963-E045-B841-67CDE7B0FE71}" srcOrd="0" destOrd="0" presId="urn:microsoft.com/office/officeart/2005/8/layout/process4"/>
    <dgm:cxn modelId="{030F9296-4192-7F41-A43C-177B8705DE80}" type="presParOf" srcId="{3EA4792F-3963-E045-B841-67CDE7B0FE71}" destId="{71F3FBCD-DD2C-C443-9976-1C1C1FC1BEEA}" srcOrd="0" destOrd="0" presId="urn:microsoft.com/office/officeart/2005/8/layout/process4"/>
    <dgm:cxn modelId="{6DE4D4F8-1B62-5D46-8DE6-70F0FAF4FBAA}" type="presParOf" srcId="{5AE82554-F453-A249-8332-1BA945B75D3E}" destId="{825C06CA-D123-2543-A917-97DC1F73679F}" srcOrd="1" destOrd="0" presId="urn:microsoft.com/office/officeart/2005/8/layout/process4"/>
    <dgm:cxn modelId="{D396E810-0EC4-8D4D-A3D0-4D57A1B6148D}" type="presParOf" srcId="{5AE82554-F453-A249-8332-1BA945B75D3E}" destId="{AE828D06-0FE3-8244-A4C7-11451622B431}" srcOrd="2" destOrd="0" presId="urn:microsoft.com/office/officeart/2005/8/layout/process4"/>
    <dgm:cxn modelId="{CFE8F071-D28F-934A-A18F-DC051779C437}" type="presParOf" srcId="{AE828D06-0FE3-8244-A4C7-11451622B431}" destId="{D6D355B0-E5BC-0F40-B9FF-4A4098D717E0}" srcOrd="0" destOrd="0" presId="urn:microsoft.com/office/officeart/2005/8/layout/process4"/>
    <dgm:cxn modelId="{22169368-4D0B-2D4C-897B-2F6ECEF2BF34}" type="presParOf" srcId="{5AE82554-F453-A249-8332-1BA945B75D3E}" destId="{DB66911F-8AB6-0545-A0B3-8C4D7FA072B6}" srcOrd="3" destOrd="0" presId="urn:microsoft.com/office/officeart/2005/8/layout/process4"/>
    <dgm:cxn modelId="{7D0E2584-6FE3-A74C-A7E9-D4D0D3FF495F}" type="presParOf" srcId="{5AE82554-F453-A249-8332-1BA945B75D3E}" destId="{A84885D8-423A-6143-9A9B-AB9024BCF607}" srcOrd="4" destOrd="0" presId="urn:microsoft.com/office/officeart/2005/8/layout/process4"/>
    <dgm:cxn modelId="{029D2912-22BD-7542-8880-10D7AB45F030}" type="presParOf" srcId="{A84885D8-423A-6143-9A9B-AB9024BCF607}" destId="{530B0A82-F7C6-2740-B397-83E8CC69A52D}" srcOrd="0" destOrd="0" presId="urn:microsoft.com/office/officeart/2005/8/layout/process4"/>
  </dgm:cxnLst>
  <dgm:bg/>
  <dgm:whole/>
  <dgm:extLst>
    <a:ext uri="http://schemas.microsoft.com/office/drawing/2008/diagram">
      <dsp:dataModelExt xmlns:dsp="http://schemas.microsoft.com/office/drawing/2008/diagram" relId="rId289" minVer="http://schemas.openxmlformats.org/drawingml/2006/diagram"/>
    </a:ext>
  </dgm:extLst>
</dgm:dataModel>
</file>

<file path=word/diagrams/data45.xml><?xml version="1.0" encoding="utf-8"?>
<dgm:dataModel xmlns:dgm="http://schemas.openxmlformats.org/drawingml/2006/diagram" xmlns:a="http://schemas.openxmlformats.org/drawingml/2006/main">
  <dgm:ptLst>
    <dgm:pt modelId="{51D29D29-B53E-4B80-B650-C9DB3C4CD933}" type="doc">
      <dgm:prSet loTypeId="urn:microsoft.com/office/officeart/2026/layout/SmallDotsVertical#16" loCatId="list" qsTypeId="urn:microsoft.com/office/officeart/2005/8/quickstyle/simple1#44" qsCatId="simple" csTypeId="urn:microsoft.com/office/officeart/2005/8/colors/accent4_2#1" csCatId="accent4" phldr="1"/>
      <dgm:spPr/>
      <dgm:t>
        <a:bodyPr/>
        <a:lstStyle/>
        <a:p>
          <a:endParaRPr lang="en-CA"/>
        </a:p>
      </dgm:t>
    </dgm:pt>
    <dgm:pt modelId="{F2B3D75E-64F9-4AF2-B8B5-10EBB7DEA5AE}">
      <dgm:prSet phldrT="[Text]" custT="1"/>
      <dgm:spPr>
        <a:solidFill>
          <a:srgbClr val="4C4D4F"/>
        </a:solidFill>
        <a:ln>
          <a:noFill/>
        </a:ln>
      </dgm:spPr>
      <dgm:t>
        <a:bodyPr/>
        <a:lstStyle/>
        <a:p>
          <a:pPr>
            <a:defRPr b="1">
              <a:solidFill>
                <a:schemeClr val="accent1"/>
              </a:solidFill>
            </a:defRPr>
          </a:pPr>
          <a:r>
            <a:rPr lang="en-CA" sz="1200" b="1">
              <a:solidFill>
                <a:srgbClr val="4C4D4F"/>
              </a:solidFill>
              <a:latin typeface="Poppins" panose="00000500000000000000" pitchFamily="2" charset="77"/>
              <a:cs typeface="Poppins" panose="00000500000000000000" pitchFamily="2" charset="77"/>
            </a:rPr>
            <a:t>Learning Outcomes</a:t>
          </a:r>
        </a:p>
      </dgm:t>
    </dgm:pt>
    <dgm:pt modelId="{5CFCAB8C-F6F7-46B2-AAD2-1FF218C25D4B}" type="parTrans" cxnId="{50EA7F64-9EE0-41A6-B24C-F398623B7D31}">
      <dgm:prSet/>
      <dgm:spPr/>
      <dgm:t>
        <a:bodyPr/>
        <a:lstStyle/>
        <a:p>
          <a:endParaRPr lang="en-CA" sz="1200"/>
        </a:p>
      </dgm:t>
    </dgm:pt>
    <dgm:pt modelId="{165A2D0A-F0A8-4F80-94B8-9F2956D49411}" type="sibTrans" cxnId="{50EA7F64-9EE0-41A6-B24C-F398623B7D31}">
      <dgm:prSet phldrT="01" phldr="0"/>
      <dgm:spPr/>
      <dgm:t>
        <a:bodyPr/>
        <a:lstStyle/>
        <a:p>
          <a:endParaRPr lang="en-US"/>
        </a:p>
      </dgm:t>
    </dgm:pt>
    <dgm:pt modelId="{6BC8D0AD-E109-4ECA-8A28-D9A14604A527}">
      <dgm:prSet phldrT="[Text]" custT="1"/>
      <dgm:spPr>
        <a:solidFill>
          <a:srgbClr val="4C4D4F"/>
        </a:solidFill>
        <a:ln>
          <a:noFill/>
        </a:ln>
      </dgm:spPr>
      <dgm:t>
        <a:bodyPr/>
        <a:lstStyle/>
        <a:p>
          <a:pPr>
            <a:defRPr b="1">
              <a:solidFill>
                <a:schemeClr val="accent1"/>
              </a:solidFill>
            </a:defRPr>
          </a:pPr>
          <a:r>
            <a:rPr lang="en-CA" sz="1200" b="1">
              <a:solidFill>
                <a:srgbClr val="4C4D4F"/>
              </a:solidFill>
              <a:latin typeface="Poppins" panose="00000500000000000000" pitchFamily="2" charset="77"/>
              <a:cs typeface="Poppins" panose="00000500000000000000" pitchFamily="2" charset="77"/>
            </a:rPr>
            <a:t>Learning Activities</a:t>
          </a:r>
        </a:p>
      </dgm:t>
    </dgm:pt>
    <dgm:pt modelId="{77589B63-3102-46BD-825A-95487FFFE4E1}" type="parTrans" cxnId="{8A9973F7-D178-4F50-8C5A-3F582D4ED1D8}">
      <dgm:prSet/>
      <dgm:spPr/>
      <dgm:t>
        <a:bodyPr/>
        <a:lstStyle/>
        <a:p>
          <a:endParaRPr lang="en-CA" sz="1200"/>
        </a:p>
      </dgm:t>
    </dgm:pt>
    <dgm:pt modelId="{8B5AF51C-0DC2-4ECE-B3EC-91ED1823BCE5}" type="sibTrans" cxnId="{8A9973F7-D178-4F50-8C5A-3F582D4ED1D8}">
      <dgm:prSet phldrT="02" phldr="0"/>
      <dgm:spPr/>
      <dgm:t>
        <a:bodyPr/>
        <a:lstStyle/>
        <a:p>
          <a:endParaRPr lang="en-US"/>
        </a:p>
      </dgm:t>
    </dgm:pt>
    <dgm:pt modelId="{9F7B5EB7-3CF8-47EB-B123-8D5313E0A5DF}">
      <dgm:prSet phldrT="[Text]" custT="1"/>
      <dgm:spPr>
        <a:solidFill>
          <a:srgbClr val="4C4D4F"/>
        </a:solidFill>
        <a:ln>
          <a:noFill/>
        </a:ln>
      </dgm:spPr>
      <dgm:t>
        <a:bodyPr/>
        <a:lstStyle/>
        <a:p>
          <a:pPr>
            <a:defRPr b="1">
              <a:solidFill>
                <a:schemeClr val="accent1"/>
              </a:solidFill>
            </a:defRPr>
          </a:pPr>
          <a:r>
            <a:rPr lang="en-CA" sz="1200" b="1">
              <a:solidFill>
                <a:srgbClr val="4C4D4F"/>
              </a:solidFill>
              <a:latin typeface="Poppins" panose="00000500000000000000" pitchFamily="2" charset="77"/>
              <a:cs typeface="Poppins" panose="00000500000000000000" pitchFamily="2" charset="77"/>
            </a:rPr>
            <a:t>Assessment</a:t>
          </a:r>
        </a:p>
      </dgm:t>
    </dgm:pt>
    <dgm:pt modelId="{84F272EE-F372-4E44-93C6-B515E55628E3}" type="parTrans" cxnId="{8DE97CC0-178F-4700-AEF2-CC4087094E65}">
      <dgm:prSet/>
      <dgm:spPr/>
      <dgm:t>
        <a:bodyPr/>
        <a:lstStyle/>
        <a:p>
          <a:endParaRPr lang="en-CA" sz="1200"/>
        </a:p>
      </dgm:t>
    </dgm:pt>
    <dgm:pt modelId="{D1F08B82-8D5E-4857-916C-A64E1DF63961}" type="sibTrans" cxnId="{8DE97CC0-178F-4700-AEF2-CC4087094E65}">
      <dgm:prSet phldrT="03" phldr="0"/>
      <dgm:spPr/>
      <dgm:t>
        <a:bodyPr/>
        <a:lstStyle/>
        <a:p>
          <a:endParaRPr lang="en-US"/>
        </a:p>
      </dgm:t>
    </dgm:pt>
    <dgm:pt modelId="{4BD92624-56A7-4E4E-9069-9615B928F21C}">
      <dgm:prSet phldrT="[Text]" custT="1"/>
      <dgm:spPr>
        <a:solidFill>
          <a:srgbClr val="DAD9DC">
            <a:alpha val="90000"/>
          </a:srgbClr>
        </a:solidFill>
        <a:ln>
          <a:noFill/>
        </a:ln>
      </dgm:spPr>
      <dgm:t>
        <a:bodyPr/>
        <a:lstStyle/>
        <a:p>
          <a:r>
            <a:rPr lang="en-CA" sz="1100">
              <a:latin typeface="Poppins" panose="00000500000000000000" pitchFamily="2" charset="77"/>
              <a:cs typeface="Poppins" panose="00000500000000000000" pitchFamily="2" charset="77"/>
            </a:rPr>
            <a:t>What students should know or be able to do</a:t>
          </a:r>
        </a:p>
      </dgm:t>
    </dgm:pt>
    <dgm:pt modelId="{16401E3C-CA57-4028-9D38-D51835A0825F}" type="parTrans" cxnId="{B7424BCE-12DC-4B3D-AF85-6317F302951E}">
      <dgm:prSet/>
      <dgm:spPr/>
      <dgm:t>
        <a:bodyPr/>
        <a:lstStyle/>
        <a:p>
          <a:endParaRPr lang="en-CA" sz="1200"/>
        </a:p>
      </dgm:t>
    </dgm:pt>
    <dgm:pt modelId="{8C32D0A6-6E2A-49DD-87E0-600843C0356F}" type="sibTrans" cxnId="{B7424BCE-12DC-4B3D-AF85-6317F302951E}">
      <dgm:prSet phldrT="02" phldr="0"/>
      <dgm:spPr/>
      <dgm:t>
        <a:bodyPr/>
        <a:lstStyle/>
        <a:p>
          <a:endParaRPr lang="en-CA" sz="1200"/>
        </a:p>
      </dgm:t>
    </dgm:pt>
    <dgm:pt modelId="{61E55368-1A14-4115-A84A-C0EBDEB4ECB3}">
      <dgm:prSet phldrT="[Text]" custT="1"/>
      <dgm:spPr>
        <a:solidFill>
          <a:srgbClr val="DAD9DC">
            <a:alpha val="90000"/>
          </a:srgbClr>
        </a:solidFill>
        <a:ln>
          <a:noFill/>
        </a:ln>
      </dgm:spPr>
      <dgm:t>
        <a:bodyPr/>
        <a:lstStyle/>
        <a:p>
          <a:r>
            <a:rPr lang="en-CA" sz="1100">
              <a:latin typeface="Poppins" panose="00000500000000000000" pitchFamily="2" charset="77"/>
              <a:cs typeface="Poppins" panose="00000500000000000000" pitchFamily="2" charset="77"/>
            </a:rPr>
            <a:t>How students practice developing the required skills or knowledge</a:t>
          </a:r>
        </a:p>
      </dgm:t>
    </dgm:pt>
    <dgm:pt modelId="{D9DCEB1A-0423-45CD-B56C-921B0EB30745}" type="parTrans" cxnId="{DE80605B-F3FC-40BE-B086-2832CF00DB6F}">
      <dgm:prSet/>
      <dgm:spPr/>
      <dgm:t>
        <a:bodyPr/>
        <a:lstStyle/>
        <a:p>
          <a:endParaRPr lang="en-CA" sz="1200"/>
        </a:p>
      </dgm:t>
    </dgm:pt>
    <dgm:pt modelId="{DB16AE37-A027-4641-B480-440F4F6DC45F}" type="sibTrans" cxnId="{DE80605B-F3FC-40BE-B086-2832CF00DB6F}">
      <dgm:prSet phldrT="03" phldr="0"/>
      <dgm:spPr/>
      <dgm:t>
        <a:bodyPr/>
        <a:lstStyle/>
        <a:p>
          <a:endParaRPr lang="en-CA" sz="1200"/>
        </a:p>
      </dgm:t>
    </dgm:pt>
    <dgm:pt modelId="{28319871-A5C3-48E5-9DAB-907D5856A422}">
      <dgm:prSet phldrT="[Text]" custT="1"/>
      <dgm:spPr>
        <a:solidFill>
          <a:srgbClr val="DAD9DC">
            <a:alpha val="90000"/>
          </a:srgbClr>
        </a:solidFill>
        <a:ln>
          <a:noFill/>
        </a:ln>
      </dgm:spPr>
      <dgm:t>
        <a:bodyPr/>
        <a:lstStyle/>
        <a:p>
          <a:r>
            <a:rPr lang="en-CA" sz="1100">
              <a:latin typeface="Poppins" panose="00000500000000000000" pitchFamily="2" charset="77"/>
              <a:cs typeface="Poppins" panose="00000500000000000000" pitchFamily="2" charset="77"/>
            </a:rPr>
            <a:t>How students demonstate what they've learned</a:t>
          </a:r>
        </a:p>
      </dgm:t>
    </dgm:pt>
    <dgm:pt modelId="{AE3B1080-EEEB-4195-A129-689D8D289D77}" type="parTrans" cxnId="{60C0686F-0042-4CF0-9704-ABE818283B3D}">
      <dgm:prSet/>
      <dgm:spPr/>
      <dgm:t>
        <a:bodyPr/>
        <a:lstStyle/>
        <a:p>
          <a:endParaRPr lang="en-CA" sz="1200"/>
        </a:p>
      </dgm:t>
    </dgm:pt>
    <dgm:pt modelId="{7C50B902-3487-4364-841B-8D678799F14A}" type="sibTrans" cxnId="{60C0686F-0042-4CF0-9704-ABE818283B3D}">
      <dgm:prSet phldrT="04" phldr="0"/>
      <dgm:spPr/>
      <dgm:t>
        <a:bodyPr/>
        <a:lstStyle/>
        <a:p>
          <a:endParaRPr lang="en-CA" sz="1200"/>
        </a:p>
      </dgm:t>
    </dgm:pt>
    <dgm:pt modelId="{AB7B5787-299F-964B-A3A1-AFE902E6318C}" type="pres">
      <dgm:prSet presAssocID="{51D29D29-B53E-4B80-B650-C9DB3C4CD933}" presName="root" presStyleCnt="0">
        <dgm:presLayoutVars>
          <dgm:dir/>
          <dgm:resizeHandles val="exact"/>
        </dgm:presLayoutVars>
      </dgm:prSet>
      <dgm:spPr/>
    </dgm:pt>
    <dgm:pt modelId="{D52781FC-BEEA-DE4F-9EC2-6B86B6AE4A5F}" type="pres">
      <dgm:prSet presAssocID="{51D29D29-B53E-4B80-B650-C9DB3C4CD933}" presName="connLine" presStyleLbl="dkBgShp" presStyleIdx="0" presStyleCnt="1"/>
      <dgm:spPr>
        <a:solidFill>
          <a:srgbClr val="DAD9DD"/>
        </a:solidFill>
        <a:ln>
          <a:noFill/>
        </a:ln>
        <a:effectLst/>
      </dgm:spPr>
    </dgm:pt>
    <dgm:pt modelId="{1B796D66-EC5E-4645-B2E2-9859662760BA}" type="pres">
      <dgm:prSet presAssocID="{51D29D29-B53E-4B80-B650-C9DB3C4CD933}" presName="itemsFlow" presStyleCnt="0"/>
      <dgm:spPr/>
    </dgm:pt>
    <dgm:pt modelId="{5E37A2AF-A8FD-EA43-8566-AB7F06252FEE}" type="pres">
      <dgm:prSet presAssocID="{F2B3D75E-64F9-4AF2-B8B5-10EBB7DEA5AE}" presName="item" presStyleCnt="0"/>
      <dgm:spPr/>
    </dgm:pt>
    <dgm:pt modelId="{BF2944F7-9ACA-464C-B27F-B57F51A4FBE3}" type="pres">
      <dgm:prSet presAssocID="{F2B3D75E-64F9-4AF2-B8B5-10EBB7DEA5AE}" presName="anchor" presStyleCnt="0"/>
      <dgm:spPr/>
    </dgm:pt>
    <dgm:pt modelId="{A02ED8D4-91AC-2446-AD9E-47498F448909}" type="pres">
      <dgm:prSet presAssocID="{F2B3D75E-64F9-4AF2-B8B5-10EBB7DEA5AE}" presName="titleText" presStyleLbl="revTx" presStyleIdx="0" presStyleCnt="0">
        <dgm:presLayoutVars>
          <dgm:chMax val="0"/>
          <dgm:chPref val="0"/>
        </dgm:presLayoutVars>
      </dgm:prSet>
      <dgm:spPr/>
    </dgm:pt>
    <dgm:pt modelId="{2B44889F-2463-674E-9441-4EBADE2C51B5}" type="pres">
      <dgm:prSet presAssocID="{F2B3D75E-64F9-4AF2-B8B5-10EBB7DEA5AE}" presName="dot" presStyleLbl="node1" presStyleIdx="0" presStyleCnt="3"/>
      <dgm:spPr>
        <a:solidFill>
          <a:srgbClr val="4C4D4F"/>
        </a:solidFill>
      </dgm:spPr>
    </dgm:pt>
    <dgm:pt modelId="{8DC3F04A-059E-FB42-A32A-EC86B10551BA}" type="pres">
      <dgm:prSet presAssocID="{F2B3D75E-64F9-4AF2-B8B5-10EBB7DEA5AE}" presName="descText" presStyleLbl="revTx" presStyleIdx="0" presStyleCnt="0">
        <dgm:presLayoutVars>
          <dgm:chMax val="0"/>
          <dgm:chPref val="0"/>
        </dgm:presLayoutVars>
      </dgm:prSet>
      <dgm:spPr/>
    </dgm:pt>
    <dgm:pt modelId="{46850034-0928-DE4E-9534-75773A4F4A11}" type="pres">
      <dgm:prSet presAssocID="{165A2D0A-F0A8-4F80-94B8-9F2956D49411}" presName="spacer" presStyleCnt="0"/>
      <dgm:spPr/>
    </dgm:pt>
    <dgm:pt modelId="{5649EE90-0A6F-A541-8CBE-48462B267AB1}" type="pres">
      <dgm:prSet presAssocID="{6BC8D0AD-E109-4ECA-8A28-D9A14604A527}" presName="item" presStyleCnt="0"/>
      <dgm:spPr/>
    </dgm:pt>
    <dgm:pt modelId="{531005E5-4B72-394A-8E8B-FCE9E0DB24CF}" type="pres">
      <dgm:prSet presAssocID="{6BC8D0AD-E109-4ECA-8A28-D9A14604A527}" presName="anchor" presStyleCnt="0"/>
      <dgm:spPr/>
    </dgm:pt>
    <dgm:pt modelId="{DFD2C5A6-838D-434F-A42B-FEB61E518527}" type="pres">
      <dgm:prSet presAssocID="{6BC8D0AD-E109-4ECA-8A28-D9A14604A527}" presName="titleText" presStyleLbl="revTx" presStyleIdx="0" presStyleCnt="0">
        <dgm:presLayoutVars>
          <dgm:chMax val="0"/>
          <dgm:chPref val="0"/>
        </dgm:presLayoutVars>
      </dgm:prSet>
      <dgm:spPr/>
    </dgm:pt>
    <dgm:pt modelId="{3DC2688C-F6CC-7440-9F5A-EB11C9F9B3C9}" type="pres">
      <dgm:prSet presAssocID="{6BC8D0AD-E109-4ECA-8A28-D9A14604A527}" presName="dot" presStyleLbl="node1" presStyleIdx="1" presStyleCnt="3"/>
      <dgm:spPr>
        <a:solidFill>
          <a:srgbClr val="4C4D4F"/>
        </a:solidFill>
      </dgm:spPr>
    </dgm:pt>
    <dgm:pt modelId="{B146251B-DE5E-7E4A-8AB6-6285D6C3A245}" type="pres">
      <dgm:prSet presAssocID="{6BC8D0AD-E109-4ECA-8A28-D9A14604A527}" presName="descText" presStyleLbl="revTx" presStyleIdx="0" presStyleCnt="0">
        <dgm:presLayoutVars>
          <dgm:chMax val="0"/>
          <dgm:chPref val="0"/>
        </dgm:presLayoutVars>
      </dgm:prSet>
      <dgm:spPr/>
    </dgm:pt>
    <dgm:pt modelId="{6465D8F3-83E2-674A-9509-1FA35D841D5A}" type="pres">
      <dgm:prSet presAssocID="{8B5AF51C-0DC2-4ECE-B3EC-91ED1823BCE5}" presName="spacer" presStyleCnt="0"/>
      <dgm:spPr/>
    </dgm:pt>
    <dgm:pt modelId="{A6FBE3F8-C563-614D-92D8-0DB2EC938FB2}" type="pres">
      <dgm:prSet presAssocID="{9F7B5EB7-3CF8-47EB-B123-8D5313E0A5DF}" presName="item" presStyleCnt="0"/>
      <dgm:spPr/>
    </dgm:pt>
    <dgm:pt modelId="{5B9A3EFC-95C7-784C-9DD1-DA98A7493951}" type="pres">
      <dgm:prSet presAssocID="{9F7B5EB7-3CF8-47EB-B123-8D5313E0A5DF}" presName="anchor" presStyleCnt="0"/>
      <dgm:spPr/>
    </dgm:pt>
    <dgm:pt modelId="{5C705015-FA31-664D-BF7E-2E9B36D48A5F}" type="pres">
      <dgm:prSet presAssocID="{9F7B5EB7-3CF8-47EB-B123-8D5313E0A5DF}" presName="titleText" presStyleLbl="revTx" presStyleIdx="0" presStyleCnt="0">
        <dgm:presLayoutVars>
          <dgm:chMax val="0"/>
          <dgm:chPref val="0"/>
        </dgm:presLayoutVars>
      </dgm:prSet>
      <dgm:spPr/>
    </dgm:pt>
    <dgm:pt modelId="{FCF60E7B-6B78-134C-A321-243D2BF40B75}" type="pres">
      <dgm:prSet presAssocID="{9F7B5EB7-3CF8-47EB-B123-8D5313E0A5DF}" presName="dot" presStyleLbl="node1" presStyleIdx="2" presStyleCnt="3"/>
      <dgm:spPr>
        <a:solidFill>
          <a:srgbClr val="4C4D4F"/>
        </a:solidFill>
      </dgm:spPr>
    </dgm:pt>
    <dgm:pt modelId="{B5C9C052-BD9D-404F-A836-3203098DF277}" type="pres">
      <dgm:prSet presAssocID="{9F7B5EB7-3CF8-47EB-B123-8D5313E0A5DF}" presName="descText" presStyleLbl="revTx" presStyleIdx="0" presStyleCnt="0">
        <dgm:presLayoutVars>
          <dgm:chMax val="0"/>
          <dgm:chPref val="0"/>
        </dgm:presLayoutVars>
      </dgm:prSet>
      <dgm:spPr/>
    </dgm:pt>
  </dgm:ptLst>
  <dgm:cxnLst>
    <dgm:cxn modelId="{3D456E0E-D9CF-9A4B-A673-51A573ACB618}" type="presOf" srcId="{4BD92624-56A7-4E4E-9069-9615B928F21C}" destId="{8DC3F04A-059E-FB42-A32A-EC86B10551BA}" srcOrd="0" destOrd="0" presId="urn:microsoft.com/office/officeart/2026/layout/SmallDotsVertical#16"/>
    <dgm:cxn modelId="{DE80605B-F3FC-40BE-B086-2832CF00DB6F}" srcId="{6BC8D0AD-E109-4ECA-8A28-D9A14604A527}" destId="{61E55368-1A14-4115-A84A-C0EBDEB4ECB3}" srcOrd="0" destOrd="0" parTransId="{D9DCEB1A-0423-45CD-B56C-921B0EB30745}" sibTransId="{DB16AE37-A027-4641-B480-440F4F6DC45F}"/>
    <dgm:cxn modelId="{50EA7F64-9EE0-41A6-B24C-F398623B7D31}" srcId="{51D29D29-B53E-4B80-B650-C9DB3C4CD933}" destId="{F2B3D75E-64F9-4AF2-B8B5-10EBB7DEA5AE}" srcOrd="0" destOrd="0" parTransId="{5CFCAB8C-F6F7-46B2-AAD2-1FF218C25D4B}" sibTransId="{165A2D0A-F0A8-4F80-94B8-9F2956D49411}"/>
    <dgm:cxn modelId="{734E006D-7AC3-7947-A9EC-89E0560E8194}" type="presOf" srcId="{51D29D29-B53E-4B80-B650-C9DB3C4CD933}" destId="{AB7B5787-299F-964B-A3A1-AFE902E6318C}" srcOrd="0" destOrd="0" presId="urn:microsoft.com/office/officeart/2026/layout/SmallDotsVertical#16"/>
    <dgm:cxn modelId="{60C0686F-0042-4CF0-9704-ABE818283B3D}" srcId="{9F7B5EB7-3CF8-47EB-B123-8D5313E0A5DF}" destId="{28319871-A5C3-48E5-9DAB-907D5856A422}" srcOrd="0" destOrd="0" parTransId="{AE3B1080-EEEB-4195-A129-689D8D289D77}" sibTransId="{7C50B902-3487-4364-841B-8D678799F14A}"/>
    <dgm:cxn modelId="{90309373-8156-774C-A6BC-C594D991B3CB}" type="presOf" srcId="{9F7B5EB7-3CF8-47EB-B123-8D5313E0A5DF}" destId="{5C705015-FA31-664D-BF7E-2E9B36D48A5F}" srcOrd="0" destOrd="0" presId="urn:microsoft.com/office/officeart/2026/layout/SmallDotsVertical#16"/>
    <dgm:cxn modelId="{D3936C9A-7270-4F47-A56E-62AECE60D5D1}" type="presOf" srcId="{6BC8D0AD-E109-4ECA-8A28-D9A14604A527}" destId="{DFD2C5A6-838D-434F-A42B-FEB61E518527}" srcOrd="0" destOrd="0" presId="urn:microsoft.com/office/officeart/2026/layout/SmallDotsVertical#16"/>
    <dgm:cxn modelId="{8DE97CC0-178F-4700-AEF2-CC4087094E65}" srcId="{51D29D29-B53E-4B80-B650-C9DB3C4CD933}" destId="{9F7B5EB7-3CF8-47EB-B123-8D5313E0A5DF}" srcOrd="2" destOrd="0" parTransId="{84F272EE-F372-4E44-93C6-B515E55628E3}" sibTransId="{D1F08B82-8D5E-4857-916C-A64E1DF63961}"/>
    <dgm:cxn modelId="{B7424BCE-12DC-4B3D-AF85-6317F302951E}" srcId="{F2B3D75E-64F9-4AF2-B8B5-10EBB7DEA5AE}" destId="{4BD92624-56A7-4E4E-9069-9615B928F21C}" srcOrd="0" destOrd="0" parTransId="{16401E3C-CA57-4028-9D38-D51835A0825F}" sibTransId="{8C32D0A6-6E2A-49DD-87E0-600843C0356F}"/>
    <dgm:cxn modelId="{E02340D1-ED68-C541-96A7-A04C655FBEF4}" type="presOf" srcId="{28319871-A5C3-48E5-9DAB-907D5856A422}" destId="{B5C9C052-BD9D-404F-A836-3203098DF277}" srcOrd="0" destOrd="0" presId="urn:microsoft.com/office/officeart/2026/layout/SmallDotsVertical#16"/>
    <dgm:cxn modelId="{526863F0-AB6C-A744-9E0B-3F86CA1F491E}" type="presOf" srcId="{F2B3D75E-64F9-4AF2-B8B5-10EBB7DEA5AE}" destId="{A02ED8D4-91AC-2446-AD9E-47498F448909}" srcOrd="0" destOrd="0" presId="urn:microsoft.com/office/officeart/2026/layout/SmallDotsVertical#16"/>
    <dgm:cxn modelId="{3EF27AF1-0E81-E449-B1D9-7739DAC534EA}" type="presOf" srcId="{61E55368-1A14-4115-A84A-C0EBDEB4ECB3}" destId="{B146251B-DE5E-7E4A-8AB6-6285D6C3A245}" srcOrd="0" destOrd="0" presId="urn:microsoft.com/office/officeart/2026/layout/SmallDotsVertical#16"/>
    <dgm:cxn modelId="{8A9973F7-D178-4F50-8C5A-3F582D4ED1D8}" srcId="{51D29D29-B53E-4B80-B650-C9DB3C4CD933}" destId="{6BC8D0AD-E109-4ECA-8A28-D9A14604A527}" srcOrd="1" destOrd="0" parTransId="{77589B63-3102-46BD-825A-95487FFFE4E1}" sibTransId="{8B5AF51C-0DC2-4ECE-B3EC-91ED1823BCE5}"/>
    <dgm:cxn modelId="{B6FC365E-261E-3145-9855-8488E8508FAA}" type="presParOf" srcId="{AB7B5787-299F-964B-A3A1-AFE902E6318C}" destId="{D52781FC-BEEA-DE4F-9EC2-6B86B6AE4A5F}" srcOrd="0" destOrd="0" presId="urn:microsoft.com/office/officeart/2026/layout/SmallDotsVertical#16"/>
    <dgm:cxn modelId="{790B7ED1-5077-3849-8C1E-1F2F4FC7DA38}" type="presParOf" srcId="{AB7B5787-299F-964B-A3A1-AFE902E6318C}" destId="{1B796D66-EC5E-4645-B2E2-9859662760BA}" srcOrd="1" destOrd="0" presId="urn:microsoft.com/office/officeart/2026/layout/SmallDotsVertical#16"/>
    <dgm:cxn modelId="{E0B5005E-57B0-B24C-91B3-16DDD8983112}" type="presParOf" srcId="{1B796D66-EC5E-4645-B2E2-9859662760BA}" destId="{5E37A2AF-A8FD-EA43-8566-AB7F06252FEE}" srcOrd="0" destOrd="0" presId="urn:microsoft.com/office/officeart/2026/layout/SmallDotsVertical#16"/>
    <dgm:cxn modelId="{BDCB9B50-E9E5-394A-B23A-BFBCA54BE819}" type="presParOf" srcId="{5E37A2AF-A8FD-EA43-8566-AB7F06252FEE}" destId="{BF2944F7-9ACA-464C-B27F-B57F51A4FBE3}" srcOrd="0" destOrd="0" presId="urn:microsoft.com/office/officeart/2026/layout/SmallDotsVertical#16"/>
    <dgm:cxn modelId="{0045D218-BB3C-9449-9B55-B649F1FF03EF}" type="presParOf" srcId="{5E37A2AF-A8FD-EA43-8566-AB7F06252FEE}" destId="{A02ED8D4-91AC-2446-AD9E-47498F448909}" srcOrd="1" destOrd="0" presId="urn:microsoft.com/office/officeart/2026/layout/SmallDotsVertical#16"/>
    <dgm:cxn modelId="{F3068A7F-C2D7-C541-A893-9240B5591FC4}" type="presParOf" srcId="{5E37A2AF-A8FD-EA43-8566-AB7F06252FEE}" destId="{2B44889F-2463-674E-9441-4EBADE2C51B5}" srcOrd="2" destOrd="0" presId="urn:microsoft.com/office/officeart/2026/layout/SmallDotsVertical#16"/>
    <dgm:cxn modelId="{9CE2AC26-2A43-D742-8190-E98B234B883F}" type="presParOf" srcId="{5E37A2AF-A8FD-EA43-8566-AB7F06252FEE}" destId="{8DC3F04A-059E-FB42-A32A-EC86B10551BA}" srcOrd="3" destOrd="0" presId="urn:microsoft.com/office/officeart/2026/layout/SmallDotsVertical#16"/>
    <dgm:cxn modelId="{4FE12295-0DAE-AF4D-A437-CD0734FC513B}" type="presParOf" srcId="{1B796D66-EC5E-4645-B2E2-9859662760BA}" destId="{46850034-0928-DE4E-9534-75773A4F4A11}" srcOrd="1" destOrd="0" presId="urn:microsoft.com/office/officeart/2026/layout/SmallDotsVertical#16"/>
    <dgm:cxn modelId="{3320CE7F-3F10-9042-9740-5A85D5DC9C96}" type="presParOf" srcId="{1B796D66-EC5E-4645-B2E2-9859662760BA}" destId="{5649EE90-0A6F-A541-8CBE-48462B267AB1}" srcOrd="2" destOrd="0" presId="urn:microsoft.com/office/officeart/2026/layout/SmallDotsVertical#16"/>
    <dgm:cxn modelId="{A266BF1A-2100-2947-9B37-B19254CBC87D}" type="presParOf" srcId="{5649EE90-0A6F-A541-8CBE-48462B267AB1}" destId="{531005E5-4B72-394A-8E8B-FCE9E0DB24CF}" srcOrd="0" destOrd="0" presId="urn:microsoft.com/office/officeart/2026/layout/SmallDotsVertical#16"/>
    <dgm:cxn modelId="{FDC0D59A-2329-E14C-BC08-3C786AF4210C}" type="presParOf" srcId="{5649EE90-0A6F-A541-8CBE-48462B267AB1}" destId="{DFD2C5A6-838D-434F-A42B-FEB61E518527}" srcOrd="1" destOrd="0" presId="urn:microsoft.com/office/officeart/2026/layout/SmallDotsVertical#16"/>
    <dgm:cxn modelId="{FE5827B7-C004-FB40-9482-DE50434EB9F9}" type="presParOf" srcId="{5649EE90-0A6F-A541-8CBE-48462B267AB1}" destId="{3DC2688C-F6CC-7440-9F5A-EB11C9F9B3C9}" srcOrd="2" destOrd="0" presId="urn:microsoft.com/office/officeart/2026/layout/SmallDotsVertical#16"/>
    <dgm:cxn modelId="{E5CFD1C2-49F7-A34E-A6DD-5DD26FB6E13B}" type="presParOf" srcId="{5649EE90-0A6F-A541-8CBE-48462B267AB1}" destId="{B146251B-DE5E-7E4A-8AB6-6285D6C3A245}" srcOrd="3" destOrd="0" presId="urn:microsoft.com/office/officeart/2026/layout/SmallDotsVertical#16"/>
    <dgm:cxn modelId="{FF3107D2-A749-F94D-BC79-5DCE1FA5BA31}" type="presParOf" srcId="{1B796D66-EC5E-4645-B2E2-9859662760BA}" destId="{6465D8F3-83E2-674A-9509-1FA35D841D5A}" srcOrd="3" destOrd="0" presId="urn:microsoft.com/office/officeart/2026/layout/SmallDotsVertical#16"/>
    <dgm:cxn modelId="{27AD2003-6152-B048-B1B0-CDD5304B0F51}" type="presParOf" srcId="{1B796D66-EC5E-4645-B2E2-9859662760BA}" destId="{A6FBE3F8-C563-614D-92D8-0DB2EC938FB2}" srcOrd="4" destOrd="0" presId="urn:microsoft.com/office/officeart/2026/layout/SmallDotsVertical#16"/>
    <dgm:cxn modelId="{308865C0-765E-7E4D-9912-BFA8D18C4498}" type="presParOf" srcId="{A6FBE3F8-C563-614D-92D8-0DB2EC938FB2}" destId="{5B9A3EFC-95C7-784C-9DD1-DA98A7493951}" srcOrd="0" destOrd="0" presId="urn:microsoft.com/office/officeart/2026/layout/SmallDotsVertical#16"/>
    <dgm:cxn modelId="{30764484-C1D0-0143-9265-73E6149A10A1}" type="presParOf" srcId="{A6FBE3F8-C563-614D-92D8-0DB2EC938FB2}" destId="{5C705015-FA31-664D-BF7E-2E9B36D48A5F}" srcOrd="1" destOrd="0" presId="urn:microsoft.com/office/officeart/2026/layout/SmallDotsVertical#16"/>
    <dgm:cxn modelId="{B207E856-B563-B345-8C21-498C77DA62B0}" type="presParOf" srcId="{A6FBE3F8-C563-614D-92D8-0DB2EC938FB2}" destId="{FCF60E7B-6B78-134C-A321-243D2BF40B75}" srcOrd="2" destOrd="0" presId="urn:microsoft.com/office/officeart/2026/layout/SmallDotsVertical#16"/>
    <dgm:cxn modelId="{04E93F4B-26F5-B145-BA64-0C7BC5427743}" type="presParOf" srcId="{A6FBE3F8-C563-614D-92D8-0DB2EC938FB2}" destId="{B5C9C052-BD9D-404F-A836-3203098DF277}" srcOrd="3" destOrd="0" presId="urn:microsoft.com/office/officeart/2026/layout/SmallDotsVertical#16"/>
  </dgm:cxnLst>
  <dgm:bg/>
  <dgm:whole>
    <a:ln w="9525" cap="flat" cmpd="sng" algn="ctr">
      <a:noFill/>
      <a:prstDash val="solid"/>
      <a:round/>
      <a:headEnd type="none" w="med" len="med"/>
      <a:tailEnd type="none" w="med" len="med"/>
    </a:ln>
  </dgm:whole>
  <dgm:extLst>
    <a:ext uri="http://schemas.microsoft.com/office/drawing/2008/diagram">
      <dsp:dataModelExt xmlns:dsp="http://schemas.microsoft.com/office/drawing/2008/diagram" relId="rId295" minVer="http://schemas.openxmlformats.org/drawingml/2006/diagram"/>
    </a:ext>
  </dgm:extLst>
</dgm:dataModel>
</file>

<file path=word/diagrams/data46.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45" qsCatId="simple" csTypeId="urn:microsoft.com/office/officeart/2005/8/colors/accent1_2#44" csCatId="accent1" phldr="1"/>
      <dgm:spPr/>
      <dgm:t>
        <a:bodyPr/>
        <a:lstStyle/>
        <a:p>
          <a:endParaRPr lang="en-US"/>
        </a:p>
      </dgm:t>
    </dgm:pt>
    <dgm:pt modelId="{EF5AF2D6-AF50-EB41-A888-DDD7A3A4B87E}">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Course learning outcomes or lesson objectives</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Required learning resources</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Planned learning activities</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Weekly topics</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337B2672-350A-6841-A39E-51F03711D554}">
      <dgm:prSet phldrT="[Tex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Assessment due dates</a:t>
          </a:r>
          <a:endParaRPr lang="en-US" sz="1000">
            <a:solidFill>
              <a:schemeClr val="tx1"/>
            </a:solidFill>
            <a:latin typeface="Poppins" panose="00000500000000000000" pitchFamily="2" charset="77"/>
            <a:cs typeface="Poppins" panose="00000500000000000000" pitchFamily="2" charset="77"/>
          </a:endParaRPr>
        </a:p>
      </dgm:t>
    </dgm:pt>
    <dgm:pt modelId="{461FB19A-C4DE-B34B-BD80-F98E3A922497}" type="parTrans" cxnId="{6C940671-1859-724D-A84F-3A9D1FB27D4D}">
      <dgm:prSet/>
      <dgm:spPr/>
      <dgm:t>
        <a:bodyPr/>
        <a:lstStyle/>
        <a:p>
          <a:endParaRPr lang="en-US"/>
        </a:p>
      </dgm:t>
    </dgm:pt>
    <dgm:pt modelId="{1AFA3B49-E64F-C642-A4A3-3047A2C7D230}" type="sibTrans" cxnId="{6C940671-1859-724D-A84F-3A9D1FB27D4D}">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F49760E4-9FB0-8341-BF13-1CC7C76586E3}" type="pres">
      <dgm:prSet presAssocID="{337B2672-350A-6841-A39E-51F03711D554}" presName="boxAndChildren" presStyleCnt="0"/>
      <dgm:spPr/>
    </dgm:pt>
    <dgm:pt modelId="{982EB76B-9B46-2340-8269-655A1EC31D18}" type="pres">
      <dgm:prSet presAssocID="{337B2672-350A-6841-A39E-51F03711D554}" presName="parentTextBox" presStyleLbl="node1" presStyleIdx="0" presStyleCnt="5"/>
      <dgm:spPr/>
    </dgm:pt>
    <dgm:pt modelId="{1518D50B-F886-A845-B87F-00B1EA355978}" type="pres">
      <dgm:prSet presAssocID="{61658DF4-5142-CA43-830D-33321C1AC592}" presName="sp" presStyleCnt="0"/>
      <dgm:spPr/>
    </dgm:pt>
    <dgm:pt modelId="{43D3FEF7-29A8-1D45-B845-FC18924926D9}" type="pres">
      <dgm:prSet presAssocID="{54F068AA-4028-D84B-9EF5-958A39F27968}" presName="arrowAndChildren" presStyleCnt="0"/>
      <dgm:spPr/>
    </dgm:pt>
    <dgm:pt modelId="{143EF4E0-62DF-1142-9C8D-F26CC9F4BF32}" type="pres">
      <dgm:prSet presAssocID="{54F068AA-4028-D84B-9EF5-958A39F27968}" presName="parentTextArrow" presStyleLbl="node1" presStyleIdx="1" presStyleCnt="5"/>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2" presStyleCnt="5"/>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3" presStyleCnt="5"/>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4" presStyleCnt="5"/>
      <dgm:spPr/>
    </dgm:pt>
  </dgm:ptLst>
  <dgm:cxnLst>
    <dgm:cxn modelId="{07D5C162-7408-8741-8E49-547EB119B702}" srcId="{08FF193D-8DE8-D44F-8C27-C54A04EBCCBD}" destId="{6EC92A87-549D-D44C-B4EE-579A770A5BE9}" srcOrd="2" destOrd="0" parTransId="{961B356E-474D-2E4F-BFC6-3CB7C98008D0}" sibTransId="{23D5FD99-59C0-3D46-909B-A43D918F8DD6}"/>
    <dgm:cxn modelId="{6C940671-1859-724D-A84F-3A9D1FB27D4D}" srcId="{08FF193D-8DE8-D44F-8C27-C54A04EBCCBD}" destId="{337B2672-350A-6841-A39E-51F03711D554}" srcOrd="4" destOrd="0" parTransId="{461FB19A-C4DE-B34B-BD80-F98E3A922497}" sibTransId="{1AFA3B49-E64F-C642-A4A3-3047A2C7D230}"/>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C52632CE-6371-BD46-8FEA-EC6888189036}" type="presOf" srcId="{337B2672-350A-6841-A39E-51F03711D554}" destId="{982EB76B-9B46-2340-8269-655A1EC31D18}" srcOrd="0" destOrd="0" presId="urn:microsoft.com/office/officeart/2005/8/layout/process4"/>
    <dgm:cxn modelId="{8B2D60DC-9A7A-D94C-BAC7-EB4D231465E9}" type="presOf" srcId="{54F068AA-4028-D84B-9EF5-958A39F27968}" destId="{143EF4E0-62DF-1142-9C8D-F26CC9F4BF32}"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FC620561-4C64-CF4A-867E-540C3297FF6F}" type="presParOf" srcId="{5AE82554-F453-A249-8332-1BA945B75D3E}" destId="{F49760E4-9FB0-8341-BF13-1CC7C76586E3}" srcOrd="0" destOrd="0" presId="urn:microsoft.com/office/officeart/2005/8/layout/process4"/>
    <dgm:cxn modelId="{22143B17-2E0E-164B-AD92-D57E43FDEDE4}" type="presParOf" srcId="{F49760E4-9FB0-8341-BF13-1CC7C76586E3}" destId="{982EB76B-9B46-2340-8269-655A1EC31D18}" srcOrd="0" destOrd="0" presId="urn:microsoft.com/office/officeart/2005/8/layout/process4"/>
    <dgm:cxn modelId="{5D019222-DC01-C249-8BD0-83DDC2372EE3}" type="presParOf" srcId="{5AE82554-F453-A249-8332-1BA945B75D3E}" destId="{1518D50B-F886-A845-B87F-00B1EA355978}" srcOrd="1" destOrd="0" presId="urn:microsoft.com/office/officeart/2005/8/layout/process4"/>
    <dgm:cxn modelId="{4FE95552-E397-EF4A-BB6D-A7C0B050F427}" type="presParOf" srcId="{5AE82554-F453-A249-8332-1BA945B75D3E}" destId="{43D3FEF7-29A8-1D45-B845-FC18924926D9}" srcOrd="2" destOrd="0" presId="urn:microsoft.com/office/officeart/2005/8/layout/process4"/>
    <dgm:cxn modelId="{7A134515-FE58-8B4B-B894-DE1B36BD43A7}" type="presParOf" srcId="{43D3FEF7-29A8-1D45-B845-FC18924926D9}" destId="{143EF4E0-62DF-1142-9C8D-F26CC9F4BF32}" srcOrd="0" destOrd="0" presId="urn:microsoft.com/office/officeart/2005/8/layout/process4"/>
    <dgm:cxn modelId="{F3F6A7F7-7E04-D146-90C8-892A5E39A9AB}" type="presParOf" srcId="{5AE82554-F453-A249-8332-1BA945B75D3E}" destId="{A23B19D0-BAA5-F54B-A78C-7249438C3426}" srcOrd="3" destOrd="0" presId="urn:microsoft.com/office/officeart/2005/8/layout/process4"/>
    <dgm:cxn modelId="{AAADF965-A27C-9A46-96F9-028C4B81FDEE}" type="presParOf" srcId="{5AE82554-F453-A249-8332-1BA945B75D3E}" destId="{ADAC7DD6-26EC-B042-8749-4799FB22F801}" srcOrd="4"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5" destOrd="0" presId="urn:microsoft.com/office/officeart/2005/8/layout/process4"/>
    <dgm:cxn modelId="{3E701FEA-EF24-DE40-B138-2F7766E32591}" type="presParOf" srcId="{5AE82554-F453-A249-8332-1BA945B75D3E}" destId="{4EA6DF87-1EC3-984B-A088-38548879857B}" srcOrd="6"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7" destOrd="0" presId="urn:microsoft.com/office/officeart/2005/8/layout/process4"/>
    <dgm:cxn modelId="{E0A56E27-B779-474A-B02C-8D950726A69B}" type="presParOf" srcId="{5AE82554-F453-A249-8332-1BA945B75D3E}" destId="{3C5D4C88-FCB0-FC4D-BD1C-323D94CF825F}" srcOrd="8"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300" minVer="http://schemas.openxmlformats.org/drawingml/2006/diagram"/>
    </a:ext>
  </dgm:extLst>
</dgm:dataModel>
</file>

<file path=word/diagrams/data47.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46" qsCatId="simple" csTypeId="urn:microsoft.com/office/officeart/2005/8/colors/accent1_2#45" csCatId="accent1" phldr="1"/>
      <dgm:spPr/>
      <dgm:t>
        <a:bodyPr/>
        <a:lstStyle/>
        <a:p>
          <a:endParaRPr lang="en-US"/>
        </a:p>
      </dgm:t>
    </dgm:pt>
    <dgm:pt modelId="{EF5AF2D6-AF50-EB41-A888-DDD7A3A4B87E}">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Are students given opportunities to practise before major assessments?</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Is the workload balanced across the semester?</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Are important deadlines clearly communicated?</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Does the sequence of topics build logically?</a:t>
          </a:r>
        </a:p>
      </dgm:t>
    </dgm:pt>
    <dgm:pt modelId="{F91F37B8-C9BF-0044-B1E6-0C30099171E9}" type="parTrans" cxnId="{86C5599F-A479-BC42-8209-3B0D205B8AE8}">
      <dgm:prSet/>
      <dgm:spPr/>
      <dgm:t>
        <a:bodyPr/>
        <a:lstStyle/>
        <a:p>
          <a:endParaRPr lang="en-US"/>
        </a:p>
      </dgm:t>
    </dgm:pt>
    <dgm:pt modelId="{1B002171-59AB-A647-B6E2-71D472293971}" type="sibTrans" cxnId="{86C5599F-A479-BC42-8209-3B0D205B8AE8}">
      <dgm:prSet/>
      <dgm:spPr/>
      <dgm:t>
        <a:bodyPr/>
        <a:lstStyle/>
        <a:p>
          <a:endParaRPr lang="en-US"/>
        </a:p>
      </dgm:t>
    </dgm:pt>
    <dgm:pt modelId="{337B2672-350A-6841-A39E-51F03711D554}">
      <dgm:prSet phldrT="[Tex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Can students see how the course progresses toward the learning outcomes?</a:t>
          </a:r>
          <a:endParaRPr lang="en-US" sz="1000">
            <a:solidFill>
              <a:schemeClr val="tx1"/>
            </a:solidFill>
            <a:latin typeface="Poppins" panose="00000500000000000000" pitchFamily="2" charset="77"/>
            <a:cs typeface="Poppins" panose="00000500000000000000" pitchFamily="2" charset="77"/>
          </a:endParaRPr>
        </a:p>
      </dgm:t>
    </dgm:pt>
    <dgm:pt modelId="{461FB19A-C4DE-B34B-BD80-F98E3A922497}" type="parTrans" cxnId="{6C940671-1859-724D-A84F-3A9D1FB27D4D}">
      <dgm:prSet/>
      <dgm:spPr/>
      <dgm:t>
        <a:bodyPr/>
        <a:lstStyle/>
        <a:p>
          <a:endParaRPr lang="en-US"/>
        </a:p>
      </dgm:t>
    </dgm:pt>
    <dgm:pt modelId="{1AFA3B49-E64F-C642-A4A3-3047A2C7D230}" type="sibTrans" cxnId="{6C940671-1859-724D-A84F-3A9D1FB27D4D}">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F49760E4-9FB0-8341-BF13-1CC7C76586E3}" type="pres">
      <dgm:prSet presAssocID="{337B2672-350A-6841-A39E-51F03711D554}" presName="boxAndChildren" presStyleCnt="0"/>
      <dgm:spPr/>
    </dgm:pt>
    <dgm:pt modelId="{982EB76B-9B46-2340-8269-655A1EC31D18}" type="pres">
      <dgm:prSet presAssocID="{337B2672-350A-6841-A39E-51F03711D554}" presName="parentTextBox" presStyleLbl="node1" presStyleIdx="0" presStyleCnt="5"/>
      <dgm:spPr/>
    </dgm:pt>
    <dgm:pt modelId="{1518D50B-F886-A845-B87F-00B1EA355978}" type="pres">
      <dgm:prSet presAssocID="{61658DF4-5142-CA43-830D-33321C1AC592}" presName="sp" presStyleCnt="0"/>
      <dgm:spPr/>
    </dgm:pt>
    <dgm:pt modelId="{43D3FEF7-29A8-1D45-B845-FC18924926D9}" type="pres">
      <dgm:prSet presAssocID="{54F068AA-4028-D84B-9EF5-958A39F27968}" presName="arrowAndChildren" presStyleCnt="0"/>
      <dgm:spPr/>
    </dgm:pt>
    <dgm:pt modelId="{143EF4E0-62DF-1142-9C8D-F26CC9F4BF32}" type="pres">
      <dgm:prSet presAssocID="{54F068AA-4028-D84B-9EF5-958A39F27968}" presName="parentTextArrow" presStyleLbl="node1" presStyleIdx="1" presStyleCnt="5"/>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2" presStyleCnt="5"/>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3" presStyleCnt="5"/>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4" presStyleCnt="5"/>
      <dgm:spPr/>
    </dgm:pt>
  </dgm:ptLst>
  <dgm:cxnLst>
    <dgm:cxn modelId="{07D5C162-7408-8741-8E49-547EB119B702}" srcId="{08FF193D-8DE8-D44F-8C27-C54A04EBCCBD}" destId="{6EC92A87-549D-D44C-B4EE-579A770A5BE9}" srcOrd="2" destOrd="0" parTransId="{961B356E-474D-2E4F-BFC6-3CB7C98008D0}" sibTransId="{23D5FD99-59C0-3D46-909B-A43D918F8DD6}"/>
    <dgm:cxn modelId="{6C940671-1859-724D-A84F-3A9D1FB27D4D}" srcId="{08FF193D-8DE8-D44F-8C27-C54A04EBCCBD}" destId="{337B2672-350A-6841-A39E-51F03711D554}" srcOrd="4" destOrd="0" parTransId="{461FB19A-C4DE-B34B-BD80-F98E3A922497}" sibTransId="{1AFA3B49-E64F-C642-A4A3-3047A2C7D230}"/>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C52632CE-6371-BD46-8FEA-EC6888189036}" type="presOf" srcId="{337B2672-350A-6841-A39E-51F03711D554}" destId="{982EB76B-9B46-2340-8269-655A1EC31D18}" srcOrd="0" destOrd="0" presId="urn:microsoft.com/office/officeart/2005/8/layout/process4"/>
    <dgm:cxn modelId="{8B2D60DC-9A7A-D94C-BAC7-EB4D231465E9}" type="presOf" srcId="{54F068AA-4028-D84B-9EF5-958A39F27968}" destId="{143EF4E0-62DF-1142-9C8D-F26CC9F4BF32}"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FC620561-4C64-CF4A-867E-540C3297FF6F}" type="presParOf" srcId="{5AE82554-F453-A249-8332-1BA945B75D3E}" destId="{F49760E4-9FB0-8341-BF13-1CC7C76586E3}" srcOrd="0" destOrd="0" presId="urn:microsoft.com/office/officeart/2005/8/layout/process4"/>
    <dgm:cxn modelId="{22143B17-2E0E-164B-AD92-D57E43FDEDE4}" type="presParOf" srcId="{F49760E4-9FB0-8341-BF13-1CC7C76586E3}" destId="{982EB76B-9B46-2340-8269-655A1EC31D18}" srcOrd="0" destOrd="0" presId="urn:microsoft.com/office/officeart/2005/8/layout/process4"/>
    <dgm:cxn modelId="{5D019222-DC01-C249-8BD0-83DDC2372EE3}" type="presParOf" srcId="{5AE82554-F453-A249-8332-1BA945B75D3E}" destId="{1518D50B-F886-A845-B87F-00B1EA355978}" srcOrd="1" destOrd="0" presId="urn:microsoft.com/office/officeart/2005/8/layout/process4"/>
    <dgm:cxn modelId="{4FE95552-E397-EF4A-BB6D-A7C0B050F427}" type="presParOf" srcId="{5AE82554-F453-A249-8332-1BA945B75D3E}" destId="{43D3FEF7-29A8-1D45-B845-FC18924926D9}" srcOrd="2" destOrd="0" presId="urn:microsoft.com/office/officeart/2005/8/layout/process4"/>
    <dgm:cxn modelId="{7A134515-FE58-8B4B-B894-DE1B36BD43A7}" type="presParOf" srcId="{43D3FEF7-29A8-1D45-B845-FC18924926D9}" destId="{143EF4E0-62DF-1142-9C8D-F26CC9F4BF32}" srcOrd="0" destOrd="0" presId="urn:microsoft.com/office/officeart/2005/8/layout/process4"/>
    <dgm:cxn modelId="{F3F6A7F7-7E04-D146-90C8-892A5E39A9AB}" type="presParOf" srcId="{5AE82554-F453-A249-8332-1BA945B75D3E}" destId="{A23B19D0-BAA5-F54B-A78C-7249438C3426}" srcOrd="3" destOrd="0" presId="urn:microsoft.com/office/officeart/2005/8/layout/process4"/>
    <dgm:cxn modelId="{AAADF965-A27C-9A46-96F9-028C4B81FDEE}" type="presParOf" srcId="{5AE82554-F453-A249-8332-1BA945B75D3E}" destId="{ADAC7DD6-26EC-B042-8749-4799FB22F801}" srcOrd="4"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5" destOrd="0" presId="urn:microsoft.com/office/officeart/2005/8/layout/process4"/>
    <dgm:cxn modelId="{3E701FEA-EF24-DE40-B138-2F7766E32591}" type="presParOf" srcId="{5AE82554-F453-A249-8332-1BA945B75D3E}" destId="{4EA6DF87-1EC3-984B-A088-38548879857B}" srcOrd="6"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7" destOrd="0" presId="urn:microsoft.com/office/officeart/2005/8/layout/process4"/>
    <dgm:cxn modelId="{E0A56E27-B779-474A-B02C-8D950726A69B}" type="presParOf" srcId="{5AE82554-F453-A249-8332-1BA945B75D3E}" destId="{3C5D4C88-FCB0-FC4D-BD1C-323D94CF825F}" srcOrd="8"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305" minVer="http://schemas.openxmlformats.org/drawingml/2006/diagram"/>
    </a:ext>
  </dgm:extLst>
</dgm:dataModel>
</file>

<file path=word/diagrams/data48.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47" qsCatId="simple" csTypeId="urn:microsoft.com/office/officeart/2005/8/colors/accent1_2#46" csCatId="accent1" phldr="1"/>
      <dgm:spPr/>
      <dgm:t>
        <a:bodyPr/>
        <a:lstStyle/>
        <a:p>
          <a:endParaRPr lang="en-US"/>
        </a:p>
      </dgm:t>
    </dgm:pt>
    <dgm:pt modelId="{EF5AF2D6-AF50-EB41-A888-DDD7A3A4B87E}">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Analyze</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Solve problems</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Practice skills</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337B2672-350A-6841-A39E-51F03711D554}">
      <dgm:prSet phldrT="[Tex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Collaborate</a:t>
          </a:r>
          <a:endParaRPr lang="en-US" sz="1000">
            <a:solidFill>
              <a:schemeClr val="tx1"/>
            </a:solidFill>
            <a:latin typeface="Poppins" panose="00000500000000000000" pitchFamily="2" charset="77"/>
            <a:cs typeface="Poppins" panose="00000500000000000000" pitchFamily="2" charset="77"/>
          </a:endParaRPr>
        </a:p>
      </dgm:t>
    </dgm:pt>
    <dgm:pt modelId="{461FB19A-C4DE-B34B-BD80-F98E3A922497}" type="parTrans" cxnId="{6C940671-1859-724D-A84F-3A9D1FB27D4D}">
      <dgm:prSet/>
      <dgm:spPr/>
      <dgm:t>
        <a:bodyPr/>
        <a:lstStyle/>
        <a:p>
          <a:endParaRPr lang="en-US"/>
        </a:p>
      </dgm:t>
    </dgm:pt>
    <dgm:pt modelId="{1AFA3B49-E64F-C642-A4A3-3047A2C7D230}" type="sibTrans" cxnId="{6C940671-1859-724D-A84F-3A9D1FB27D4D}">
      <dgm:prSet/>
      <dgm:spPr/>
      <dgm:t>
        <a:bodyPr/>
        <a:lstStyle/>
        <a:p>
          <a:endParaRPr lang="en-US"/>
        </a:p>
      </dgm:t>
    </dgm:pt>
    <dgm:pt modelId="{E17CF68C-8B00-5246-A742-3174ABCC09C9}">
      <dgm:prSet phldrT="[Tex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Reflect</a:t>
          </a:r>
          <a:endParaRPr lang="en-US" sz="1000">
            <a:solidFill>
              <a:schemeClr val="tx1"/>
            </a:solidFill>
            <a:latin typeface="Poppins" panose="00000500000000000000" pitchFamily="2" charset="77"/>
            <a:cs typeface="Poppins" panose="00000500000000000000" pitchFamily="2" charset="77"/>
          </a:endParaRPr>
        </a:p>
      </dgm:t>
    </dgm:pt>
    <dgm:pt modelId="{B284C00B-44EE-774B-B23C-0CCCC873C91E}" type="parTrans" cxnId="{82F591D2-3692-BA44-BE9C-03D65AEA93E8}">
      <dgm:prSet/>
      <dgm:spPr/>
      <dgm:t>
        <a:bodyPr/>
        <a:lstStyle/>
        <a:p>
          <a:endParaRPr lang="en-US"/>
        </a:p>
      </dgm:t>
    </dgm:pt>
    <dgm:pt modelId="{5909254E-1E16-4D4C-849C-B3A3EB1475B0}" type="sibTrans" cxnId="{82F591D2-3692-BA44-BE9C-03D65AEA93E8}">
      <dgm:prSet/>
      <dgm:spPr/>
      <dgm:t>
        <a:bodyPr/>
        <a:lstStyle/>
        <a:p>
          <a:endParaRPr lang="en-US"/>
        </a:p>
      </dgm:t>
    </dgm:pt>
    <dgm:pt modelId="{3FB3FF9B-1B96-8E4E-A8DB-1012AC04685E}">
      <dgm:prSet phldrT="[Tex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Receive feedback</a:t>
          </a:r>
          <a:endParaRPr lang="en-US" sz="1000">
            <a:solidFill>
              <a:schemeClr val="tx1"/>
            </a:solidFill>
            <a:latin typeface="Poppins" panose="00000500000000000000" pitchFamily="2" charset="77"/>
            <a:cs typeface="Poppins" panose="00000500000000000000" pitchFamily="2" charset="77"/>
          </a:endParaRPr>
        </a:p>
      </dgm:t>
    </dgm:pt>
    <dgm:pt modelId="{92578D14-8BC8-694D-B98A-B40E048A8FDE}" type="parTrans" cxnId="{B8DD6425-52CD-3D49-BD85-8CF7216233C5}">
      <dgm:prSet/>
      <dgm:spPr/>
      <dgm:t>
        <a:bodyPr/>
        <a:lstStyle/>
        <a:p>
          <a:endParaRPr lang="en-US"/>
        </a:p>
      </dgm:t>
    </dgm:pt>
    <dgm:pt modelId="{B8F04AEF-F612-754C-A010-5C8422D91DDC}" type="sibTrans" cxnId="{B8DD6425-52CD-3D49-BD85-8CF7216233C5}">
      <dgm:prSet/>
      <dgm:spPr/>
      <dgm:t>
        <a:bodyPr/>
        <a:lstStyle/>
        <a:p>
          <a:endParaRPr lang="en-US"/>
        </a:p>
      </dgm:t>
    </dgm:pt>
    <dgm:pt modelId="{4F504683-A8DC-5D47-B923-AF2A28DA77C8}">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Discuss</a:t>
          </a:r>
        </a:p>
      </dgm:t>
    </dgm:pt>
    <dgm:pt modelId="{1B002171-59AB-A647-B6E2-71D472293971}" type="sibTrans" cxnId="{86C5599F-A479-BC42-8209-3B0D205B8AE8}">
      <dgm:prSet/>
      <dgm:spPr/>
      <dgm:t>
        <a:bodyPr/>
        <a:lstStyle/>
        <a:p>
          <a:endParaRPr lang="en-US"/>
        </a:p>
      </dgm:t>
    </dgm:pt>
    <dgm:pt modelId="{F91F37B8-C9BF-0044-B1E6-0C30099171E9}" type="parTrans" cxnId="{86C5599F-A479-BC42-8209-3B0D205B8AE8}">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B650ACAB-DD5C-C741-9F37-331A28212AB7}" type="pres">
      <dgm:prSet presAssocID="{3FB3FF9B-1B96-8E4E-A8DB-1012AC04685E}" presName="boxAndChildren" presStyleCnt="0"/>
      <dgm:spPr/>
    </dgm:pt>
    <dgm:pt modelId="{19B8230B-E495-E846-89AC-D4A264C8788E}" type="pres">
      <dgm:prSet presAssocID="{3FB3FF9B-1B96-8E4E-A8DB-1012AC04685E}" presName="parentTextBox" presStyleLbl="node1" presStyleIdx="0" presStyleCnt="7"/>
      <dgm:spPr/>
    </dgm:pt>
    <dgm:pt modelId="{BE4E3545-3B98-B04E-81A4-EB43F959CEF6}" type="pres">
      <dgm:prSet presAssocID="{5909254E-1E16-4D4C-849C-B3A3EB1475B0}" presName="sp" presStyleCnt="0"/>
      <dgm:spPr/>
    </dgm:pt>
    <dgm:pt modelId="{CE438D4D-5EED-D445-955F-A642EDF3F064}" type="pres">
      <dgm:prSet presAssocID="{E17CF68C-8B00-5246-A742-3174ABCC09C9}" presName="arrowAndChildren" presStyleCnt="0"/>
      <dgm:spPr/>
    </dgm:pt>
    <dgm:pt modelId="{831BCAA2-A560-F144-96C1-F3C79BCD66A2}" type="pres">
      <dgm:prSet presAssocID="{E17CF68C-8B00-5246-A742-3174ABCC09C9}" presName="parentTextArrow" presStyleLbl="node1" presStyleIdx="1" presStyleCnt="7"/>
      <dgm:spPr/>
    </dgm:pt>
    <dgm:pt modelId="{CB5B5813-22E0-FD44-8DD4-6B2C58D684EF}" type="pres">
      <dgm:prSet presAssocID="{1AFA3B49-E64F-C642-A4A3-3047A2C7D230}" presName="sp" presStyleCnt="0"/>
      <dgm:spPr/>
    </dgm:pt>
    <dgm:pt modelId="{6A518E6F-8693-1C44-A525-6E6A156A638A}" type="pres">
      <dgm:prSet presAssocID="{337B2672-350A-6841-A39E-51F03711D554}" presName="arrowAndChildren" presStyleCnt="0"/>
      <dgm:spPr/>
    </dgm:pt>
    <dgm:pt modelId="{3DD3617D-F82B-FF4A-9C50-674F653E685E}" type="pres">
      <dgm:prSet presAssocID="{337B2672-350A-6841-A39E-51F03711D554}" presName="parentTextArrow" presStyleLbl="node1" presStyleIdx="2" presStyleCnt="7"/>
      <dgm:spPr/>
    </dgm:pt>
    <dgm:pt modelId="{1518D50B-F886-A845-B87F-00B1EA355978}" type="pres">
      <dgm:prSet presAssocID="{61658DF4-5142-CA43-830D-33321C1AC592}" presName="sp" presStyleCnt="0"/>
      <dgm:spPr/>
    </dgm:pt>
    <dgm:pt modelId="{43D3FEF7-29A8-1D45-B845-FC18924926D9}" type="pres">
      <dgm:prSet presAssocID="{54F068AA-4028-D84B-9EF5-958A39F27968}" presName="arrowAndChildren" presStyleCnt="0"/>
      <dgm:spPr/>
    </dgm:pt>
    <dgm:pt modelId="{143EF4E0-62DF-1142-9C8D-F26CC9F4BF32}" type="pres">
      <dgm:prSet presAssocID="{54F068AA-4028-D84B-9EF5-958A39F27968}" presName="parentTextArrow" presStyleLbl="node1" presStyleIdx="3" presStyleCnt="7"/>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4" presStyleCnt="7"/>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5" presStyleCnt="7"/>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6" presStyleCnt="7"/>
      <dgm:spPr/>
    </dgm:pt>
  </dgm:ptLst>
  <dgm:cxnLst>
    <dgm:cxn modelId="{B8DD6425-52CD-3D49-BD85-8CF7216233C5}" srcId="{08FF193D-8DE8-D44F-8C27-C54A04EBCCBD}" destId="{3FB3FF9B-1B96-8E4E-A8DB-1012AC04685E}" srcOrd="6" destOrd="0" parTransId="{92578D14-8BC8-694D-B98A-B40E048A8FDE}" sibTransId="{B8F04AEF-F612-754C-A010-5C8422D91DDC}"/>
    <dgm:cxn modelId="{07D5C162-7408-8741-8E49-547EB119B702}" srcId="{08FF193D-8DE8-D44F-8C27-C54A04EBCCBD}" destId="{6EC92A87-549D-D44C-B4EE-579A770A5BE9}" srcOrd="2" destOrd="0" parTransId="{961B356E-474D-2E4F-BFC6-3CB7C98008D0}" sibTransId="{23D5FD99-59C0-3D46-909B-A43D918F8DD6}"/>
    <dgm:cxn modelId="{6C940671-1859-724D-A84F-3A9D1FB27D4D}" srcId="{08FF193D-8DE8-D44F-8C27-C54A04EBCCBD}" destId="{337B2672-350A-6841-A39E-51F03711D554}" srcOrd="4" destOrd="0" parTransId="{461FB19A-C4DE-B34B-BD80-F98E3A922497}" sibTransId="{1AFA3B49-E64F-C642-A4A3-3047A2C7D230}"/>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430999A5-1B2F-D140-847B-1A9150FBA9E5}" type="presOf" srcId="{337B2672-350A-6841-A39E-51F03711D554}" destId="{3DD3617D-F82B-FF4A-9C50-674F653E685E}" srcOrd="0" destOrd="0" presId="urn:microsoft.com/office/officeart/2005/8/layout/process4"/>
    <dgm:cxn modelId="{10CE42AE-364E-CC48-83A4-EC69AB204A8C}" type="presOf" srcId="{3FB3FF9B-1B96-8E4E-A8DB-1012AC04685E}" destId="{19B8230B-E495-E846-89AC-D4A264C8788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82F591D2-3692-BA44-BE9C-03D65AEA93E8}" srcId="{08FF193D-8DE8-D44F-8C27-C54A04EBCCBD}" destId="{E17CF68C-8B00-5246-A742-3174ABCC09C9}" srcOrd="5" destOrd="0" parTransId="{B284C00B-44EE-774B-B23C-0CCCC873C91E}" sibTransId="{5909254E-1E16-4D4C-849C-B3A3EB1475B0}"/>
    <dgm:cxn modelId="{8B2D60DC-9A7A-D94C-BAC7-EB4D231465E9}" type="presOf" srcId="{54F068AA-4028-D84B-9EF5-958A39F27968}" destId="{143EF4E0-62DF-1142-9C8D-F26CC9F4BF32}" srcOrd="0" destOrd="0" presId="urn:microsoft.com/office/officeart/2005/8/layout/process4"/>
    <dgm:cxn modelId="{546378E4-423C-4F43-BF05-DA566597167B}" type="presOf" srcId="{E17CF68C-8B00-5246-A742-3174ABCC09C9}" destId="{831BCAA2-A560-F144-96C1-F3C79BCD66A2}"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397B3963-37BF-9D49-B685-65908F8D5BEB}" type="presParOf" srcId="{5AE82554-F453-A249-8332-1BA945B75D3E}" destId="{B650ACAB-DD5C-C741-9F37-331A28212AB7}" srcOrd="0" destOrd="0" presId="urn:microsoft.com/office/officeart/2005/8/layout/process4"/>
    <dgm:cxn modelId="{B5598FD3-56BB-4840-BF7F-0493F02A6FEB}" type="presParOf" srcId="{B650ACAB-DD5C-C741-9F37-331A28212AB7}" destId="{19B8230B-E495-E846-89AC-D4A264C8788E}" srcOrd="0" destOrd="0" presId="urn:microsoft.com/office/officeart/2005/8/layout/process4"/>
    <dgm:cxn modelId="{E8412C2A-D650-D443-936E-1933DE899BC5}" type="presParOf" srcId="{5AE82554-F453-A249-8332-1BA945B75D3E}" destId="{BE4E3545-3B98-B04E-81A4-EB43F959CEF6}" srcOrd="1" destOrd="0" presId="urn:microsoft.com/office/officeart/2005/8/layout/process4"/>
    <dgm:cxn modelId="{26DC7A08-C3D9-B544-8F7B-1118419349AA}" type="presParOf" srcId="{5AE82554-F453-A249-8332-1BA945B75D3E}" destId="{CE438D4D-5EED-D445-955F-A642EDF3F064}" srcOrd="2" destOrd="0" presId="urn:microsoft.com/office/officeart/2005/8/layout/process4"/>
    <dgm:cxn modelId="{FB65FFA0-6A20-1A44-8812-D0CFC1762978}" type="presParOf" srcId="{CE438D4D-5EED-D445-955F-A642EDF3F064}" destId="{831BCAA2-A560-F144-96C1-F3C79BCD66A2}" srcOrd="0" destOrd="0" presId="urn:microsoft.com/office/officeart/2005/8/layout/process4"/>
    <dgm:cxn modelId="{F318942C-AE76-D048-B769-078B98C99A06}" type="presParOf" srcId="{5AE82554-F453-A249-8332-1BA945B75D3E}" destId="{CB5B5813-22E0-FD44-8DD4-6B2C58D684EF}" srcOrd="3" destOrd="0" presId="urn:microsoft.com/office/officeart/2005/8/layout/process4"/>
    <dgm:cxn modelId="{CADAA4DA-150F-024A-91D2-D3200E509F20}" type="presParOf" srcId="{5AE82554-F453-A249-8332-1BA945B75D3E}" destId="{6A518E6F-8693-1C44-A525-6E6A156A638A}" srcOrd="4" destOrd="0" presId="urn:microsoft.com/office/officeart/2005/8/layout/process4"/>
    <dgm:cxn modelId="{9BF1D6ED-901F-E043-880B-1725004EC65B}" type="presParOf" srcId="{6A518E6F-8693-1C44-A525-6E6A156A638A}" destId="{3DD3617D-F82B-FF4A-9C50-674F653E685E}" srcOrd="0" destOrd="0" presId="urn:microsoft.com/office/officeart/2005/8/layout/process4"/>
    <dgm:cxn modelId="{5D019222-DC01-C249-8BD0-83DDC2372EE3}" type="presParOf" srcId="{5AE82554-F453-A249-8332-1BA945B75D3E}" destId="{1518D50B-F886-A845-B87F-00B1EA355978}" srcOrd="5" destOrd="0" presId="urn:microsoft.com/office/officeart/2005/8/layout/process4"/>
    <dgm:cxn modelId="{4FE95552-E397-EF4A-BB6D-A7C0B050F427}" type="presParOf" srcId="{5AE82554-F453-A249-8332-1BA945B75D3E}" destId="{43D3FEF7-29A8-1D45-B845-FC18924926D9}" srcOrd="6" destOrd="0" presId="urn:microsoft.com/office/officeart/2005/8/layout/process4"/>
    <dgm:cxn modelId="{7A134515-FE58-8B4B-B894-DE1B36BD43A7}" type="presParOf" srcId="{43D3FEF7-29A8-1D45-B845-FC18924926D9}" destId="{143EF4E0-62DF-1142-9C8D-F26CC9F4BF32}" srcOrd="0" destOrd="0" presId="urn:microsoft.com/office/officeart/2005/8/layout/process4"/>
    <dgm:cxn modelId="{F3F6A7F7-7E04-D146-90C8-892A5E39A9AB}" type="presParOf" srcId="{5AE82554-F453-A249-8332-1BA945B75D3E}" destId="{A23B19D0-BAA5-F54B-A78C-7249438C3426}" srcOrd="7" destOrd="0" presId="urn:microsoft.com/office/officeart/2005/8/layout/process4"/>
    <dgm:cxn modelId="{AAADF965-A27C-9A46-96F9-028C4B81FDEE}" type="presParOf" srcId="{5AE82554-F453-A249-8332-1BA945B75D3E}" destId="{ADAC7DD6-26EC-B042-8749-4799FB22F801}" srcOrd="8"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9" destOrd="0" presId="urn:microsoft.com/office/officeart/2005/8/layout/process4"/>
    <dgm:cxn modelId="{3E701FEA-EF24-DE40-B138-2F7766E32591}" type="presParOf" srcId="{5AE82554-F453-A249-8332-1BA945B75D3E}" destId="{4EA6DF87-1EC3-984B-A088-38548879857B}" srcOrd="10"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11" destOrd="0" presId="urn:microsoft.com/office/officeart/2005/8/layout/process4"/>
    <dgm:cxn modelId="{E0A56E27-B779-474A-B02C-8D950726A69B}" type="presParOf" srcId="{5AE82554-F453-A249-8332-1BA945B75D3E}" destId="{3C5D4C88-FCB0-FC4D-BD1C-323D94CF825F}" srcOrd="12"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311" minVer="http://schemas.openxmlformats.org/drawingml/2006/diagram"/>
    </a:ext>
  </dgm:extLst>
</dgm:dataModel>
</file>

<file path=word/diagrams/data49.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48" qsCatId="simple" csTypeId="urn:microsoft.com/office/officeart/2005/8/colors/accent1_2#47" csCatId="accent1" phldr="1"/>
      <dgm:spPr/>
      <dgm:t>
        <a:bodyPr/>
        <a:lstStyle/>
        <a:p>
          <a:endParaRPr lang="en-US"/>
        </a:p>
      </dgm:t>
    </dgm:pt>
    <dgm:pt modelId="{EF5AF2D6-AF50-EB41-A888-DDD7A3A4B87E}">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Explain assessment expectations and instructions – both verbally and written</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Provide examples of quality work</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Return feedback in time for students to apply it</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Use clear rubrics</a:t>
          </a:r>
        </a:p>
      </dgm:t>
    </dgm:pt>
    <dgm:pt modelId="{1B002171-59AB-A647-B6E2-71D472293971}" type="sibTrans" cxnId="{86C5599F-A479-BC42-8209-3B0D205B8AE8}">
      <dgm:prSet/>
      <dgm:spPr/>
      <dgm:t>
        <a:bodyPr/>
        <a:lstStyle/>
        <a:p>
          <a:endParaRPr lang="en-US"/>
        </a:p>
      </dgm:t>
    </dgm:pt>
    <dgm:pt modelId="{F91F37B8-C9BF-0044-B1E6-0C30099171E9}" type="parTrans" cxnId="{86C5599F-A479-BC42-8209-3B0D205B8AE8}">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671EE76A-CBA0-BE4C-A072-4A2454544FB5}" type="pres">
      <dgm:prSet presAssocID="{54F068AA-4028-D84B-9EF5-958A39F27968}" presName="boxAndChildren" presStyleCnt="0"/>
      <dgm:spPr/>
    </dgm:pt>
    <dgm:pt modelId="{23223DB8-0C50-BE41-BEA6-D1A49D6EEAC2}" type="pres">
      <dgm:prSet presAssocID="{54F068AA-4028-D84B-9EF5-958A39F27968}" presName="parentTextBox" presStyleLbl="node1" presStyleIdx="0" presStyleCnt="4"/>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1" presStyleCnt="4"/>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2" presStyleCnt="4"/>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3" presStyleCnt="4"/>
      <dgm:spPr/>
    </dgm:pt>
  </dgm:ptLst>
  <dgm:cxnLst>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918297BE-FB77-0443-99F0-8F0F1536EC07}" type="presOf" srcId="{54F068AA-4028-D84B-9EF5-958A39F27968}" destId="{23223DB8-0C50-BE41-BEA6-D1A49D6EEAC2}"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CD4B5D59-028C-FE4A-9E0F-8903DCDD69F9}" type="presParOf" srcId="{5AE82554-F453-A249-8332-1BA945B75D3E}" destId="{671EE76A-CBA0-BE4C-A072-4A2454544FB5}" srcOrd="0" destOrd="0" presId="urn:microsoft.com/office/officeart/2005/8/layout/process4"/>
    <dgm:cxn modelId="{9FC2525A-824D-2C47-BAC0-75449D031BB7}" type="presParOf" srcId="{671EE76A-CBA0-BE4C-A072-4A2454544FB5}" destId="{23223DB8-0C50-BE41-BEA6-D1A49D6EEAC2}" srcOrd="0" destOrd="0" presId="urn:microsoft.com/office/officeart/2005/8/layout/process4"/>
    <dgm:cxn modelId="{F3F6A7F7-7E04-D146-90C8-892A5E39A9AB}" type="presParOf" srcId="{5AE82554-F453-A249-8332-1BA945B75D3E}" destId="{A23B19D0-BAA5-F54B-A78C-7249438C3426}" srcOrd="1" destOrd="0" presId="urn:microsoft.com/office/officeart/2005/8/layout/process4"/>
    <dgm:cxn modelId="{AAADF965-A27C-9A46-96F9-028C4B81FDEE}" type="presParOf" srcId="{5AE82554-F453-A249-8332-1BA945B75D3E}" destId="{ADAC7DD6-26EC-B042-8749-4799FB22F801}" srcOrd="2"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3" destOrd="0" presId="urn:microsoft.com/office/officeart/2005/8/layout/process4"/>
    <dgm:cxn modelId="{3E701FEA-EF24-DE40-B138-2F7766E32591}" type="presParOf" srcId="{5AE82554-F453-A249-8332-1BA945B75D3E}" destId="{4EA6DF87-1EC3-984B-A088-38548879857B}" srcOrd="4"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5" destOrd="0" presId="urn:microsoft.com/office/officeart/2005/8/layout/process4"/>
    <dgm:cxn modelId="{E0A56E27-B779-474A-B02C-8D950726A69B}" type="presParOf" srcId="{5AE82554-F453-A249-8332-1BA945B75D3E}" destId="{3C5D4C88-FCB0-FC4D-BD1C-323D94CF825F}" srcOrd="6"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318" minVer="http://schemas.openxmlformats.org/drawingml/2006/diagram"/>
    </a:ext>
  </dgm:extLst>
</dgm:dataModel>
</file>

<file path=word/diagrams/data50.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49" qsCatId="simple" csTypeId="urn:microsoft.com/office/officeart/2005/8/colors/accent1_2#48" csCatId="accent1" phldr="1"/>
      <dgm:spPr/>
      <dgm:t>
        <a:bodyPr/>
        <a:lstStyle/>
        <a:p>
          <a:endParaRPr lang="en-US"/>
        </a:p>
      </dgm:t>
    </dgm:pt>
    <dgm:pt modelId="{EF5AF2D6-AF50-EB41-A888-DDD7A3A4B87E}">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Does the assessment reflect authentic professional practice?</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Have students had opportunities to practise these skills?</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Are expectations clearly communicated?</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What learning is being assessed?</a:t>
          </a:r>
        </a:p>
      </dgm:t>
    </dgm:pt>
    <dgm:pt modelId="{1B002171-59AB-A647-B6E2-71D472293971}" type="sibTrans" cxnId="{86C5599F-A479-BC42-8209-3B0D205B8AE8}">
      <dgm:prSet/>
      <dgm:spPr/>
      <dgm:t>
        <a:bodyPr/>
        <a:lstStyle/>
        <a:p>
          <a:endParaRPr lang="en-US"/>
        </a:p>
      </dgm:t>
    </dgm:pt>
    <dgm:pt modelId="{F91F37B8-C9BF-0044-B1E6-0C30099171E9}" type="parTrans" cxnId="{86C5599F-A479-BC42-8209-3B0D205B8AE8}">
      <dgm:prSet/>
      <dgm:spPr/>
      <dgm:t>
        <a:bodyPr/>
        <a:lstStyle/>
        <a:p>
          <a:endParaRPr lang="en-US"/>
        </a:p>
      </dgm:t>
    </dgm:pt>
    <dgm:pt modelId="{985A99CF-F339-874E-882D-C4D8A53D49D4}">
      <dgm:prSet phldrT="[Tex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What role, if any, should artificial intelligence play?</a:t>
          </a:r>
          <a:endParaRPr lang="en-US" sz="1000">
            <a:solidFill>
              <a:schemeClr val="tx1"/>
            </a:solidFill>
            <a:latin typeface="Poppins" panose="00000500000000000000" pitchFamily="2" charset="77"/>
            <a:cs typeface="Poppins" panose="00000500000000000000" pitchFamily="2" charset="77"/>
          </a:endParaRPr>
        </a:p>
      </dgm:t>
    </dgm:pt>
    <dgm:pt modelId="{6366CE0E-07B7-3949-9CAE-3FB7A0386C2A}" type="parTrans" cxnId="{5BC1AA88-08AF-EF44-9DCC-DD5F4044F546}">
      <dgm:prSet/>
      <dgm:spPr/>
      <dgm:t>
        <a:bodyPr/>
        <a:lstStyle/>
        <a:p>
          <a:endParaRPr lang="en-US"/>
        </a:p>
      </dgm:t>
    </dgm:pt>
    <dgm:pt modelId="{94522249-AA25-5647-8501-00B0D2795359}" type="sibTrans" cxnId="{5BC1AA88-08AF-EF44-9DCC-DD5F4044F546}">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30EA0305-1A58-544D-A3A1-9535D12B67BB}" type="pres">
      <dgm:prSet presAssocID="{985A99CF-F339-874E-882D-C4D8A53D49D4}" presName="boxAndChildren" presStyleCnt="0"/>
      <dgm:spPr/>
    </dgm:pt>
    <dgm:pt modelId="{6A6BB146-5A84-7544-8703-01A21CFAB432}" type="pres">
      <dgm:prSet presAssocID="{985A99CF-F339-874E-882D-C4D8A53D49D4}" presName="parentTextBox" presStyleLbl="node1" presStyleIdx="0" presStyleCnt="5"/>
      <dgm:spPr/>
    </dgm:pt>
    <dgm:pt modelId="{9C4EEEA8-FE31-B44B-892D-5F71FEF7A114}" type="pres">
      <dgm:prSet presAssocID="{61658DF4-5142-CA43-830D-33321C1AC592}" presName="sp" presStyleCnt="0"/>
      <dgm:spPr/>
    </dgm:pt>
    <dgm:pt modelId="{655BBC1A-BD98-474A-88C2-B05D83CD6954}" type="pres">
      <dgm:prSet presAssocID="{54F068AA-4028-D84B-9EF5-958A39F27968}" presName="arrowAndChildren" presStyleCnt="0"/>
      <dgm:spPr/>
    </dgm:pt>
    <dgm:pt modelId="{632B76A9-4DF4-E840-8548-542745EE28B1}" type="pres">
      <dgm:prSet presAssocID="{54F068AA-4028-D84B-9EF5-958A39F27968}" presName="parentTextArrow" presStyleLbl="node1" presStyleIdx="1" presStyleCnt="5"/>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2" presStyleCnt="5"/>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3" presStyleCnt="5"/>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4" presStyleCnt="5"/>
      <dgm:spPr/>
    </dgm:pt>
  </dgm:ptLst>
  <dgm:cxnLst>
    <dgm:cxn modelId="{9D85883E-96CF-8C4F-BE52-FDF3C642CFE6}" type="presOf" srcId="{54F068AA-4028-D84B-9EF5-958A39F27968}" destId="{632B76A9-4DF4-E840-8548-542745EE28B1}" srcOrd="0" destOrd="0" presId="urn:microsoft.com/office/officeart/2005/8/layout/process4"/>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5BC1AA88-08AF-EF44-9DCC-DD5F4044F546}" srcId="{08FF193D-8DE8-D44F-8C27-C54A04EBCCBD}" destId="{985A99CF-F339-874E-882D-C4D8A53D49D4}" srcOrd="4" destOrd="0" parTransId="{6366CE0E-07B7-3949-9CAE-3FB7A0386C2A}" sibTransId="{94522249-AA25-5647-8501-00B0D2795359}"/>
    <dgm:cxn modelId="{12E73F8B-7E0F-DD48-BF85-F5863F12854E}" type="presOf" srcId="{985A99CF-F339-874E-882D-C4D8A53D49D4}" destId="{6A6BB146-5A84-7544-8703-01A21CFAB432}" srcOrd="0" destOrd="0" presId="urn:microsoft.com/office/officeart/2005/8/layout/process4"/>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FE2DF820-555F-994F-B5B2-EAF8FB92B875}" type="presParOf" srcId="{5AE82554-F453-A249-8332-1BA945B75D3E}" destId="{30EA0305-1A58-544D-A3A1-9535D12B67BB}" srcOrd="0" destOrd="0" presId="urn:microsoft.com/office/officeart/2005/8/layout/process4"/>
    <dgm:cxn modelId="{4A88F303-5E52-7245-9E28-1234EAD8BA75}" type="presParOf" srcId="{30EA0305-1A58-544D-A3A1-9535D12B67BB}" destId="{6A6BB146-5A84-7544-8703-01A21CFAB432}" srcOrd="0" destOrd="0" presId="urn:microsoft.com/office/officeart/2005/8/layout/process4"/>
    <dgm:cxn modelId="{8DCCB711-5C92-F841-AAAE-B633A7F8F126}" type="presParOf" srcId="{5AE82554-F453-A249-8332-1BA945B75D3E}" destId="{9C4EEEA8-FE31-B44B-892D-5F71FEF7A114}" srcOrd="1" destOrd="0" presId="urn:microsoft.com/office/officeart/2005/8/layout/process4"/>
    <dgm:cxn modelId="{546E416A-B37D-7249-B0AA-094DFAB45FC4}" type="presParOf" srcId="{5AE82554-F453-A249-8332-1BA945B75D3E}" destId="{655BBC1A-BD98-474A-88C2-B05D83CD6954}" srcOrd="2" destOrd="0" presId="urn:microsoft.com/office/officeart/2005/8/layout/process4"/>
    <dgm:cxn modelId="{42349B3C-00F3-234F-AFAF-5175530A664D}" type="presParOf" srcId="{655BBC1A-BD98-474A-88C2-B05D83CD6954}" destId="{632B76A9-4DF4-E840-8548-542745EE28B1}" srcOrd="0" destOrd="0" presId="urn:microsoft.com/office/officeart/2005/8/layout/process4"/>
    <dgm:cxn modelId="{F3F6A7F7-7E04-D146-90C8-892A5E39A9AB}" type="presParOf" srcId="{5AE82554-F453-A249-8332-1BA945B75D3E}" destId="{A23B19D0-BAA5-F54B-A78C-7249438C3426}" srcOrd="3" destOrd="0" presId="urn:microsoft.com/office/officeart/2005/8/layout/process4"/>
    <dgm:cxn modelId="{AAADF965-A27C-9A46-96F9-028C4B81FDEE}" type="presParOf" srcId="{5AE82554-F453-A249-8332-1BA945B75D3E}" destId="{ADAC7DD6-26EC-B042-8749-4799FB22F801}" srcOrd="4"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5" destOrd="0" presId="urn:microsoft.com/office/officeart/2005/8/layout/process4"/>
    <dgm:cxn modelId="{3E701FEA-EF24-DE40-B138-2F7766E32591}" type="presParOf" srcId="{5AE82554-F453-A249-8332-1BA945B75D3E}" destId="{4EA6DF87-1EC3-984B-A088-38548879857B}" srcOrd="6"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7" destOrd="0" presId="urn:microsoft.com/office/officeart/2005/8/layout/process4"/>
    <dgm:cxn modelId="{E0A56E27-B779-474A-B02C-8D950726A69B}" type="presParOf" srcId="{5AE82554-F453-A249-8332-1BA945B75D3E}" destId="{3C5D4C88-FCB0-FC4D-BD1C-323D94CF825F}" srcOrd="8"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323" minVer="http://schemas.openxmlformats.org/drawingml/2006/diagram"/>
    </a:ext>
  </dgm:extLst>
</dgm:dataModel>
</file>

<file path=word/diagrams/data51.xml><?xml version="1.0" encoding="utf-8"?>
<dgm:dataModel xmlns:dgm="http://schemas.openxmlformats.org/drawingml/2006/diagram" xmlns:a="http://schemas.openxmlformats.org/drawingml/2006/main">
  <dgm:ptLst>
    <dgm:pt modelId="{1D98A9A4-7B97-AD4D-B00A-9249E4236165}" type="doc">
      <dgm:prSet loTypeId="urn:microsoft.com/office/officeart/2026/layout/SmallDotsVertical#17" loCatId="" qsTypeId="urn:microsoft.com/office/officeart/2005/8/quickstyle/simple1#50" qsCatId="simple" csTypeId="urn:microsoft.com/office/officeart/2005/8/colors/accent1_2#49" csCatId="accent1" phldr="1"/>
      <dgm:spPr/>
      <dgm:t>
        <a:bodyPr/>
        <a:lstStyle/>
        <a:p>
          <a:endParaRPr lang="en-US"/>
        </a:p>
      </dgm:t>
    </dgm:pt>
    <dgm:pt modelId="{A14C8A4D-2206-324F-867B-4B7BF04EFD1A}">
      <dgm:prSet phldrT="Title" custT="1"/>
      <dgm:spPr/>
      <dgm:t>
        <a:bodyPr/>
        <a:lstStyle/>
        <a:p>
          <a:pPr>
            <a:defRPr b="1">
              <a:solidFill>
                <a:schemeClr val="accent1"/>
              </a:solidFill>
            </a:defRPr>
          </a:pPr>
          <a:r>
            <a:rPr lang="en-US" sz="2000">
              <a:solidFill>
                <a:srgbClr val="4C4D4F"/>
              </a:solidFill>
              <a:latin typeface="Poppins" panose="00000500000000000000" pitchFamily="2" charset="77"/>
              <a:cs typeface="Poppins" panose="00000500000000000000" pitchFamily="2" charset="77"/>
            </a:rPr>
            <a:t>Examples include:</a:t>
          </a:r>
        </a:p>
      </dgm:t>
    </dgm:pt>
    <dgm:pt modelId="{7F3907B1-F34A-9D4E-AE12-7B936A688552}" type="parTrans" cxnId="{F338A917-B7E7-0C4B-9602-90800B83067E}">
      <dgm:prSet/>
      <dgm:spPr/>
      <dgm:t>
        <a:bodyPr/>
        <a:lstStyle/>
        <a:p>
          <a:endParaRPr lang="en-US"/>
        </a:p>
      </dgm:t>
    </dgm:pt>
    <dgm:pt modelId="{E3746717-B973-C943-8850-688731D88556}" type="sibTrans" cxnId="{F338A917-B7E7-0C4B-9602-90800B83067E}">
      <dgm:prSet/>
      <dgm:spPr/>
      <dgm:t>
        <a:bodyPr/>
        <a:lstStyle/>
        <a:p>
          <a:endParaRPr lang="en-US"/>
        </a:p>
      </dgm:t>
    </dgm:pt>
    <dgm:pt modelId="{5C451F75-F23C-9949-9888-65C37018BF2C}">
      <dgm:prSet phldrT="Description" custT="1"/>
      <dgm:spPr/>
      <dgm:t>
        <a:bodyPr/>
        <a:lstStyle/>
        <a:p>
          <a:r>
            <a:rPr lang="en-CA" sz="1200">
              <a:latin typeface="Poppins" panose="00000500000000000000" pitchFamily="2" charset="77"/>
              <a:cs typeface="Poppins" panose="00000500000000000000" pitchFamily="2" charset="77"/>
            </a:rPr>
            <a:t>Moodle</a:t>
          </a:r>
        </a:p>
      </dgm:t>
    </dgm:pt>
    <dgm:pt modelId="{56D9C5D8-E8BD-8049-AB43-2801DEE68512}" type="parTrans" cxnId="{15813D1C-DD6A-1040-9581-24FF732AF446}">
      <dgm:prSet/>
      <dgm:spPr/>
      <dgm:t>
        <a:bodyPr/>
        <a:lstStyle/>
        <a:p>
          <a:endParaRPr lang="en-US"/>
        </a:p>
      </dgm:t>
    </dgm:pt>
    <dgm:pt modelId="{ACA76DC2-79BD-2B40-8278-E403EB206EE5}" type="sibTrans" cxnId="{15813D1C-DD6A-1040-9581-24FF732AF446}">
      <dgm:prSet/>
      <dgm:spPr/>
      <dgm:t>
        <a:bodyPr/>
        <a:lstStyle/>
        <a:p>
          <a:endParaRPr lang="en-US"/>
        </a:p>
      </dgm:t>
    </dgm:pt>
    <dgm:pt modelId="{8903CC84-F954-5B4F-9467-6B2356A23BAB}">
      <dgm:prSet phldrT="Description" custT="1"/>
      <dgm:spPr/>
      <dgm:t>
        <a:bodyPr/>
        <a:lstStyle/>
        <a:p>
          <a:r>
            <a:rPr lang="en-CA" sz="1200">
              <a:latin typeface="Poppins" panose="00000500000000000000" pitchFamily="2" charset="77"/>
              <a:cs typeface="Poppins" panose="00000500000000000000" pitchFamily="2" charset="77"/>
            </a:rPr>
            <a:t>Microsoft Teams</a:t>
          </a:r>
          <a:endParaRPr lang="en-US" sz="1200">
            <a:latin typeface="Poppins" panose="00000500000000000000" pitchFamily="2" charset="77"/>
            <a:cs typeface="Poppins" panose="00000500000000000000" pitchFamily="2" charset="77"/>
          </a:endParaRPr>
        </a:p>
      </dgm:t>
    </dgm:pt>
    <dgm:pt modelId="{B9BBFCF0-2541-DC44-B7C3-8AD707DEE3CE}" type="parTrans" cxnId="{977454B0-F9FE-EF42-A998-E1E36CF2437D}">
      <dgm:prSet/>
      <dgm:spPr/>
      <dgm:t>
        <a:bodyPr/>
        <a:lstStyle/>
        <a:p>
          <a:endParaRPr lang="en-US"/>
        </a:p>
      </dgm:t>
    </dgm:pt>
    <dgm:pt modelId="{7ECEB322-98A6-8F4D-9279-0F8A4041997D}" type="sibTrans" cxnId="{977454B0-F9FE-EF42-A998-E1E36CF2437D}">
      <dgm:prSet/>
      <dgm:spPr/>
      <dgm:t>
        <a:bodyPr/>
        <a:lstStyle/>
        <a:p>
          <a:endParaRPr lang="en-US"/>
        </a:p>
      </dgm:t>
    </dgm:pt>
    <dgm:pt modelId="{CDFA8EEB-A45D-3545-816D-AAE97A3FA629}">
      <dgm:prSet phldrT="Description" custT="1"/>
      <dgm:spPr/>
      <dgm:t>
        <a:bodyPr/>
        <a:lstStyle/>
        <a:p>
          <a:r>
            <a:rPr lang="en-CA" sz="1200">
              <a:latin typeface="Poppins" panose="00000500000000000000" pitchFamily="2" charset="77"/>
              <a:cs typeface="Poppins" panose="00000500000000000000" pitchFamily="2" charset="77"/>
            </a:rPr>
            <a:t>Polling tools</a:t>
          </a:r>
          <a:endParaRPr lang="en-US" sz="1200">
            <a:latin typeface="Poppins" panose="00000500000000000000" pitchFamily="2" charset="77"/>
            <a:cs typeface="Poppins" panose="00000500000000000000" pitchFamily="2" charset="77"/>
          </a:endParaRPr>
        </a:p>
      </dgm:t>
    </dgm:pt>
    <dgm:pt modelId="{77875FC4-AE36-C444-9C6D-461428DC528E}" type="parTrans" cxnId="{1EAC8A52-E069-7B46-901B-DD22A7DDBD40}">
      <dgm:prSet/>
      <dgm:spPr/>
      <dgm:t>
        <a:bodyPr/>
        <a:lstStyle/>
        <a:p>
          <a:endParaRPr lang="en-US"/>
        </a:p>
      </dgm:t>
    </dgm:pt>
    <dgm:pt modelId="{42B5F26C-1640-6344-AAB0-A845F5518D9F}" type="sibTrans" cxnId="{1EAC8A52-E069-7B46-901B-DD22A7DDBD40}">
      <dgm:prSet/>
      <dgm:spPr/>
      <dgm:t>
        <a:bodyPr/>
        <a:lstStyle/>
        <a:p>
          <a:endParaRPr lang="en-US"/>
        </a:p>
      </dgm:t>
    </dgm:pt>
    <dgm:pt modelId="{6F5058AA-6AB8-F743-B098-366542F47084}">
      <dgm:prSet phldrT="Description" custT="1"/>
      <dgm:spPr/>
      <dgm:t>
        <a:bodyPr/>
        <a:lstStyle/>
        <a:p>
          <a:r>
            <a:rPr lang="en-CA" sz="1200">
              <a:latin typeface="Poppins" panose="00000500000000000000" pitchFamily="2" charset="77"/>
              <a:cs typeface="Poppins" panose="00000500000000000000" pitchFamily="2" charset="77"/>
            </a:rPr>
            <a:t>Collaborative documents</a:t>
          </a:r>
          <a:endParaRPr lang="en-US" sz="1200">
            <a:latin typeface="Poppins" panose="00000500000000000000" pitchFamily="2" charset="77"/>
            <a:cs typeface="Poppins" panose="00000500000000000000" pitchFamily="2" charset="77"/>
          </a:endParaRPr>
        </a:p>
      </dgm:t>
    </dgm:pt>
    <dgm:pt modelId="{654C3E9F-D693-5A49-A9B8-36D49D8E86D6}" type="parTrans" cxnId="{FB995844-3794-BD45-BAFE-594ED1F9E8A0}">
      <dgm:prSet/>
      <dgm:spPr/>
      <dgm:t>
        <a:bodyPr/>
        <a:lstStyle/>
        <a:p>
          <a:endParaRPr lang="en-US"/>
        </a:p>
      </dgm:t>
    </dgm:pt>
    <dgm:pt modelId="{13405184-C1AE-8B4C-9774-C7B799ABE81C}" type="sibTrans" cxnId="{FB995844-3794-BD45-BAFE-594ED1F9E8A0}">
      <dgm:prSet/>
      <dgm:spPr/>
      <dgm:t>
        <a:bodyPr/>
        <a:lstStyle/>
        <a:p>
          <a:endParaRPr lang="en-US"/>
        </a:p>
      </dgm:t>
    </dgm:pt>
    <dgm:pt modelId="{71BD4412-E8E5-2644-AA9F-FB602C89C67B}">
      <dgm:prSet phldrT="Description" custT="1"/>
      <dgm:spPr/>
      <dgm:t>
        <a:bodyPr/>
        <a:lstStyle/>
        <a:p>
          <a:r>
            <a:rPr lang="en-CA" sz="1200">
              <a:latin typeface="Poppins" panose="00000500000000000000" pitchFamily="2" charset="77"/>
              <a:cs typeface="Poppins" panose="00000500000000000000" pitchFamily="2" charset="77"/>
            </a:rPr>
            <a:t>Multimedia resources</a:t>
          </a:r>
          <a:endParaRPr lang="en-US" sz="1200">
            <a:latin typeface="Poppins" panose="00000500000000000000" pitchFamily="2" charset="77"/>
            <a:cs typeface="Poppins" panose="00000500000000000000" pitchFamily="2" charset="77"/>
          </a:endParaRPr>
        </a:p>
      </dgm:t>
    </dgm:pt>
    <dgm:pt modelId="{0AECCD39-C5B5-3546-BB7D-0728DDE0DAEA}" type="parTrans" cxnId="{9316603D-A822-3B43-BA0A-20624F6EF739}">
      <dgm:prSet/>
      <dgm:spPr/>
      <dgm:t>
        <a:bodyPr/>
        <a:lstStyle/>
        <a:p>
          <a:endParaRPr lang="en-US"/>
        </a:p>
      </dgm:t>
    </dgm:pt>
    <dgm:pt modelId="{B6F70300-D1AB-2A44-9151-92E148605853}" type="sibTrans" cxnId="{9316603D-A822-3B43-BA0A-20624F6EF739}">
      <dgm:prSet/>
      <dgm:spPr/>
      <dgm:t>
        <a:bodyPr/>
        <a:lstStyle/>
        <a:p>
          <a:endParaRPr lang="en-US"/>
        </a:p>
      </dgm:t>
    </dgm:pt>
    <dgm:pt modelId="{4885DDD4-6B47-F945-B4F2-36B28F537255}">
      <dgm:prSet phldrT="Description" custT="1"/>
      <dgm:spPr/>
      <dgm:t>
        <a:bodyPr/>
        <a:lstStyle/>
        <a:p>
          <a:r>
            <a:rPr lang="en-CA" sz="1200">
              <a:latin typeface="Poppins" panose="00000500000000000000" pitchFamily="2" charset="77"/>
              <a:cs typeface="Poppins" panose="00000500000000000000" pitchFamily="2" charset="77"/>
            </a:rPr>
            <a:t>Simulation software</a:t>
          </a:r>
          <a:endParaRPr lang="en-US" sz="1200">
            <a:latin typeface="Poppins" panose="00000500000000000000" pitchFamily="2" charset="77"/>
            <a:cs typeface="Poppins" panose="00000500000000000000" pitchFamily="2" charset="77"/>
          </a:endParaRPr>
        </a:p>
      </dgm:t>
    </dgm:pt>
    <dgm:pt modelId="{68ACB633-FC4E-6F46-94BF-17F5D3396F75}" type="parTrans" cxnId="{400A3F09-90E6-5740-9F57-1C0961DA8EDA}">
      <dgm:prSet/>
      <dgm:spPr/>
      <dgm:t>
        <a:bodyPr/>
        <a:lstStyle/>
        <a:p>
          <a:endParaRPr lang="en-US"/>
        </a:p>
      </dgm:t>
    </dgm:pt>
    <dgm:pt modelId="{4CE2E79B-A065-DF4F-A314-6FE611E0EBE2}" type="sibTrans" cxnId="{400A3F09-90E6-5740-9F57-1C0961DA8EDA}">
      <dgm:prSet/>
      <dgm:spPr/>
      <dgm:t>
        <a:bodyPr/>
        <a:lstStyle/>
        <a:p>
          <a:endParaRPr lang="en-US"/>
        </a:p>
      </dgm:t>
    </dgm:pt>
    <dgm:pt modelId="{3AD9E746-F69D-D54D-9E48-1F4B07CC79A1}">
      <dgm:prSet phldrT="Description" custT="1"/>
      <dgm:spPr/>
      <dgm:t>
        <a:bodyPr/>
        <a:lstStyle/>
        <a:p>
          <a:r>
            <a:rPr lang="en-CA" sz="1200">
              <a:latin typeface="Poppins" panose="00000500000000000000" pitchFamily="2" charset="77"/>
              <a:cs typeface="Poppins" panose="00000500000000000000" pitchFamily="2" charset="77"/>
            </a:rPr>
            <a:t>Discipline-specific applications</a:t>
          </a:r>
          <a:endParaRPr lang="en-US" sz="1200">
            <a:latin typeface="Poppins" panose="00000500000000000000" pitchFamily="2" charset="77"/>
            <a:cs typeface="Poppins" panose="00000500000000000000" pitchFamily="2" charset="77"/>
          </a:endParaRPr>
        </a:p>
      </dgm:t>
    </dgm:pt>
    <dgm:pt modelId="{6266F306-EB15-0A4A-BB9B-FE0056F338C3}" type="parTrans" cxnId="{FEC94F60-88C0-DB46-8383-6BE12F24B9D2}">
      <dgm:prSet/>
      <dgm:spPr/>
      <dgm:t>
        <a:bodyPr/>
        <a:lstStyle/>
        <a:p>
          <a:endParaRPr lang="en-US"/>
        </a:p>
      </dgm:t>
    </dgm:pt>
    <dgm:pt modelId="{574CC7AB-D396-514D-B790-CF091F37496A}" type="sibTrans" cxnId="{FEC94F60-88C0-DB46-8383-6BE12F24B9D2}">
      <dgm:prSet/>
      <dgm:spPr/>
      <dgm:t>
        <a:bodyPr/>
        <a:lstStyle/>
        <a:p>
          <a:endParaRPr lang="en-US"/>
        </a:p>
      </dgm:t>
    </dgm:pt>
    <dgm:pt modelId="{7BF6C476-CAE9-3F41-BE86-27A0B6BD1236}" type="pres">
      <dgm:prSet presAssocID="{1D98A9A4-7B97-AD4D-B00A-9249E4236165}" presName="root" presStyleCnt="0">
        <dgm:presLayoutVars>
          <dgm:dir/>
          <dgm:resizeHandles val="exact"/>
        </dgm:presLayoutVars>
      </dgm:prSet>
      <dgm:spPr/>
    </dgm:pt>
    <dgm:pt modelId="{13CEDF3E-BEF9-7F46-B3B2-7518E6B0F1FB}" type="pres">
      <dgm:prSet presAssocID="{1D98A9A4-7B97-AD4D-B00A-9249E4236165}" presName="connLine" presStyleLbl="dkBgShp" presStyleIdx="0" presStyleCnt="1"/>
      <dgm:spPr>
        <a:solidFill>
          <a:srgbClr val="DAD9DD"/>
        </a:solidFill>
        <a:ln>
          <a:noFill/>
        </a:ln>
        <a:effectLst/>
      </dgm:spPr>
    </dgm:pt>
    <dgm:pt modelId="{44AB9DDB-E562-8747-AE49-0CB793C3CC8B}" type="pres">
      <dgm:prSet presAssocID="{1D98A9A4-7B97-AD4D-B00A-9249E4236165}" presName="itemsFlow" presStyleCnt="0"/>
      <dgm:spPr/>
    </dgm:pt>
    <dgm:pt modelId="{B515DDAD-B626-CE42-9718-D65AF14B72B8}" type="pres">
      <dgm:prSet presAssocID="{A14C8A4D-2206-324F-867B-4B7BF04EFD1A}" presName="item" presStyleCnt="0"/>
      <dgm:spPr/>
    </dgm:pt>
    <dgm:pt modelId="{BE3EE4D4-D9D1-8447-A4AE-5BD5F8553A47}" type="pres">
      <dgm:prSet presAssocID="{A14C8A4D-2206-324F-867B-4B7BF04EFD1A}" presName="anchor" presStyleCnt="0"/>
      <dgm:spPr/>
    </dgm:pt>
    <dgm:pt modelId="{560D0EC1-0DDA-D84E-A3DD-AE078C67D828}" type="pres">
      <dgm:prSet presAssocID="{A14C8A4D-2206-324F-867B-4B7BF04EFD1A}" presName="titleText" presStyleLbl="revTx" presStyleIdx="0" presStyleCnt="0">
        <dgm:presLayoutVars>
          <dgm:chMax val="0"/>
          <dgm:chPref val="0"/>
        </dgm:presLayoutVars>
      </dgm:prSet>
      <dgm:spPr/>
    </dgm:pt>
    <dgm:pt modelId="{F8A83EC6-F450-F74C-AE10-C0BE46C8A24F}" type="pres">
      <dgm:prSet presAssocID="{A14C8A4D-2206-324F-867B-4B7BF04EFD1A}" presName="dot" presStyleLbl="node1" presStyleIdx="0" presStyleCnt="1"/>
      <dgm:spPr>
        <a:solidFill>
          <a:srgbClr val="4C4D4F"/>
        </a:solidFill>
      </dgm:spPr>
    </dgm:pt>
    <dgm:pt modelId="{1287B05D-8569-E94E-97DA-1A84DA0E16B0}" type="pres">
      <dgm:prSet presAssocID="{A14C8A4D-2206-324F-867B-4B7BF04EFD1A}" presName="descText" presStyleLbl="revTx" presStyleIdx="0" presStyleCnt="0">
        <dgm:presLayoutVars>
          <dgm:chMax val="0"/>
          <dgm:chPref val="0"/>
        </dgm:presLayoutVars>
      </dgm:prSet>
      <dgm:spPr/>
    </dgm:pt>
  </dgm:ptLst>
  <dgm:cxnLst>
    <dgm:cxn modelId="{33BFF907-6340-E945-9926-857A9D51466F}" type="presOf" srcId="{4885DDD4-6B47-F945-B4F2-36B28F537255}" destId="{1287B05D-8569-E94E-97DA-1A84DA0E16B0}" srcOrd="0" destOrd="5" presId="urn:microsoft.com/office/officeart/2026/layout/SmallDotsVertical#17"/>
    <dgm:cxn modelId="{400A3F09-90E6-5740-9F57-1C0961DA8EDA}" srcId="{A14C8A4D-2206-324F-867B-4B7BF04EFD1A}" destId="{4885DDD4-6B47-F945-B4F2-36B28F537255}" srcOrd="5" destOrd="0" parTransId="{68ACB633-FC4E-6F46-94BF-17F5D3396F75}" sibTransId="{4CE2E79B-A065-DF4F-A314-6FE611E0EBE2}"/>
    <dgm:cxn modelId="{F338A917-B7E7-0C4B-9602-90800B83067E}" srcId="{1D98A9A4-7B97-AD4D-B00A-9249E4236165}" destId="{A14C8A4D-2206-324F-867B-4B7BF04EFD1A}" srcOrd="0" destOrd="0" parTransId="{7F3907B1-F34A-9D4E-AE12-7B936A688552}" sibTransId="{E3746717-B973-C943-8850-688731D88556}"/>
    <dgm:cxn modelId="{C93E331A-A9A6-3D4F-8699-85771408D392}" type="presOf" srcId="{A14C8A4D-2206-324F-867B-4B7BF04EFD1A}" destId="{560D0EC1-0DDA-D84E-A3DD-AE078C67D828}" srcOrd="0" destOrd="0" presId="urn:microsoft.com/office/officeart/2026/layout/SmallDotsVertical#17"/>
    <dgm:cxn modelId="{15813D1C-DD6A-1040-9581-24FF732AF446}" srcId="{A14C8A4D-2206-324F-867B-4B7BF04EFD1A}" destId="{5C451F75-F23C-9949-9888-65C37018BF2C}" srcOrd="0" destOrd="0" parTransId="{56D9C5D8-E8BD-8049-AB43-2801DEE68512}" sibTransId="{ACA76DC2-79BD-2B40-8278-E403EB206EE5}"/>
    <dgm:cxn modelId="{9316603D-A822-3B43-BA0A-20624F6EF739}" srcId="{A14C8A4D-2206-324F-867B-4B7BF04EFD1A}" destId="{71BD4412-E8E5-2644-AA9F-FB602C89C67B}" srcOrd="4" destOrd="0" parTransId="{0AECCD39-C5B5-3546-BB7D-0728DDE0DAEA}" sibTransId="{B6F70300-D1AB-2A44-9151-92E148605853}"/>
    <dgm:cxn modelId="{FB995844-3794-BD45-BAFE-594ED1F9E8A0}" srcId="{A14C8A4D-2206-324F-867B-4B7BF04EFD1A}" destId="{6F5058AA-6AB8-F743-B098-366542F47084}" srcOrd="3" destOrd="0" parTransId="{654C3E9F-D693-5A49-A9B8-36D49D8E86D6}" sibTransId="{13405184-C1AE-8B4C-9774-C7B799ABE81C}"/>
    <dgm:cxn modelId="{9B20A347-C8F6-E344-A1ED-E802C15D8682}" type="presOf" srcId="{CDFA8EEB-A45D-3545-816D-AAE97A3FA629}" destId="{1287B05D-8569-E94E-97DA-1A84DA0E16B0}" srcOrd="0" destOrd="2" presId="urn:microsoft.com/office/officeart/2026/layout/SmallDotsVertical#17"/>
    <dgm:cxn modelId="{1EAC8A52-E069-7B46-901B-DD22A7DDBD40}" srcId="{A14C8A4D-2206-324F-867B-4B7BF04EFD1A}" destId="{CDFA8EEB-A45D-3545-816D-AAE97A3FA629}" srcOrd="2" destOrd="0" parTransId="{77875FC4-AE36-C444-9C6D-461428DC528E}" sibTransId="{42B5F26C-1640-6344-AAB0-A845F5518D9F}"/>
    <dgm:cxn modelId="{FEC94F60-88C0-DB46-8383-6BE12F24B9D2}" srcId="{A14C8A4D-2206-324F-867B-4B7BF04EFD1A}" destId="{3AD9E746-F69D-D54D-9E48-1F4B07CC79A1}" srcOrd="6" destOrd="0" parTransId="{6266F306-EB15-0A4A-BB9B-FE0056F338C3}" sibTransId="{574CC7AB-D396-514D-B790-CF091F37496A}"/>
    <dgm:cxn modelId="{188C2498-CA92-8742-A55E-EFB48F7D7EA4}" type="presOf" srcId="{6F5058AA-6AB8-F743-B098-366542F47084}" destId="{1287B05D-8569-E94E-97DA-1A84DA0E16B0}" srcOrd="0" destOrd="3" presId="urn:microsoft.com/office/officeart/2026/layout/SmallDotsVertical#17"/>
    <dgm:cxn modelId="{04943C9B-B04C-8C41-9E76-A8F3DA72C9AF}" type="presOf" srcId="{1D98A9A4-7B97-AD4D-B00A-9249E4236165}" destId="{7BF6C476-CAE9-3F41-BE86-27A0B6BD1236}" srcOrd="0" destOrd="0" presId="urn:microsoft.com/office/officeart/2026/layout/SmallDotsVertical#17"/>
    <dgm:cxn modelId="{977454B0-F9FE-EF42-A998-E1E36CF2437D}" srcId="{A14C8A4D-2206-324F-867B-4B7BF04EFD1A}" destId="{8903CC84-F954-5B4F-9467-6B2356A23BAB}" srcOrd="1" destOrd="0" parTransId="{B9BBFCF0-2541-DC44-B7C3-8AD707DEE3CE}" sibTransId="{7ECEB322-98A6-8F4D-9279-0F8A4041997D}"/>
    <dgm:cxn modelId="{83A3E1B3-9E0A-0149-8D0D-CD8985DCA1B8}" type="presOf" srcId="{3AD9E746-F69D-D54D-9E48-1F4B07CC79A1}" destId="{1287B05D-8569-E94E-97DA-1A84DA0E16B0}" srcOrd="0" destOrd="6" presId="urn:microsoft.com/office/officeart/2026/layout/SmallDotsVertical#17"/>
    <dgm:cxn modelId="{18FC18E0-94DF-594D-891A-339D96BDA3F4}" type="presOf" srcId="{5C451F75-F23C-9949-9888-65C37018BF2C}" destId="{1287B05D-8569-E94E-97DA-1A84DA0E16B0}" srcOrd="0" destOrd="0" presId="urn:microsoft.com/office/officeart/2026/layout/SmallDotsVertical#17"/>
    <dgm:cxn modelId="{1B6F43E3-B10E-F248-9495-381E618460DF}" type="presOf" srcId="{71BD4412-E8E5-2644-AA9F-FB602C89C67B}" destId="{1287B05D-8569-E94E-97DA-1A84DA0E16B0}" srcOrd="0" destOrd="4" presId="urn:microsoft.com/office/officeart/2026/layout/SmallDotsVertical#17"/>
    <dgm:cxn modelId="{2483CEF0-670F-0B48-810B-1D889DBAD34B}" type="presOf" srcId="{8903CC84-F954-5B4F-9467-6B2356A23BAB}" destId="{1287B05D-8569-E94E-97DA-1A84DA0E16B0}" srcOrd="0" destOrd="1" presId="urn:microsoft.com/office/officeart/2026/layout/SmallDotsVertical#17"/>
    <dgm:cxn modelId="{F2B43FD4-BA38-AC4E-A143-1AB7CF68C393}" type="presParOf" srcId="{7BF6C476-CAE9-3F41-BE86-27A0B6BD1236}" destId="{13CEDF3E-BEF9-7F46-B3B2-7518E6B0F1FB}" srcOrd="0" destOrd="0" presId="urn:microsoft.com/office/officeart/2026/layout/SmallDotsVertical#17"/>
    <dgm:cxn modelId="{91DEA72B-F78B-D045-982E-980029FC59B6}" type="presParOf" srcId="{7BF6C476-CAE9-3F41-BE86-27A0B6BD1236}" destId="{44AB9DDB-E562-8747-AE49-0CB793C3CC8B}" srcOrd="1" destOrd="0" presId="urn:microsoft.com/office/officeart/2026/layout/SmallDotsVertical#17"/>
    <dgm:cxn modelId="{7B1ED77A-6B86-6742-9032-2E79A8B9F2D5}" type="presParOf" srcId="{44AB9DDB-E562-8747-AE49-0CB793C3CC8B}" destId="{B515DDAD-B626-CE42-9718-D65AF14B72B8}" srcOrd="0" destOrd="0" presId="urn:microsoft.com/office/officeart/2026/layout/SmallDotsVertical#17"/>
    <dgm:cxn modelId="{21216B87-B761-CE4F-B259-B7CD84E0BDC2}" type="presParOf" srcId="{B515DDAD-B626-CE42-9718-D65AF14B72B8}" destId="{BE3EE4D4-D9D1-8447-A4AE-5BD5F8553A47}" srcOrd="0" destOrd="0" presId="urn:microsoft.com/office/officeart/2026/layout/SmallDotsVertical#17"/>
    <dgm:cxn modelId="{F4633190-129D-B14C-B3B6-EEA137A97BA1}" type="presParOf" srcId="{B515DDAD-B626-CE42-9718-D65AF14B72B8}" destId="{560D0EC1-0DDA-D84E-A3DD-AE078C67D828}" srcOrd="1" destOrd="0" presId="urn:microsoft.com/office/officeart/2026/layout/SmallDotsVertical#17"/>
    <dgm:cxn modelId="{C1F5FCC1-F8B4-8D49-BAA7-7F60B3E13FBB}" type="presParOf" srcId="{B515DDAD-B626-CE42-9718-D65AF14B72B8}" destId="{F8A83EC6-F450-F74C-AE10-C0BE46C8A24F}" srcOrd="2" destOrd="0" presId="urn:microsoft.com/office/officeart/2026/layout/SmallDotsVertical#17"/>
    <dgm:cxn modelId="{4A3A1B99-8243-F145-8E24-46469C116642}" type="presParOf" srcId="{B515DDAD-B626-CE42-9718-D65AF14B72B8}" destId="{1287B05D-8569-E94E-97DA-1A84DA0E16B0}" srcOrd="3" destOrd="0" presId="urn:microsoft.com/office/officeart/2026/layout/SmallDotsVertical#17"/>
  </dgm:cxnLst>
  <dgm:bg/>
  <dgm:whole/>
  <dgm:extLst>
    <a:ext uri="http://schemas.microsoft.com/office/drawing/2008/diagram">
      <dsp:dataModelExt xmlns:dsp="http://schemas.microsoft.com/office/drawing/2008/diagram" relId="rId328" minVer="http://schemas.openxmlformats.org/drawingml/2006/diagram"/>
    </a:ext>
  </dgm:extLst>
</dgm:dataModel>
</file>

<file path=word/diagrams/data52.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51" qsCatId="simple" csTypeId="urn:microsoft.com/office/officeart/2005/8/colors/accent1_2#50" csCatId="accent1" phldr="1"/>
      <dgm:spPr/>
      <dgm:t>
        <a:bodyPr/>
        <a:lstStyle/>
        <a:p>
          <a:endParaRPr lang="en-US"/>
        </a:p>
      </dgm:t>
    </dgm:pt>
    <dgm:pt modelId="{EF5AF2D6-AF50-EB41-A888-DDD7A3A4B87E}">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When AI may be used</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How AI use should be acknowledged</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When AI use is prohibited</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Permitted uses of AI </a:t>
          </a:r>
        </a:p>
      </dgm:t>
    </dgm:pt>
    <dgm:pt modelId="{1B002171-59AB-A647-B6E2-71D472293971}" type="sibTrans" cxnId="{86C5599F-A479-BC42-8209-3B0D205B8AE8}">
      <dgm:prSet/>
      <dgm:spPr/>
      <dgm:t>
        <a:bodyPr/>
        <a:lstStyle/>
        <a:p>
          <a:endParaRPr lang="en-US"/>
        </a:p>
      </dgm:t>
    </dgm:pt>
    <dgm:pt modelId="{F91F37B8-C9BF-0044-B1E6-0C30099171E9}" type="parTrans" cxnId="{86C5599F-A479-BC42-8209-3B0D205B8AE8}">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0E82699C-A7E6-084F-8173-1905AD9D33E6}" type="pres">
      <dgm:prSet presAssocID="{54F068AA-4028-D84B-9EF5-958A39F27968}" presName="boxAndChildren" presStyleCnt="0"/>
      <dgm:spPr/>
    </dgm:pt>
    <dgm:pt modelId="{CD569445-8153-D242-AFBE-0049B26E1F96}" type="pres">
      <dgm:prSet presAssocID="{54F068AA-4028-D84B-9EF5-958A39F27968}" presName="parentTextBox" presStyleLbl="node1" presStyleIdx="0" presStyleCnt="4"/>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1" presStyleCnt="4"/>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2" presStyleCnt="4"/>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3" presStyleCnt="4"/>
      <dgm:spPr/>
    </dgm:pt>
  </dgm:ptLst>
  <dgm:cxnLst>
    <dgm:cxn modelId="{FA31A01A-DD2A-F14A-B7F3-BDBEA3792B8D}" type="presOf" srcId="{54F068AA-4028-D84B-9EF5-958A39F27968}" destId="{CD569445-8153-D242-AFBE-0049B26E1F96}" srcOrd="0" destOrd="0" presId="urn:microsoft.com/office/officeart/2005/8/layout/process4"/>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5576E2C6-1CBB-F44D-A1C6-707EE632A4CE}" type="presOf" srcId="{EF5AF2D6-AF50-EB41-A888-DDD7A3A4B87E}" destId="{ACB68D08-69D5-7146-A010-1B55C70D0D61}"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83BDABCB-BF81-514E-89A3-5D366E7E47E7}" type="presParOf" srcId="{5AE82554-F453-A249-8332-1BA945B75D3E}" destId="{0E82699C-A7E6-084F-8173-1905AD9D33E6}" srcOrd="0" destOrd="0" presId="urn:microsoft.com/office/officeart/2005/8/layout/process4"/>
    <dgm:cxn modelId="{17A28567-3A6A-1E44-8818-D4DA0C2DF41C}" type="presParOf" srcId="{0E82699C-A7E6-084F-8173-1905AD9D33E6}" destId="{CD569445-8153-D242-AFBE-0049B26E1F96}" srcOrd="0" destOrd="0" presId="urn:microsoft.com/office/officeart/2005/8/layout/process4"/>
    <dgm:cxn modelId="{F3F6A7F7-7E04-D146-90C8-892A5E39A9AB}" type="presParOf" srcId="{5AE82554-F453-A249-8332-1BA945B75D3E}" destId="{A23B19D0-BAA5-F54B-A78C-7249438C3426}" srcOrd="1" destOrd="0" presId="urn:microsoft.com/office/officeart/2005/8/layout/process4"/>
    <dgm:cxn modelId="{AAADF965-A27C-9A46-96F9-028C4B81FDEE}" type="presParOf" srcId="{5AE82554-F453-A249-8332-1BA945B75D3E}" destId="{ADAC7DD6-26EC-B042-8749-4799FB22F801}" srcOrd="2"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3" destOrd="0" presId="urn:microsoft.com/office/officeart/2005/8/layout/process4"/>
    <dgm:cxn modelId="{3E701FEA-EF24-DE40-B138-2F7766E32591}" type="presParOf" srcId="{5AE82554-F453-A249-8332-1BA945B75D3E}" destId="{4EA6DF87-1EC3-984B-A088-38548879857B}" srcOrd="4"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5" destOrd="0" presId="urn:microsoft.com/office/officeart/2005/8/layout/process4"/>
    <dgm:cxn modelId="{E0A56E27-B779-474A-B02C-8D950726A69B}" type="presParOf" srcId="{5AE82554-F453-A249-8332-1BA945B75D3E}" destId="{3C5D4C88-FCB0-FC4D-BD1C-323D94CF825F}" srcOrd="6"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335" minVer="http://schemas.openxmlformats.org/drawingml/2006/diagram"/>
    </a:ext>
  </dgm:extLst>
</dgm:dataModel>
</file>

<file path=word/diagrams/data53.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52" qsCatId="simple" csTypeId="urn:microsoft.com/office/officeart/2005/8/colors/accent1_2#51" csCatId="accent1" phldr="1"/>
      <dgm:spPr/>
      <dgm:t>
        <a:bodyPr/>
        <a:lstStyle/>
        <a:p>
          <a:endParaRPr lang="en-US"/>
        </a:p>
      </dgm:t>
    </dgm:pt>
    <dgm:pt modelId="{EF5AF2D6-AF50-EB41-A888-DDD7A3A4B87E}">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Assessment design</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DAD9DD"/>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Syllabus development</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DAD9DD"/>
        </a:solidFill>
        <a:ln>
          <a:noFill/>
        </a:ln>
      </dgm:spPr>
      <dgm:t>
        <a:bodyPr/>
        <a:lstStyle/>
        <a:p>
          <a:pPr>
            <a:buFont typeface="Poppins" panose="00000500000000000000" pitchFamily="2" charset="77"/>
            <a:buNone/>
          </a:pPr>
          <a:r>
            <a:rPr lang="en-CA" sz="1000">
              <a:solidFill>
                <a:schemeClr val="tx1"/>
              </a:solidFill>
              <a:latin typeface="Poppins" panose="00000500000000000000" pitchFamily="2" charset="77"/>
              <a:cs typeface="Poppins" panose="00000500000000000000" pitchFamily="2" charset="77"/>
            </a:rPr>
            <a:t>Instructional strategies</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Course planning</a:t>
          </a:r>
        </a:p>
      </dgm:t>
    </dgm:pt>
    <dgm:pt modelId="{1B002171-59AB-A647-B6E2-71D472293971}" type="sibTrans" cxnId="{86C5599F-A479-BC42-8209-3B0D205B8AE8}">
      <dgm:prSet/>
      <dgm:spPr/>
      <dgm:t>
        <a:bodyPr/>
        <a:lstStyle/>
        <a:p>
          <a:endParaRPr lang="en-US"/>
        </a:p>
      </dgm:t>
    </dgm:pt>
    <dgm:pt modelId="{F91F37B8-C9BF-0044-B1E6-0C30099171E9}" type="parTrans" cxnId="{86C5599F-A479-BC42-8209-3B0D205B8AE8}">
      <dgm:prSet/>
      <dgm:spPr/>
      <dgm:t>
        <a:bodyPr/>
        <a:lstStyle/>
        <a:p>
          <a:endParaRPr lang="en-US"/>
        </a:p>
      </dgm:t>
    </dgm:pt>
    <dgm:pt modelId="{949B9C8C-44FA-B24F-8F50-FA0A6C836067}">
      <dgm:prSet phldrT="[Tex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Educational technology</a:t>
          </a:r>
          <a:endParaRPr lang="en-US" sz="1000">
            <a:solidFill>
              <a:schemeClr val="tx1"/>
            </a:solidFill>
            <a:latin typeface="Poppins" panose="00000500000000000000" pitchFamily="2" charset="77"/>
            <a:cs typeface="Poppins" panose="00000500000000000000" pitchFamily="2" charset="77"/>
          </a:endParaRPr>
        </a:p>
      </dgm:t>
    </dgm:pt>
    <dgm:pt modelId="{21DC288A-F39E-904B-A426-4B1E5CC83BC8}" type="parTrans" cxnId="{7F8C81AA-63B8-1B4E-A065-63F4B7C1C2A1}">
      <dgm:prSet/>
      <dgm:spPr/>
      <dgm:t>
        <a:bodyPr/>
        <a:lstStyle/>
        <a:p>
          <a:endParaRPr lang="en-US"/>
        </a:p>
      </dgm:t>
    </dgm:pt>
    <dgm:pt modelId="{D475DB7D-2C2B-1446-A52B-6146987D9A0A}" type="sibTrans" cxnId="{7F8C81AA-63B8-1B4E-A065-63F4B7C1C2A1}">
      <dgm:prSet/>
      <dgm:spPr/>
      <dgm:t>
        <a:bodyPr/>
        <a:lstStyle/>
        <a:p>
          <a:endParaRPr lang="en-US"/>
        </a:p>
      </dgm:t>
    </dgm:pt>
    <dgm:pt modelId="{B87AB1AF-CB7F-4647-A93E-7D7DEB337B04}">
      <dgm:prSet phldrT="[Tex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Universal Design for Learning</a:t>
          </a:r>
          <a:endParaRPr lang="en-US" sz="1000">
            <a:solidFill>
              <a:schemeClr val="tx1"/>
            </a:solidFill>
            <a:latin typeface="Poppins" panose="00000500000000000000" pitchFamily="2" charset="77"/>
            <a:cs typeface="Poppins" panose="00000500000000000000" pitchFamily="2" charset="77"/>
          </a:endParaRPr>
        </a:p>
      </dgm:t>
    </dgm:pt>
    <dgm:pt modelId="{89579DF6-BD01-774A-9C04-83F9C2B39DAF}" type="parTrans" cxnId="{60AC0CC6-EC21-6148-A53A-1075D9424018}">
      <dgm:prSet/>
      <dgm:spPr/>
      <dgm:t>
        <a:bodyPr/>
        <a:lstStyle/>
        <a:p>
          <a:endParaRPr lang="en-US"/>
        </a:p>
      </dgm:t>
    </dgm:pt>
    <dgm:pt modelId="{DCDE9D14-E7BF-1544-A573-5458C764EDF4}" type="sibTrans" cxnId="{60AC0CC6-EC21-6148-A53A-1075D9424018}">
      <dgm:prSet/>
      <dgm:spPr/>
      <dgm:t>
        <a:bodyPr/>
        <a:lstStyle/>
        <a:p>
          <a:endParaRPr lang="en-US"/>
        </a:p>
      </dgm:t>
    </dgm:pt>
    <dgm:pt modelId="{3CDB029D-B83A-BB41-A334-96012E8D21B4}">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Active learning</a:t>
          </a:r>
        </a:p>
      </dgm:t>
    </dgm:pt>
    <dgm:pt modelId="{29CC8B8E-EE70-B347-9EA3-5682F8BD6907}" type="parTrans" cxnId="{550F0635-AEC8-0D46-A348-B5B249FBB42C}">
      <dgm:prSet/>
      <dgm:spPr/>
      <dgm:t>
        <a:bodyPr/>
        <a:lstStyle/>
        <a:p>
          <a:endParaRPr lang="en-US"/>
        </a:p>
      </dgm:t>
    </dgm:pt>
    <dgm:pt modelId="{87C50175-0632-E94A-8AD2-F69EFE82CB30}" type="sibTrans" cxnId="{550F0635-AEC8-0D46-A348-B5B249FBB42C}">
      <dgm:prSet/>
      <dgm:spPr/>
      <dgm:t>
        <a:bodyPr/>
        <a:lstStyle/>
        <a:p>
          <a:endParaRPr lang="en-US"/>
        </a:p>
      </dgm:t>
    </dgm:pt>
    <dgm:pt modelId="{C8EE72FC-E9C1-6E4F-B3E5-8202E86FBD1E}">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Authentic assessment</a:t>
          </a:r>
        </a:p>
      </dgm:t>
    </dgm:pt>
    <dgm:pt modelId="{EDB58EE7-F4FF-444D-8CF9-E403F40D76D2}" type="parTrans" cxnId="{79753687-9142-B74F-A8E1-6C68514D52AD}">
      <dgm:prSet/>
      <dgm:spPr/>
      <dgm:t>
        <a:bodyPr/>
        <a:lstStyle/>
        <a:p>
          <a:endParaRPr lang="en-US"/>
        </a:p>
      </dgm:t>
    </dgm:pt>
    <dgm:pt modelId="{9238664B-33AD-DC48-88C8-4627398443E1}" type="sibTrans" cxnId="{79753687-9142-B74F-A8E1-6C68514D52AD}">
      <dgm:prSet/>
      <dgm:spPr/>
      <dgm:t>
        <a:bodyPr/>
        <a:lstStyle/>
        <a:p>
          <a:endParaRPr lang="en-US"/>
        </a:p>
      </dgm:t>
    </dgm:pt>
    <dgm:pt modelId="{BC45AA67-EF6B-CE4A-960A-8BE101236960}">
      <dgm:prSet custT="1"/>
      <dgm:spPr>
        <a:solidFill>
          <a:srgbClr val="DAD9DD"/>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Responsible AI integration</a:t>
          </a:r>
        </a:p>
      </dgm:t>
    </dgm:pt>
    <dgm:pt modelId="{434823A3-AB7A-C74F-BE37-7230C335160B}" type="parTrans" cxnId="{C9FDCF62-1838-D641-BC51-11AE98479CA9}">
      <dgm:prSet/>
      <dgm:spPr/>
      <dgm:t>
        <a:bodyPr/>
        <a:lstStyle/>
        <a:p>
          <a:endParaRPr lang="en-US"/>
        </a:p>
      </dgm:t>
    </dgm:pt>
    <dgm:pt modelId="{B165ED17-B698-6144-B15A-3D3DEB22F688}" type="sibTrans" cxnId="{C9FDCF62-1838-D641-BC51-11AE98479CA9}">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DCF67705-03FB-AB4E-AD42-E708A2C88C3F}" type="pres">
      <dgm:prSet presAssocID="{3CDB029D-B83A-BB41-A334-96012E8D21B4}" presName="boxAndChildren" presStyleCnt="0"/>
      <dgm:spPr/>
    </dgm:pt>
    <dgm:pt modelId="{17A71ED0-63F7-BB45-98BD-CEFF27F6CB40}" type="pres">
      <dgm:prSet presAssocID="{3CDB029D-B83A-BB41-A334-96012E8D21B4}" presName="parentTextBox" presStyleLbl="node1" presStyleIdx="0" presStyleCnt="9"/>
      <dgm:spPr/>
    </dgm:pt>
    <dgm:pt modelId="{56707F50-7426-DE48-AC11-023F6F082E1A}" type="pres">
      <dgm:prSet presAssocID="{B165ED17-B698-6144-B15A-3D3DEB22F688}" presName="sp" presStyleCnt="0"/>
      <dgm:spPr/>
    </dgm:pt>
    <dgm:pt modelId="{78735F31-0769-0640-907E-A26C10B0C0CE}" type="pres">
      <dgm:prSet presAssocID="{BC45AA67-EF6B-CE4A-960A-8BE101236960}" presName="arrowAndChildren" presStyleCnt="0"/>
      <dgm:spPr/>
    </dgm:pt>
    <dgm:pt modelId="{EEA43012-B3C9-A54F-8A5D-7327EA6464F6}" type="pres">
      <dgm:prSet presAssocID="{BC45AA67-EF6B-CE4A-960A-8BE101236960}" presName="parentTextArrow" presStyleLbl="node1" presStyleIdx="1" presStyleCnt="9"/>
      <dgm:spPr/>
    </dgm:pt>
    <dgm:pt modelId="{16E5BA2F-09C5-DC46-8BDA-0696B9C57BD4}" type="pres">
      <dgm:prSet presAssocID="{9238664B-33AD-DC48-88C8-4627398443E1}" presName="sp" presStyleCnt="0"/>
      <dgm:spPr/>
    </dgm:pt>
    <dgm:pt modelId="{BE95FE95-F412-0C41-A54D-9A676A91D350}" type="pres">
      <dgm:prSet presAssocID="{C8EE72FC-E9C1-6E4F-B3E5-8202E86FBD1E}" presName="arrowAndChildren" presStyleCnt="0"/>
      <dgm:spPr/>
    </dgm:pt>
    <dgm:pt modelId="{10C38C57-9214-2A4B-992C-B55201990A2E}" type="pres">
      <dgm:prSet presAssocID="{C8EE72FC-E9C1-6E4F-B3E5-8202E86FBD1E}" presName="parentTextArrow" presStyleLbl="node1" presStyleIdx="2" presStyleCnt="9"/>
      <dgm:spPr/>
    </dgm:pt>
    <dgm:pt modelId="{3AFBD2E3-9AEA-C44E-A7D2-72C4CD03A038}" type="pres">
      <dgm:prSet presAssocID="{DCDE9D14-E7BF-1544-A573-5458C764EDF4}" presName="sp" presStyleCnt="0"/>
      <dgm:spPr/>
    </dgm:pt>
    <dgm:pt modelId="{F9B48641-4C9D-7144-8278-50713D265048}" type="pres">
      <dgm:prSet presAssocID="{B87AB1AF-CB7F-4647-A93E-7D7DEB337B04}" presName="arrowAndChildren" presStyleCnt="0"/>
      <dgm:spPr/>
    </dgm:pt>
    <dgm:pt modelId="{144B8B8B-39AC-9044-AC3B-BB5A03583DFD}" type="pres">
      <dgm:prSet presAssocID="{B87AB1AF-CB7F-4647-A93E-7D7DEB337B04}" presName="parentTextArrow" presStyleLbl="node1" presStyleIdx="3" presStyleCnt="9"/>
      <dgm:spPr/>
    </dgm:pt>
    <dgm:pt modelId="{72CF76F1-850C-DC42-9135-B1788A475E27}" type="pres">
      <dgm:prSet presAssocID="{D475DB7D-2C2B-1446-A52B-6146987D9A0A}" presName="sp" presStyleCnt="0"/>
      <dgm:spPr/>
    </dgm:pt>
    <dgm:pt modelId="{7FDB3D75-9415-3547-B810-B318EDF4C217}" type="pres">
      <dgm:prSet presAssocID="{949B9C8C-44FA-B24F-8F50-FA0A6C836067}" presName="arrowAndChildren" presStyleCnt="0"/>
      <dgm:spPr/>
    </dgm:pt>
    <dgm:pt modelId="{2F11178C-AD7E-B04F-BDA2-C8F952E83028}" type="pres">
      <dgm:prSet presAssocID="{949B9C8C-44FA-B24F-8F50-FA0A6C836067}" presName="parentTextArrow" presStyleLbl="node1" presStyleIdx="4" presStyleCnt="9"/>
      <dgm:spPr/>
    </dgm:pt>
    <dgm:pt modelId="{96691D59-8375-4147-A268-AA55CDBD8585}" type="pres">
      <dgm:prSet presAssocID="{61658DF4-5142-CA43-830D-33321C1AC592}" presName="sp" presStyleCnt="0"/>
      <dgm:spPr/>
    </dgm:pt>
    <dgm:pt modelId="{92C26F46-3A12-1944-8E8B-F25266953BFB}" type="pres">
      <dgm:prSet presAssocID="{54F068AA-4028-D84B-9EF5-958A39F27968}" presName="arrowAndChildren" presStyleCnt="0"/>
      <dgm:spPr/>
    </dgm:pt>
    <dgm:pt modelId="{4C36388D-EA59-0141-AAD3-4162D56D3BD3}" type="pres">
      <dgm:prSet presAssocID="{54F068AA-4028-D84B-9EF5-958A39F27968}" presName="parentTextArrow" presStyleLbl="node1" presStyleIdx="5" presStyleCnt="9"/>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6" presStyleCnt="9"/>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7" presStyleCnt="9"/>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8" presStyleCnt="9" custLinFactNeighborX="2637" custLinFactNeighborY="-248"/>
      <dgm:spPr/>
    </dgm:pt>
  </dgm:ptLst>
  <dgm:cxnLst>
    <dgm:cxn modelId="{F68B8D24-A300-3942-A16D-577970B383C2}" type="presOf" srcId="{C8EE72FC-E9C1-6E4F-B3E5-8202E86FBD1E}" destId="{10C38C57-9214-2A4B-992C-B55201990A2E}" srcOrd="0" destOrd="0" presId="urn:microsoft.com/office/officeart/2005/8/layout/process4"/>
    <dgm:cxn modelId="{550F0635-AEC8-0D46-A348-B5B249FBB42C}" srcId="{08FF193D-8DE8-D44F-8C27-C54A04EBCCBD}" destId="{3CDB029D-B83A-BB41-A334-96012E8D21B4}" srcOrd="8" destOrd="0" parTransId="{29CC8B8E-EE70-B347-9EA3-5682F8BD6907}" sibTransId="{87C50175-0632-E94A-8AD2-F69EFE82CB30}"/>
    <dgm:cxn modelId="{9476114B-C649-B741-838B-D51B1166FBD5}" type="presOf" srcId="{54F068AA-4028-D84B-9EF5-958A39F27968}" destId="{4C36388D-EA59-0141-AAD3-4162D56D3BD3}" srcOrd="0" destOrd="0" presId="urn:microsoft.com/office/officeart/2005/8/layout/process4"/>
    <dgm:cxn modelId="{E3E19956-15C5-9244-8AAD-EF7E742D9606}" type="presOf" srcId="{949B9C8C-44FA-B24F-8F50-FA0A6C836067}" destId="{2F11178C-AD7E-B04F-BDA2-C8F952E83028}" srcOrd="0" destOrd="0" presId="urn:microsoft.com/office/officeart/2005/8/layout/process4"/>
    <dgm:cxn modelId="{07D5C162-7408-8741-8E49-547EB119B702}" srcId="{08FF193D-8DE8-D44F-8C27-C54A04EBCCBD}" destId="{6EC92A87-549D-D44C-B4EE-579A770A5BE9}" srcOrd="2" destOrd="0" parTransId="{961B356E-474D-2E4F-BFC6-3CB7C98008D0}" sibTransId="{23D5FD99-59C0-3D46-909B-A43D918F8DD6}"/>
    <dgm:cxn modelId="{C9FDCF62-1838-D641-BC51-11AE98479CA9}" srcId="{08FF193D-8DE8-D44F-8C27-C54A04EBCCBD}" destId="{BC45AA67-EF6B-CE4A-960A-8BE101236960}" srcOrd="7" destOrd="0" parTransId="{434823A3-AB7A-C74F-BE37-7230C335160B}" sibTransId="{B165ED17-B698-6144-B15A-3D3DEB22F688}"/>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79753687-9142-B74F-A8E1-6C68514D52AD}" srcId="{08FF193D-8DE8-D44F-8C27-C54A04EBCCBD}" destId="{C8EE72FC-E9C1-6E4F-B3E5-8202E86FBD1E}" srcOrd="6" destOrd="0" parTransId="{EDB58EE7-F4FF-444D-8CF9-E403F40D76D2}" sibTransId="{9238664B-33AD-DC48-88C8-4627398443E1}"/>
    <dgm:cxn modelId="{4F089792-37FD-C64D-AEB7-1018F48E7667}" srcId="{08FF193D-8DE8-D44F-8C27-C54A04EBCCBD}" destId="{54F068AA-4028-D84B-9EF5-958A39F27968}" srcOrd="3" destOrd="0" parTransId="{1EC80017-8D31-1740-8226-C6179DA71274}" sibTransId="{61658DF4-5142-CA43-830D-33321C1AC592}"/>
    <dgm:cxn modelId="{78F61199-E88E-DB4D-A8AD-4DC6F7D77BF4}" type="presOf" srcId="{BC45AA67-EF6B-CE4A-960A-8BE101236960}" destId="{EEA43012-B3C9-A54F-8A5D-7327EA6464F6}" srcOrd="0" destOrd="0" presId="urn:microsoft.com/office/officeart/2005/8/layout/process4"/>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7F8C81AA-63B8-1B4E-A065-63F4B7C1C2A1}" srcId="{08FF193D-8DE8-D44F-8C27-C54A04EBCCBD}" destId="{949B9C8C-44FA-B24F-8F50-FA0A6C836067}" srcOrd="4" destOrd="0" parTransId="{21DC288A-F39E-904B-A426-4B1E5CC83BC8}" sibTransId="{D475DB7D-2C2B-1446-A52B-6146987D9A0A}"/>
    <dgm:cxn modelId="{60AC0CC6-EC21-6148-A53A-1075D9424018}" srcId="{08FF193D-8DE8-D44F-8C27-C54A04EBCCBD}" destId="{B87AB1AF-CB7F-4647-A93E-7D7DEB337B04}" srcOrd="5" destOrd="0" parTransId="{89579DF6-BD01-774A-9C04-83F9C2B39DAF}" sibTransId="{DCDE9D14-E7BF-1544-A573-5458C764EDF4}"/>
    <dgm:cxn modelId="{5576E2C6-1CBB-F44D-A1C6-707EE632A4CE}" type="presOf" srcId="{EF5AF2D6-AF50-EB41-A888-DDD7A3A4B87E}" destId="{ACB68D08-69D5-7146-A010-1B55C70D0D61}" srcOrd="0" destOrd="0" presId="urn:microsoft.com/office/officeart/2005/8/layout/process4"/>
    <dgm:cxn modelId="{ECDE88D6-FDFB-9B41-AD83-0FFEAAA222A6}" type="presOf" srcId="{B87AB1AF-CB7F-4647-A93E-7D7DEB337B04}" destId="{144B8B8B-39AC-9044-AC3B-BB5A03583DFD}" srcOrd="0" destOrd="0" presId="urn:microsoft.com/office/officeart/2005/8/layout/process4"/>
    <dgm:cxn modelId="{C207CAF6-B39E-424F-94EC-98B589A393FF}" type="presOf" srcId="{3CDB029D-B83A-BB41-A334-96012E8D21B4}" destId="{17A71ED0-63F7-BB45-98BD-CEFF27F6CB40}"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4C4EFC38-C77F-FE4A-8E60-B6EF31603FA9}" type="presParOf" srcId="{5AE82554-F453-A249-8332-1BA945B75D3E}" destId="{DCF67705-03FB-AB4E-AD42-E708A2C88C3F}" srcOrd="0" destOrd="0" presId="urn:microsoft.com/office/officeart/2005/8/layout/process4"/>
    <dgm:cxn modelId="{FCDBB295-9071-E34B-97A5-400ADE7780D1}" type="presParOf" srcId="{DCF67705-03FB-AB4E-AD42-E708A2C88C3F}" destId="{17A71ED0-63F7-BB45-98BD-CEFF27F6CB40}" srcOrd="0" destOrd="0" presId="urn:microsoft.com/office/officeart/2005/8/layout/process4"/>
    <dgm:cxn modelId="{54A1D267-F356-784D-AC20-3DC18CDF345F}" type="presParOf" srcId="{5AE82554-F453-A249-8332-1BA945B75D3E}" destId="{56707F50-7426-DE48-AC11-023F6F082E1A}" srcOrd="1" destOrd="0" presId="urn:microsoft.com/office/officeart/2005/8/layout/process4"/>
    <dgm:cxn modelId="{9DE9C4C0-ED85-634B-9064-05F29A80A8C2}" type="presParOf" srcId="{5AE82554-F453-A249-8332-1BA945B75D3E}" destId="{78735F31-0769-0640-907E-A26C10B0C0CE}" srcOrd="2" destOrd="0" presId="urn:microsoft.com/office/officeart/2005/8/layout/process4"/>
    <dgm:cxn modelId="{8CD76851-0F83-8145-B6C7-CA3C34E098B4}" type="presParOf" srcId="{78735F31-0769-0640-907E-A26C10B0C0CE}" destId="{EEA43012-B3C9-A54F-8A5D-7327EA6464F6}" srcOrd="0" destOrd="0" presId="urn:microsoft.com/office/officeart/2005/8/layout/process4"/>
    <dgm:cxn modelId="{6126E923-317D-C742-B6AE-7DE73F45ED22}" type="presParOf" srcId="{5AE82554-F453-A249-8332-1BA945B75D3E}" destId="{16E5BA2F-09C5-DC46-8BDA-0696B9C57BD4}" srcOrd="3" destOrd="0" presId="urn:microsoft.com/office/officeart/2005/8/layout/process4"/>
    <dgm:cxn modelId="{1AB552B7-23D7-6A48-94F0-BA5CFB4CD0DC}" type="presParOf" srcId="{5AE82554-F453-A249-8332-1BA945B75D3E}" destId="{BE95FE95-F412-0C41-A54D-9A676A91D350}" srcOrd="4" destOrd="0" presId="urn:microsoft.com/office/officeart/2005/8/layout/process4"/>
    <dgm:cxn modelId="{CCB35CF4-5684-024D-9290-8296DE2C751A}" type="presParOf" srcId="{BE95FE95-F412-0C41-A54D-9A676A91D350}" destId="{10C38C57-9214-2A4B-992C-B55201990A2E}" srcOrd="0" destOrd="0" presId="urn:microsoft.com/office/officeart/2005/8/layout/process4"/>
    <dgm:cxn modelId="{C018C73C-A663-D644-9352-EA03327FEA60}" type="presParOf" srcId="{5AE82554-F453-A249-8332-1BA945B75D3E}" destId="{3AFBD2E3-9AEA-C44E-A7D2-72C4CD03A038}" srcOrd="5" destOrd="0" presId="urn:microsoft.com/office/officeart/2005/8/layout/process4"/>
    <dgm:cxn modelId="{B2010484-BF4C-D547-8F39-238342D6DFAB}" type="presParOf" srcId="{5AE82554-F453-A249-8332-1BA945B75D3E}" destId="{F9B48641-4C9D-7144-8278-50713D265048}" srcOrd="6" destOrd="0" presId="urn:microsoft.com/office/officeart/2005/8/layout/process4"/>
    <dgm:cxn modelId="{3FBE5B30-ECA5-634C-B5D3-280B4615AACD}" type="presParOf" srcId="{F9B48641-4C9D-7144-8278-50713D265048}" destId="{144B8B8B-39AC-9044-AC3B-BB5A03583DFD}" srcOrd="0" destOrd="0" presId="urn:microsoft.com/office/officeart/2005/8/layout/process4"/>
    <dgm:cxn modelId="{F56EC34D-302C-894F-9DD1-BEA1CC4EACC7}" type="presParOf" srcId="{5AE82554-F453-A249-8332-1BA945B75D3E}" destId="{72CF76F1-850C-DC42-9135-B1788A475E27}" srcOrd="7" destOrd="0" presId="urn:microsoft.com/office/officeart/2005/8/layout/process4"/>
    <dgm:cxn modelId="{4D5C3B75-28DC-1547-AC1C-A43AE5570AC3}" type="presParOf" srcId="{5AE82554-F453-A249-8332-1BA945B75D3E}" destId="{7FDB3D75-9415-3547-B810-B318EDF4C217}" srcOrd="8" destOrd="0" presId="urn:microsoft.com/office/officeart/2005/8/layout/process4"/>
    <dgm:cxn modelId="{7EAB3097-1EB8-0146-A664-0F535AE9F109}" type="presParOf" srcId="{7FDB3D75-9415-3547-B810-B318EDF4C217}" destId="{2F11178C-AD7E-B04F-BDA2-C8F952E83028}" srcOrd="0" destOrd="0" presId="urn:microsoft.com/office/officeart/2005/8/layout/process4"/>
    <dgm:cxn modelId="{6E662577-6601-3545-ABF0-04B1CB9A26F5}" type="presParOf" srcId="{5AE82554-F453-A249-8332-1BA945B75D3E}" destId="{96691D59-8375-4147-A268-AA55CDBD8585}" srcOrd="9" destOrd="0" presId="urn:microsoft.com/office/officeart/2005/8/layout/process4"/>
    <dgm:cxn modelId="{C0E99048-6CAF-E94F-9560-5CF84D0D536E}" type="presParOf" srcId="{5AE82554-F453-A249-8332-1BA945B75D3E}" destId="{92C26F46-3A12-1944-8E8B-F25266953BFB}" srcOrd="10" destOrd="0" presId="urn:microsoft.com/office/officeart/2005/8/layout/process4"/>
    <dgm:cxn modelId="{C0D1CD38-34B2-9E45-B45E-79878B6FFEAD}" type="presParOf" srcId="{92C26F46-3A12-1944-8E8B-F25266953BFB}" destId="{4C36388D-EA59-0141-AAD3-4162D56D3BD3}" srcOrd="0" destOrd="0" presId="urn:microsoft.com/office/officeart/2005/8/layout/process4"/>
    <dgm:cxn modelId="{F3F6A7F7-7E04-D146-90C8-892A5E39A9AB}" type="presParOf" srcId="{5AE82554-F453-A249-8332-1BA945B75D3E}" destId="{A23B19D0-BAA5-F54B-A78C-7249438C3426}" srcOrd="11" destOrd="0" presId="urn:microsoft.com/office/officeart/2005/8/layout/process4"/>
    <dgm:cxn modelId="{AAADF965-A27C-9A46-96F9-028C4B81FDEE}" type="presParOf" srcId="{5AE82554-F453-A249-8332-1BA945B75D3E}" destId="{ADAC7DD6-26EC-B042-8749-4799FB22F801}" srcOrd="12"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13" destOrd="0" presId="urn:microsoft.com/office/officeart/2005/8/layout/process4"/>
    <dgm:cxn modelId="{3E701FEA-EF24-DE40-B138-2F7766E32591}" type="presParOf" srcId="{5AE82554-F453-A249-8332-1BA945B75D3E}" destId="{4EA6DF87-1EC3-984B-A088-38548879857B}" srcOrd="14"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15" destOrd="0" presId="urn:microsoft.com/office/officeart/2005/8/layout/process4"/>
    <dgm:cxn modelId="{E0A56E27-B779-474A-B02C-8D950726A69B}" type="presParOf" srcId="{5AE82554-F453-A249-8332-1BA945B75D3E}" destId="{3C5D4C88-FCB0-FC4D-BD1C-323D94CF825F}" srcOrd="16"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341" minVer="http://schemas.openxmlformats.org/drawingml/2006/diagram"/>
    </a:ext>
  </dgm:extLst>
</dgm:dataModel>
</file>

<file path=word/diagrams/data54.xml><?xml version="1.0" encoding="utf-8"?>
<dgm:dataModel xmlns:dgm="http://schemas.openxmlformats.org/drawingml/2006/diagram" xmlns:a="http://schemas.openxmlformats.org/drawingml/2006/main">
  <dgm:ptLst>
    <dgm:pt modelId="{723D26B8-F57E-D642-8E8D-6674ABDABA1E}" type="doc">
      <dgm:prSet loTypeId="urn:microsoft.com/office/officeart/2008/layout/VerticalCurvedList" loCatId="" qsTypeId="urn:microsoft.com/office/officeart/2005/8/quickstyle/simple1#53" qsCatId="simple" csTypeId="urn:microsoft.com/office/officeart/2005/8/colors/accent1_2#52" csCatId="accent1" phldr="1"/>
      <dgm:spPr/>
      <dgm:t>
        <a:bodyPr/>
        <a:lstStyle/>
        <a:p>
          <a:endParaRPr lang="en-US"/>
        </a:p>
      </dgm:t>
    </dgm:pt>
    <dgm:pt modelId="{87C5E896-8105-0F41-A278-66B0065BB096}">
      <dgm:prSet phldrT="[Text]" custT="1"/>
      <dgm:spPr>
        <a:solidFill>
          <a:srgbClr val="DAD9DD"/>
        </a:solidFill>
      </dgm:spPr>
      <dgm:t>
        <a:bodyPr/>
        <a:lstStyle/>
        <a:p>
          <a:pPr>
            <a:buNone/>
          </a:pPr>
          <a:r>
            <a:rPr lang="en-CA" sz="1050">
              <a:solidFill>
                <a:schemeClr val="tx1"/>
              </a:solidFill>
              <a:latin typeface="Poppins" panose="00000500000000000000" pitchFamily="2" charset="77"/>
              <a:cs typeface="Poppins" panose="00000500000000000000" pitchFamily="2" charset="77"/>
            </a:rPr>
            <a:t>Interpret and use course learning outcomes to guide course planning.</a:t>
          </a:r>
          <a:endParaRPr lang="en-US" sz="1050">
            <a:solidFill>
              <a:schemeClr val="tx1"/>
            </a:solidFill>
            <a:latin typeface="Poppins" panose="00000500000000000000" pitchFamily="2" charset="77"/>
            <a:cs typeface="Poppins" panose="00000500000000000000" pitchFamily="2" charset="77"/>
          </a:endParaRPr>
        </a:p>
      </dgm:t>
    </dgm:pt>
    <dgm:pt modelId="{B15DD15A-A94B-2643-AA5F-0FB347005F2A}" type="parTrans" cxnId="{8CD99811-369C-5C49-BC31-5A973EFB3119}">
      <dgm:prSet/>
      <dgm:spPr/>
      <dgm:t>
        <a:bodyPr/>
        <a:lstStyle/>
        <a:p>
          <a:endParaRPr lang="en-US"/>
        </a:p>
      </dgm:t>
    </dgm:pt>
    <dgm:pt modelId="{00924B6E-AFA4-DF46-890F-6FE9D321F4F5}" type="sibTrans" cxnId="{8CD99811-369C-5C49-BC31-5A973EFB3119}">
      <dgm:prSet/>
      <dgm:spPr>
        <a:ln>
          <a:solidFill>
            <a:srgbClr val="4C4D4F"/>
          </a:solidFill>
        </a:ln>
      </dgm:spPr>
      <dgm:t>
        <a:bodyPr/>
        <a:lstStyle/>
        <a:p>
          <a:endParaRPr lang="en-US">
            <a:solidFill>
              <a:srgbClr val="4C4D4F"/>
            </a:solidFill>
          </a:endParaRPr>
        </a:p>
      </dgm:t>
    </dgm:pt>
    <dgm:pt modelId="{82D717EB-E1DB-A949-AD69-A72BC913F66F}">
      <dgm:prSet phldrT="[Text]" custT="1"/>
      <dgm:spPr>
        <a:solidFill>
          <a:srgbClr val="DAD9DD"/>
        </a:solidFill>
      </dgm:spPr>
      <dgm:t>
        <a:bodyPr/>
        <a:lstStyle/>
        <a:p>
          <a:pPr>
            <a:buNone/>
          </a:pPr>
          <a:r>
            <a:rPr lang="en-CA" sz="1050">
              <a:solidFill>
                <a:schemeClr val="tx1"/>
              </a:solidFill>
              <a:latin typeface="Poppins" panose="00000500000000000000" pitchFamily="2" charset="77"/>
              <a:cs typeface="Poppins" panose="00000500000000000000" pitchFamily="2" charset="77"/>
            </a:rPr>
            <a:t>Develop learning objectives that support course outcomes.</a:t>
          </a:r>
          <a:endParaRPr lang="en-US" sz="1050">
            <a:solidFill>
              <a:schemeClr val="tx1"/>
            </a:solidFill>
            <a:latin typeface="Poppins" panose="00000500000000000000" pitchFamily="2" charset="77"/>
            <a:cs typeface="Poppins" panose="00000500000000000000" pitchFamily="2" charset="77"/>
          </a:endParaRPr>
        </a:p>
      </dgm:t>
    </dgm:pt>
    <dgm:pt modelId="{21215F24-A2ED-A046-A153-16CA3439ABEC}" type="parTrans" cxnId="{D7CC7F0F-8BE2-A942-B6CB-136D6C59C509}">
      <dgm:prSet/>
      <dgm:spPr/>
      <dgm:t>
        <a:bodyPr/>
        <a:lstStyle/>
        <a:p>
          <a:endParaRPr lang="en-US"/>
        </a:p>
      </dgm:t>
    </dgm:pt>
    <dgm:pt modelId="{7E0297B5-C0C6-7B4A-B02E-89101EF09AF4}" type="sibTrans" cxnId="{D7CC7F0F-8BE2-A942-B6CB-136D6C59C509}">
      <dgm:prSet/>
      <dgm:spPr/>
      <dgm:t>
        <a:bodyPr/>
        <a:lstStyle/>
        <a:p>
          <a:endParaRPr lang="en-US"/>
        </a:p>
      </dgm:t>
    </dgm:pt>
    <dgm:pt modelId="{400218E3-DB4A-6246-B8C1-84D16DD67F36}">
      <dgm:prSet phldrT="[Text]" custT="1"/>
      <dgm:spPr>
        <a:solidFill>
          <a:srgbClr val="DAD9DD"/>
        </a:solidFill>
      </dgm:spPr>
      <dgm:t>
        <a:bodyPr/>
        <a:lstStyle/>
        <a:p>
          <a:pPr>
            <a:buNone/>
          </a:pPr>
          <a:r>
            <a:rPr lang="en-CA" sz="1050">
              <a:solidFill>
                <a:schemeClr val="tx1"/>
              </a:solidFill>
              <a:latin typeface="Poppins" panose="00000500000000000000" pitchFamily="2" charset="77"/>
              <a:cs typeface="Poppins" panose="00000500000000000000" pitchFamily="2" charset="77"/>
            </a:rPr>
            <a:t>Scaffold learning across multiple lessons. </a:t>
          </a:r>
          <a:endParaRPr lang="en-US" sz="1050">
            <a:solidFill>
              <a:schemeClr val="tx1"/>
            </a:solidFill>
            <a:latin typeface="Poppins" panose="00000500000000000000" pitchFamily="2" charset="77"/>
            <a:cs typeface="Poppins" panose="00000500000000000000" pitchFamily="2" charset="77"/>
          </a:endParaRPr>
        </a:p>
      </dgm:t>
    </dgm:pt>
    <dgm:pt modelId="{2D3FB16D-EE13-6541-A54E-2105EA03F7FA}" type="parTrans" cxnId="{C6DB7DFF-4588-E84B-962A-2D1259DEA27A}">
      <dgm:prSet/>
      <dgm:spPr/>
      <dgm:t>
        <a:bodyPr/>
        <a:lstStyle/>
        <a:p>
          <a:endParaRPr lang="en-US"/>
        </a:p>
      </dgm:t>
    </dgm:pt>
    <dgm:pt modelId="{71BE6E0C-EEBD-C942-9A76-91626C954038}" type="sibTrans" cxnId="{C6DB7DFF-4588-E84B-962A-2D1259DEA27A}">
      <dgm:prSet/>
      <dgm:spPr/>
      <dgm:t>
        <a:bodyPr/>
        <a:lstStyle/>
        <a:p>
          <a:endParaRPr lang="en-US"/>
        </a:p>
      </dgm:t>
    </dgm:pt>
    <dgm:pt modelId="{0F2FDE6E-7746-F54C-8CC5-ED34A7CF94F2}">
      <dgm:prSet phldrT="[Text]" custT="1"/>
      <dgm:spPr>
        <a:solidFill>
          <a:srgbClr val="DAD9DD"/>
        </a:solidFill>
      </dgm:spPr>
      <dgm:t>
        <a:bodyPr/>
        <a:lstStyle/>
        <a:p>
          <a:pPr>
            <a:buNone/>
          </a:pPr>
          <a:r>
            <a:rPr lang="en-CA" sz="1050">
              <a:solidFill>
                <a:schemeClr val="tx1"/>
              </a:solidFill>
              <a:latin typeface="Poppins" panose="00000500000000000000" pitchFamily="2" charset="77"/>
              <a:cs typeface="Poppins" panose="00000500000000000000" pitchFamily="2" charset="77"/>
            </a:rPr>
            <a:t>Design engaging learning experiences that actively involve students. </a:t>
          </a:r>
          <a:endParaRPr lang="en-US" sz="1050">
            <a:solidFill>
              <a:schemeClr val="tx1"/>
            </a:solidFill>
            <a:latin typeface="Poppins" panose="00000500000000000000" pitchFamily="2" charset="77"/>
            <a:cs typeface="Poppins" panose="00000500000000000000" pitchFamily="2" charset="77"/>
          </a:endParaRPr>
        </a:p>
      </dgm:t>
    </dgm:pt>
    <dgm:pt modelId="{234C46D2-1B7D-5D4C-A775-4A4EC1333732}" type="parTrans" cxnId="{FDFB4D3A-C967-C947-9355-CE61BB17B69D}">
      <dgm:prSet/>
      <dgm:spPr/>
      <dgm:t>
        <a:bodyPr/>
        <a:lstStyle/>
        <a:p>
          <a:endParaRPr lang="en-US"/>
        </a:p>
      </dgm:t>
    </dgm:pt>
    <dgm:pt modelId="{6BDB5674-35C1-6F4B-AEA2-B9DCBA82BB53}" type="sibTrans" cxnId="{FDFB4D3A-C967-C947-9355-CE61BB17B69D}">
      <dgm:prSet/>
      <dgm:spPr/>
      <dgm:t>
        <a:bodyPr/>
        <a:lstStyle/>
        <a:p>
          <a:endParaRPr lang="en-US"/>
        </a:p>
      </dgm:t>
    </dgm:pt>
    <dgm:pt modelId="{0167E066-7E66-0B43-A75B-35EE1D98DC51}">
      <dgm:prSet phldrT="[Text]" custT="1"/>
      <dgm:spPr>
        <a:solidFill>
          <a:srgbClr val="DAD9DD"/>
        </a:solidFill>
      </dgm:spPr>
      <dgm:t>
        <a:bodyPr/>
        <a:lstStyle/>
        <a:p>
          <a:pPr>
            <a:buNone/>
          </a:pPr>
          <a:r>
            <a:rPr lang="en-CA" sz="1050">
              <a:solidFill>
                <a:schemeClr val="tx1"/>
              </a:solidFill>
              <a:latin typeface="Poppins" panose="00000500000000000000" pitchFamily="2" charset="77"/>
              <a:cs typeface="Poppins" panose="00000500000000000000" pitchFamily="2" charset="77"/>
            </a:rPr>
            <a:t>Align assessments with intended learning outcomes. </a:t>
          </a:r>
          <a:endParaRPr lang="en-US" sz="1050">
            <a:solidFill>
              <a:schemeClr val="tx1"/>
            </a:solidFill>
            <a:latin typeface="Poppins" panose="00000500000000000000" pitchFamily="2" charset="77"/>
            <a:cs typeface="Poppins" panose="00000500000000000000" pitchFamily="2" charset="77"/>
          </a:endParaRPr>
        </a:p>
      </dgm:t>
    </dgm:pt>
    <dgm:pt modelId="{9A86E883-0A71-F14F-87EF-2FFCC6346EE1}" type="parTrans" cxnId="{1C81DCD3-3E93-4642-8F3B-66318CCB14C6}">
      <dgm:prSet/>
      <dgm:spPr/>
      <dgm:t>
        <a:bodyPr/>
        <a:lstStyle/>
        <a:p>
          <a:endParaRPr lang="en-US"/>
        </a:p>
      </dgm:t>
    </dgm:pt>
    <dgm:pt modelId="{D243E0E4-7D4D-B74D-A587-06CDE2750CEB}" type="sibTrans" cxnId="{1C81DCD3-3E93-4642-8F3B-66318CCB14C6}">
      <dgm:prSet/>
      <dgm:spPr/>
      <dgm:t>
        <a:bodyPr/>
        <a:lstStyle/>
        <a:p>
          <a:endParaRPr lang="en-US"/>
        </a:p>
      </dgm:t>
    </dgm:pt>
    <dgm:pt modelId="{D730E901-2ED5-784C-B1CE-FF45A162C277}">
      <dgm:prSet phldrT="[Text]" custT="1"/>
      <dgm:spPr>
        <a:solidFill>
          <a:srgbClr val="DAD9DD"/>
        </a:solidFill>
      </dgm:spPr>
      <dgm:t>
        <a:bodyPr/>
        <a:lstStyle/>
        <a:p>
          <a:pPr>
            <a:buNone/>
          </a:pPr>
          <a:r>
            <a:rPr lang="en-CA" sz="1050">
              <a:solidFill>
                <a:schemeClr val="tx1"/>
              </a:solidFill>
              <a:latin typeface="Poppins" panose="00000500000000000000" pitchFamily="2" charset="77"/>
              <a:cs typeface="Poppins" panose="00000500000000000000" pitchFamily="2" charset="77"/>
            </a:rPr>
            <a:t>Provide meaningful feedback that supports student growth. </a:t>
          </a:r>
          <a:endParaRPr lang="en-US" sz="1050">
            <a:solidFill>
              <a:schemeClr val="tx1"/>
            </a:solidFill>
            <a:latin typeface="Poppins" panose="00000500000000000000" pitchFamily="2" charset="77"/>
            <a:cs typeface="Poppins" panose="00000500000000000000" pitchFamily="2" charset="77"/>
          </a:endParaRPr>
        </a:p>
      </dgm:t>
    </dgm:pt>
    <dgm:pt modelId="{297129CD-789D-6447-A536-44D900CD850B}" type="parTrans" cxnId="{4ED3CADC-A942-8E48-B149-05D2C4562E6B}">
      <dgm:prSet/>
      <dgm:spPr/>
      <dgm:t>
        <a:bodyPr/>
        <a:lstStyle/>
        <a:p>
          <a:endParaRPr lang="en-US"/>
        </a:p>
      </dgm:t>
    </dgm:pt>
    <dgm:pt modelId="{58CAAFE4-D1D8-B149-8E28-CF0A54AE725D}" type="sibTrans" cxnId="{4ED3CADC-A942-8E48-B149-05D2C4562E6B}">
      <dgm:prSet/>
      <dgm:spPr/>
      <dgm:t>
        <a:bodyPr/>
        <a:lstStyle/>
        <a:p>
          <a:endParaRPr lang="en-US"/>
        </a:p>
      </dgm:t>
    </dgm:pt>
    <dgm:pt modelId="{15E46723-477E-C044-9E53-79E08AFCE197}">
      <dgm:prSet phldrT="[Text]" custT="1"/>
      <dgm:spPr>
        <a:solidFill>
          <a:srgbClr val="DAD9DD"/>
        </a:solidFill>
      </dgm:spPr>
      <dgm:t>
        <a:bodyPr/>
        <a:lstStyle/>
        <a:p>
          <a:pPr>
            <a:buNone/>
          </a:pPr>
          <a:r>
            <a:rPr lang="en-CA" sz="1050">
              <a:solidFill>
                <a:schemeClr val="tx1"/>
              </a:solidFill>
              <a:latin typeface="Poppins" panose="00000500000000000000" pitchFamily="2" charset="77"/>
              <a:cs typeface="Poppins" panose="00000500000000000000" pitchFamily="2" charset="77"/>
            </a:rPr>
            <a:t>Design assessments that promote authentic learning and academic integrity. </a:t>
          </a:r>
          <a:endParaRPr lang="en-US" sz="1050">
            <a:solidFill>
              <a:schemeClr val="tx1"/>
            </a:solidFill>
            <a:latin typeface="Poppins" panose="00000500000000000000" pitchFamily="2" charset="77"/>
            <a:cs typeface="Poppins" panose="00000500000000000000" pitchFamily="2" charset="77"/>
          </a:endParaRPr>
        </a:p>
      </dgm:t>
    </dgm:pt>
    <dgm:pt modelId="{476E241B-D075-974D-936F-F8A4122A8D92}" type="parTrans" cxnId="{1D3AAFE1-66EF-394E-A4E3-EB4F77826C4E}">
      <dgm:prSet/>
      <dgm:spPr/>
      <dgm:t>
        <a:bodyPr/>
        <a:lstStyle/>
        <a:p>
          <a:endParaRPr lang="en-US"/>
        </a:p>
      </dgm:t>
    </dgm:pt>
    <dgm:pt modelId="{06714E66-A9F6-AA42-85F5-70A097E4AB2B}" type="sibTrans" cxnId="{1D3AAFE1-66EF-394E-A4E3-EB4F77826C4E}">
      <dgm:prSet/>
      <dgm:spPr/>
      <dgm:t>
        <a:bodyPr/>
        <a:lstStyle/>
        <a:p>
          <a:endParaRPr lang="en-US"/>
        </a:p>
      </dgm:t>
    </dgm:pt>
    <dgm:pt modelId="{D68104FC-0774-5047-87E6-3729D35D5D24}" type="pres">
      <dgm:prSet presAssocID="{723D26B8-F57E-D642-8E8D-6674ABDABA1E}" presName="Name0" presStyleCnt="0">
        <dgm:presLayoutVars>
          <dgm:chMax val="7"/>
          <dgm:chPref val="7"/>
          <dgm:dir/>
        </dgm:presLayoutVars>
      </dgm:prSet>
      <dgm:spPr/>
    </dgm:pt>
    <dgm:pt modelId="{0C271A0C-741A-3141-BB2F-A81F993DDB6A}" type="pres">
      <dgm:prSet presAssocID="{723D26B8-F57E-D642-8E8D-6674ABDABA1E}" presName="Name1" presStyleCnt="0"/>
      <dgm:spPr/>
    </dgm:pt>
    <dgm:pt modelId="{9B8B63B7-AD65-BD4B-BABB-B17F8592EB58}" type="pres">
      <dgm:prSet presAssocID="{723D26B8-F57E-D642-8E8D-6674ABDABA1E}" presName="cycle" presStyleCnt="0"/>
      <dgm:spPr/>
    </dgm:pt>
    <dgm:pt modelId="{B7B55590-6C03-D148-813A-A38F90FA087F}" type="pres">
      <dgm:prSet presAssocID="{723D26B8-F57E-D642-8E8D-6674ABDABA1E}" presName="srcNode" presStyleLbl="node1" presStyleIdx="0" presStyleCnt="7"/>
      <dgm:spPr/>
    </dgm:pt>
    <dgm:pt modelId="{8F55958E-C9F9-9B42-B87F-4C5DCFCD013E}" type="pres">
      <dgm:prSet presAssocID="{723D26B8-F57E-D642-8E8D-6674ABDABA1E}" presName="conn" presStyleLbl="parChTrans1D2" presStyleIdx="0" presStyleCnt="1"/>
      <dgm:spPr/>
    </dgm:pt>
    <dgm:pt modelId="{FDCE2040-0E7B-B64A-92B7-2C104C080666}" type="pres">
      <dgm:prSet presAssocID="{723D26B8-F57E-D642-8E8D-6674ABDABA1E}" presName="extraNode" presStyleLbl="node1" presStyleIdx="0" presStyleCnt="7"/>
      <dgm:spPr/>
    </dgm:pt>
    <dgm:pt modelId="{702A52FE-8BBD-7F4D-AC84-F8BE01656B92}" type="pres">
      <dgm:prSet presAssocID="{723D26B8-F57E-D642-8E8D-6674ABDABA1E}" presName="dstNode" presStyleLbl="node1" presStyleIdx="0" presStyleCnt="7"/>
      <dgm:spPr/>
    </dgm:pt>
    <dgm:pt modelId="{B230B6A2-017E-A64B-A548-ECCE971BA5A0}" type="pres">
      <dgm:prSet presAssocID="{87C5E896-8105-0F41-A278-66B0065BB096}" presName="text_1" presStyleLbl="node1" presStyleIdx="0" presStyleCnt="7">
        <dgm:presLayoutVars>
          <dgm:bulletEnabled val="1"/>
        </dgm:presLayoutVars>
      </dgm:prSet>
      <dgm:spPr/>
    </dgm:pt>
    <dgm:pt modelId="{E7D161DE-0F15-FA49-8615-DFB2952ECCF3}" type="pres">
      <dgm:prSet presAssocID="{87C5E896-8105-0F41-A278-66B0065BB096}" presName="accent_1" presStyleCnt="0"/>
      <dgm:spPr/>
    </dgm:pt>
    <dgm:pt modelId="{5ED3E0AB-657C-044B-BE4D-9DD86FA067A7}" type="pres">
      <dgm:prSet presAssocID="{87C5E896-8105-0F41-A278-66B0065BB096}" presName="accentRepeatNode" presStyleLbl="solidFgAcc1" presStyleIdx="0" presStyleCnt="7"/>
      <dgm:spPr>
        <a:solidFill>
          <a:srgbClr val="4C4D4F"/>
        </a:solidFill>
        <a:ln>
          <a:noFill/>
        </a:ln>
        <a:effectLst/>
      </dgm:spPr>
    </dgm:pt>
    <dgm:pt modelId="{8052CCC9-AB50-EB40-AB34-A6339BA47682}" type="pres">
      <dgm:prSet presAssocID="{82D717EB-E1DB-A949-AD69-A72BC913F66F}" presName="text_2" presStyleLbl="node1" presStyleIdx="1" presStyleCnt="7">
        <dgm:presLayoutVars>
          <dgm:bulletEnabled val="1"/>
        </dgm:presLayoutVars>
      </dgm:prSet>
      <dgm:spPr/>
    </dgm:pt>
    <dgm:pt modelId="{2F87076F-6E98-5F45-A3ED-89B2B8EEAF48}" type="pres">
      <dgm:prSet presAssocID="{82D717EB-E1DB-A949-AD69-A72BC913F66F}" presName="accent_2" presStyleCnt="0"/>
      <dgm:spPr/>
    </dgm:pt>
    <dgm:pt modelId="{8B596332-242D-5343-B007-90719639053F}" type="pres">
      <dgm:prSet presAssocID="{82D717EB-E1DB-A949-AD69-A72BC913F66F}" presName="accentRepeatNode" presStyleLbl="solidFgAcc1" presStyleIdx="1" presStyleCnt="7"/>
      <dgm:spPr>
        <a:solidFill>
          <a:srgbClr val="4C4D4F"/>
        </a:solidFill>
        <a:ln>
          <a:noFill/>
        </a:ln>
        <a:effectLst/>
      </dgm:spPr>
    </dgm:pt>
    <dgm:pt modelId="{5AFBCCE1-B1A0-114B-B174-044F1FA459FF}" type="pres">
      <dgm:prSet presAssocID="{400218E3-DB4A-6246-B8C1-84D16DD67F36}" presName="text_3" presStyleLbl="node1" presStyleIdx="2" presStyleCnt="7">
        <dgm:presLayoutVars>
          <dgm:bulletEnabled val="1"/>
        </dgm:presLayoutVars>
      </dgm:prSet>
      <dgm:spPr/>
    </dgm:pt>
    <dgm:pt modelId="{0F78696D-56B5-EC4D-BC37-89190203D8FB}" type="pres">
      <dgm:prSet presAssocID="{400218E3-DB4A-6246-B8C1-84D16DD67F36}" presName="accent_3" presStyleCnt="0"/>
      <dgm:spPr/>
    </dgm:pt>
    <dgm:pt modelId="{A61C921F-6EDC-8242-88B9-328EB9E814F5}" type="pres">
      <dgm:prSet presAssocID="{400218E3-DB4A-6246-B8C1-84D16DD67F36}" presName="accentRepeatNode" presStyleLbl="solidFgAcc1" presStyleIdx="2" presStyleCnt="7"/>
      <dgm:spPr>
        <a:solidFill>
          <a:srgbClr val="4C4D4F"/>
        </a:solidFill>
        <a:ln>
          <a:noFill/>
        </a:ln>
        <a:effectLst/>
      </dgm:spPr>
    </dgm:pt>
    <dgm:pt modelId="{0A8FFCAC-441D-9346-8728-4A8E13F4B28B}" type="pres">
      <dgm:prSet presAssocID="{0F2FDE6E-7746-F54C-8CC5-ED34A7CF94F2}" presName="text_4" presStyleLbl="node1" presStyleIdx="3" presStyleCnt="7">
        <dgm:presLayoutVars>
          <dgm:bulletEnabled val="1"/>
        </dgm:presLayoutVars>
      </dgm:prSet>
      <dgm:spPr/>
    </dgm:pt>
    <dgm:pt modelId="{1BC4CAC7-A3C8-2546-BE1D-B181C56A4A4D}" type="pres">
      <dgm:prSet presAssocID="{0F2FDE6E-7746-F54C-8CC5-ED34A7CF94F2}" presName="accent_4" presStyleCnt="0"/>
      <dgm:spPr/>
    </dgm:pt>
    <dgm:pt modelId="{1E712BFE-D73B-2A48-8FF6-AC4F34D7D023}" type="pres">
      <dgm:prSet presAssocID="{0F2FDE6E-7746-F54C-8CC5-ED34A7CF94F2}" presName="accentRepeatNode" presStyleLbl="solidFgAcc1" presStyleIdx="3" presStyleCnt="7"/>
      <dgm:spPr>
        <a:solidFill>
          <a:srgbClr val="4C4D4F"/>
        </a:solidFill>
        <a:ln>
          <a:noFill/>
        </a:ln>
        <a:effectLst/>
      </dgm:spPr>
    </dgm:pt>
    <dgm:pt modelId="{78E85E11-A445-A642-880C-047904DFD2BF}" type="pres">
      <dgm:prSet presAssocID="{0167E066-7E66-0B43-A75B-35EE1D98DC51}" presName="text_5" presStyleLbl="node1" presStyleIdx="4" presStyleCnt="7">
        <dgm:presLayoutVars>
          <dgm:bulletEnabled val="1"/>
        </dgm:presLayoutVars>
      </dgm:prSet>
      <dgm:spPr/>
    </dgm:pt>
    <dgm:pt modelId="{7400D6C2-330E-514C-9906-9B9D50F2B6EE}" type="pres">
      <dgm:prSet presAssocID="{0167E066-7E66-0B43-A75B-35EE1D98DC51}" presName="accent_5" presStyleCnt="0"/>
      <dgm:spPr/>
    </dgm:pt>
    <dgm:pt modelId="{3910F721-9CAF-854B-A3DD-5023B63E3E54}" type="pres">
      <dgm:prSet presAssocID="{0167E066-7E66-0B43-A75B-35EE1D98DC51}" presName="accentRepeatNode" presStyleLbl="solidFgAcc1" presStyleIdx="4" presStyleCnt="7"/>
      <dgm:spPr>
        <a:solidFill>
          <a:srgbClr val="4C4D4F"/>
        </a:solidFill>
        <a:ln>
          <a:noFill/>
        </a:ln>
        <a:effectLst/>
      </dgm:spPr>
    </dgm:pt>
    <dgm:pt modelId="{5081E4DE-347F-F844-BD85-AEBCD94CC134}" type="pres">
      <dgm:prSet presAssocID="{D730E901-2ED5-784C-B1CE-FF45A162C277}" presName="text_6" presStyleLbl="node1" presStyleIdx="5" presStyleCnt="7">
        <dgm:presLayoutVars>
          <dgm:bulletEnabled val="1"/>
        </dgm:presLayoutVars>
      </dgm:prSet>
      <dgm:spPr/>
    </dgm:pt>
    <dgm:pt modelId="{0AD424B4-FB7F-7447-89F3-4155AFD96320}" type="pres">
      <dgm:prSet presAssocID="{D730E901-2ED5-784C-B1CE-FF45A162C277}" presName="accent_6" presStyleCnt="0"/>
      <dgm:spPr/>
    </dgm:pt>
    <dgm:pt modelId="{9E5BB38A-D32F-834C-BAC2-3F0AB4743DCC}" type="pres">
      <dgm:prSet presAssocID="{D730E901-2ED5-784C-B1CE-FF45A162C277}" presName="accentRepeatNode" presStyleLbl="solidFgAcc1" presStyleIdx="5" presStyleCnt="7"/>
      <dgm:spPr>
        <a:solidFill>
          <a:srgbClr val="4C4D4F"/>
        </a:solidFill>
        <a:ln>
          <a:noFill/>
        </a:ln>
        <a:effectLst/>
      </dgm:spPr>
    </dgm:pt>
    <dgm:pt modelId="{BE913D77-85D1-1D4F-9C12-28677DC82F29}" type="pres">
      <dgm:prSet presAssocID="{15E46723-477E-C044-9E53-79E08AFCE197}" presName="text_7" presStyleLbl="node1" presStyleIdx="6" presStyleCnt="7">
        <dgm:presLayoutVars>
          <dgm:bulletEnabled val="1"/>
        </dgm:presLayoutVars>
      </dgm:prSet>
      <dgm:spPr/>
    </dgm:pt>
    <dgm:pt modelId="{22695B7A-8174-E140-8317-D9EB1F3C683A}" type="pres">
      <dgm:prSet presAssocID="{15E46723-477E-C044-9E53-79E08AFCE197}" presName="accent_7" presStyleCnt="0"/>
      <dgm:spPr/>
    </dgm:pt>
    <dgm:pt modelId="{5666B568-89AF-DB44-A31C-8CBFAAD90435}" type="pres">
      <dgm:prSet presAssocID="{15E46723-477E-C044-9E53-79E08AFCE197}" presName="accentRepeatNode" presStyleLbl="solidFgAcc1" presStyleIdx="6" presStyleCnt="7"/>
      <dgm:spPr>
        <a:solidFill>
          <a:srgbClr val="4C4D4F"/>
        </a:solidFill>
        <a:ln>
          <a:noFill/>
        </a:ln>
        <a:effectLst/>
      </dgm:spPr>
    </dgm:pt>
  </dgm:ptLst>
  <dgm:cxnLst>
    <dgm:cxn modelId="{D7CC7F0F-8BE2-A942-B6CB-136D6C59C509}" srcId="{723D26B8-F57E-D642-8E8D-6674ABDABA1E}" destId="{82D717EB-E1DB-A949-AD69-A72BC913F66F}" srcOrd="1" destOrd="0" parTransId="{21215F24-A2ED-A046-A153-16CA3439ABEC}" sibTransId="{7E0297B5-C0C6-7B4A-B02E-89101EF09AF4}"/>
    <dgm:cxn modelId="{8CD99811-369C-5C49-BC31-5A973EFB3119}" srcId="{723D26B8-F57E-D642-8E8D-6674ABDABA1E}" destId="{87C5E896-8105-0F41-A278-66B0065BB096}" srcOrd="0" destOrd="0" parTransId="{B15DD15A-A94B-2643-AA5F-0FB347005F2A}" sibTransId="{00924B6E-AFA4-DF46-890F-6FE9D321F4F5}"/>
    <dgm:cxn modelId="{FDFB4D3A-C967-C947-9355-CE61BB17B69D}" srcId="{723D26B8-F57E-D642-8E8D-6674ABDABA1E}" destId="{0F2FDE6E-7746-F54C-8CC5-ED34A7CF94F2}" srcOrd="3" destOrd="0" parTransId="{234C46D2-1B7D-5D4C-A775-4A4EC1333732}" sibTransId="{6BDB5674-35C1-6F4B-AEA2-B9DCBA82BB53}"/>
    <dgm:cxn modelId="{69F94957-5D6D-D648-8FC4-2801DC618C66}" type="presOf" srcId="{0F2FDE6E-7746-F54C-8CC5-ED34A7CF94F2}" destId="{0A8FFCAC-441D-9346-8728-4A8E13F4B28B}" srcOrd="0" destOrd="0" presId="urn:microsoft.com/office/officeart/2008/layout/VerticalCurvedList"/>
    <dgm:cxn modelId="{430C8F7B-06E6-5346-8CE7-CF424F9A7D44}" type="presOf" srcId="{87C5E896-8105-0F41-A278-66B0065BB096}" destId="{B230B6A2-017E-A64B-A548-ECCE971BA5A0}" srcOrd="0" destOrd="0" presId="urn:microsoft.com/office/officeart/2008/layout/VerticalCurvedList"/>
    <dgm:cxn modelId="{F2059D9D-D455-734E-BFC6-C9B1CDA0BA19}" type="presOf" srcId="{D730E901-2ED5-784C-B1CE-FF45A162C277}" destId="{5081E4DE-347F-F844-BD85-AEBCD94CC134}" srcOrd="0" destOrd="0" presId="urn:microsoft.com/office/officeart/2008/layout/VerticalCurvedList"/>
    <dgm:cxn modelId="{E0C6ACB4-14C9-2043-B974-2AA5F849E522}" type="presOf" srcId="{400218E3-DB4A-6246-B8C1-84D16DD67F36}" destId="{5AFBCCE1-B1A0-114B-B174-044F1FA459FF}" srcOrd="0" destOrd="0" presId="urn:microsoft.com/office/officeart/2008/layout/VerticalCurvedList"/>
    <dgm:cxn modelId="{EB0AE7B4-4303-0141-A81D-B32589546DE4}" type="presOf" srcId="{82D717EB-E1DB-A949-AD69-A72BC913F66F}" destId="{8052CCC9-AB50-EB40-AB34-A6339BA47682}" srcOrd="0" destOrd="0" presId="urn:microsoft.com/office/officeart/2008/layout/VerticalCurvedList"/>
    <dgm:cxn modelId="{B9F830C9-24CB-5C4E-A168-76EBC44D45C5}" type="presOf" srcId="{723D26B8-F57E-D642-8E8D-6674ABDABA1E}" destId="{D68104FC-0774-5047-87E6-3729D35D5D24}" srcOrd="0" destOrd="0" presId="urn:microsoft.com/office/officeart/2008/layout/VerticalCurvedList"/>
    <dgm:cxn modelId="{1C81DCD3-3E93-4642-8F3B-66318CCB14C6}" srcId="{723D26B8-F57E-D642-8E8D-6674ABDABA1E}" destId="{0167E066-7E66-0B43-A75B-35EE1D98DC51}" srcOrd="4" destOrd="0" parTransId="{9A86E883-0A71-F14F-87EF-2FFCC6346EE1}" sibTransId="{D243E0E4-7D4D-B74D-A587-06CDE2750CEB}"/>
    <dgm:cxn modelId="{4ED3CADC-A942-8E48-B149-05D2C4562E6B}" srcId="{723D26B8-F57E-D642-8E8D-6674ABDABA1E}" destId="{D730E901-2ED5-784C-B1CE-FF45A162C277}" srcOrd="5" destOrd="0" parTransId="{297129CD-789D-6447-A536-44D900CD850B}" sibTransId="{58CAAFE4-D1D8-B149-8E28-CF0A54AE725D}"/>
    <dgm:cxn modelId="{1D3AAFE1-66EF-394E-A4E3-EB4F77826C4E}" srcId="{723D26B8-F57E-D642-8E8D-6674ABDABA1E}" destId="{15E46723-477E-C044-9E53-79E08AFCE197}" srcOrd="6" destOrd="0" parTransId="{476E241B-D075-974D-936F-F8A4122A8D92}" sibTransId="{06714E66-A9F6-AA42-85F5-70A097E4AB2B}"/>
    <dgm:cxn modelId="{3D7007E3-888F-8649-9FA7-DAD9D47695D2}" type="presOf" srcId="{00924B6E-AFA4-DF46-890F-6FE9D321F4F5}" destId="{8F55958E-C9F9-9B42-B87F-4C5DCFCD013E}" srcOrd="0" destOrd="0" presId="urn:microsoft.com/office/officeart/2008/layout/VerticalCurvedList"/>
    <dgm:cxn modelId="{185FD6E9-03FC-2148-9B55-8E4281DDCC74}" type="presOf" srcId="{0167E066-7E66-0B43-A75B-35EE1D98DC51}" destId="{78E85E11-A445-A642-880C-047904DFD2BF}" srcOrd="0" destOrd="0" presId="urn:microsoft.com/office/officeart/2008/layout/VerticalCurvedList"/>
    <dgm:cxn modelId="{1F3FB2EF-27E4-CC48-93B9-67A318C8D3AF}" type="presOf" srcId="{15E46723-477E-C044-9E53-79E08AFCE197}" destId="{BE913D77-85D1-1D4F-9C12-28677DC82F29}" srcOrd="0" destOrd="0" presId="urn:microsoft.com/office/officeart/2008/layout/VerticalCurvedList"/>
    <dgm:cxn modelId="{C6DB7DFF-4588-E84B-962A-2D1259DEA27A}" srcId="{723D26B8-F57E-D642-8E8D-6674ABDABA1E}" destId="{400218E3-DB4A-6246-B8C1-84D16DD67F36}" srcOrd="2" destOrd="0" parTransId="{2D3FB16D-EE13-6541-A54E-2105EA03F7FA}" sibTransId="{71BE6E0C-EEBD-C942-9A76-91626C954038}"/>
    <dgm:cxn modelId="{0713AE09-E47C-D540-8F60-7580E9BF1AE2}" type="presParOf" srcId="{D68104FC-0774-5047-87E6-3729D35D5D24}" destId="{0C271A0C-741A-3141-BB2F-A81F993DDB6A}" srcOrd="0" destOrd="0" presId="urn:microsoft.com/office/officeart/2008/layout/VerticalCurvedList"/>
    <dgm:cxn modelId="{B9D69A81-FF1B-BF4F-976D-F8855EB3E287}" type="presParOf" srcId="{0C271A0C-741A-3141-BB2F-A81F993DDB6A}" destId="{9B8B63B7-AD65-BD4B-BABB-B17F8592EB58}" srcOrd="0" destOrd="0" presId="urn:microsoft.com/office/officeart/2008/layout/VerticalCurvedList"/>
    <dgm:cxn modelId="{59C90E8D-391C-0146-BA2F-A51252BCE16B}" type="presParOf" srcId="{9B8B63B7-AD65-BD4B-BABB-B17F8592EB58}" destId="{B7B55590-6C03-D148-813A-A38F90FA087F}" srcOrd="0" destOrd="0" presId="urn:microsoft.com/office/officeart/2008/layout/VerticalCurvedList"/>
    <dgm:cxn modelId="{2CA0DABB-C3E5-CE4D-B2CA-5E4074FFF905}" type="presParOf" srcId="{9B8B63B7-AD65-BD4B-BABB-B17F8592EB58}" destId="{8F55958E-C9F9-9B42-B87F-4C5DCFCD013E}" srcOrd="1" destOrd="0" presId="urn:microsoft.com/office/officeart/2008/layout/VerticalCurvedList"/>
    <dgm:cxn modelId="{F0E34CA6-FD92-9A4B-BFFB-55BA5C1A260B}" type="presParOf" srcId="{9B8B63B7-AD65-BD4B-BABB-B17F8592EB58}" destId="{FDCE2040-0E7B-B64A-92B7-2C104C080666}" srcOrd="2" destOrd="0" presId="urn:microsoft.com/office/officeart/2008/layout/VerticalCurvedList"/>
    <dgm:cxn modelId="{9B73B4D1-71CF-8449-8819-8C51F2943E4C}" type="presParOf" srcId="{9B8B63B7-AD65-BD4B-BABB-B17F8592EB58}" destId="{702A52FE-8BBD-7F4D-AC84-F8BE01656B92}" srcOrd="3" destOrd="0" presId="urn:microsoft.com/office/officeart/2008/layout/VerticalCurvedList"/>
    <dgm:cxn modelId="{1885143E-7AAC-E945-BEB9-F77567540345}" type="presParOf" srcId="{0C271A0C-741A-3141-BB2F-A81F993DDB6A}" destId="{B230B6A2-017E-A64B-A548-ECCE971BA5A0}" srcOrd="1" destOrd="0" presId="urn:microsoft.com/office/officeart/2008/layout/VerticalCurvedList"/>
    <dgm:cxn modelId="{17C0E175-EB78-7F42-9318-D539087F8012}" type="presParOf" srcId="{0C271A0C-741A-3141-BB2F-A81F993DDB6A}" destId="{E7D161DE-0F15-FA49-8615-DFB2952ECCF3}" srcOrd="2" destOrd="0" presId="urn:microsoft.com/office/officeart/2008/layout/VerticalCurvedList"/>
    <dgm:cxn modelId="{EBAF6010-872D-174A-BCAE-C4C90C967A7E}" type="presParOf" srcId="{E7D161DE-0F15-FA49-8615-DFB2952ECCF3}" destId="{5ED3E0AB-657C-044B-BE4D-9DD86FA067A7}" srcOrd="0" destOrd="0" presId="urn:microsoft.com/office/officeart/2008/layout/VerticalCurvedList"/>
    <dgm:cxn modelId="{60B8408B-E4EB-034E-834D-D1438E1FD9C9}" type="presParOf" srcId="{0C271A0C-741A-3141-BB2F-A81F993DDB6A}" destId="{8052CCC9-AB50-EB40-AB34-A6339BA47682}" srcOrd="3" destOrd="0" presId="urn:microsoft.com/office/officeart/2008/layout/VerticalCurvedList"/>
    <dgm:cxn modelId="{E36DBEE6-3D2F-E34A-9697-0D249D86936A}" type="presParOf" srcId="{0C271A0C-741A-3141-BB2F-A81F993DDB6A}" destId="{2F87076F-6E98-5F45-A3ED-89B2B8EEAF48}" srcOrd="4" destOrd="0" presId="urn:microsoft.com/office/officeart/2008/layout/VerticalCurvedList"/>
    <dgm:cxn modelId="{9669083F-F54E-2048-906D-2C5537CF2C81}" type="presParOf" srcId="{2F87076F-6E98-5F45-A3ED-89B2B8EEAF48}" destId="{8B596332-242D-5343-B007-90719639053F}" srcOrd="0" destOrd="0" presId="urn:microsoft.com/office/officeart/2008/layout/VerticalCurvedList"/>
    <dgm:cxn modelId="{CDCF9F5D-4336-4049-B0D9-A7C03E2C1977}" type="presParOf" srcId="{0C271A0C-741A-3141-BB2F-A81F993DDB6A}" destId="{5AFBCCE1-B1A0-114B-B174-044F1FA459FF}" srcOrd="5" destOrd="0" presId="urn:microsoft.com/office/officeart/2008/layout/VerticalCurvedList"/>
    <dgm:cxn modelId="{BA0CC987-8001-2646-AD05-6CC96E6EA091}" type="presParOf" srcId="{0C271A0C-741A-3141-BB2F-A81F993DDB6A}" destId="{0F78696D-56B5-EC4D-BC37-89190203D8FB}" srcOrd="6" destOrd="0" presId="urn:microsoft.com/office/officeart/2008/layout/VerticalCurvedList"/>
    <dgm:cxn modelId="{0AA813D7-5DF8-4D46-BFB1-3983B1AC6610}" type="presParOf" srcId="{0F78696D-56B5-EC4D-BC37-89190203D8FB}" destId="{A61C921F-6EDC-8242-88B9-328EB9E814F5}" srcOrd="0" destOrd="0" presId="urn:microsoft.com/office/officeart/2008/layout/VerticalCurvedList"/>
    <dgm:cxn modelId="{F8D08296-589C-8244-A1A6-A536DF64D25A}" type="presParOf" srcId="{0C271A0C-741A-3141-BB2F-A81F993DDB6A}" destId="{0A8FFCAC-441D-9346-8728-4A8E13F4B28B}" srcOrd="7" destOrd="0" presId="urn:microsoft.com/office/officeart/2008/layout/VerticalCurvedList"/>
    <dgm:cxn modelId="{C2D8ACE4-C08E-5040-8EE3-317A88E9FA5F}" type="presParOf" srcId="{0C271A0C-741A-3141-BB2F-A81F993DDB6A}" destId="{1BC4CAC7-A3C8-2546-BE1D-B181C56A4A4D}" srcOrd="8" destOrd="0" presId="urn:microsoft.com/office/officeart/2008/layout/VerticalCurvedList"/>
    <dgm:cxn modelId="{6F2CFE92-FD61-6C4D-963B-A3344542C7FC}" type="presParOf" srcId="{1BC4CAC7-A3C8-2546-BE1D-B181C56A4A4D}" destId="{1E712BFE-D73B-2A48-8FF6-AC4F34D7D023}" srcOrd="0" destOrd="0" presId="urn:microsoft.com/office/officeart/2008/layout/VerticalCurvedList"/>
    <dgm:cxn modelId="{E07D2CCA-B8B5-A94B-8236-7EAA3DBF8455}" type="presParOf" srcId="{0C271A0C-741A-3141-BB2F-A81F993DDB6A}" destId="{78E85E11-A445-A642-880C-047904DFD2BF}" srcOrd="9" destOrd="0" presId="urn:microsoft.com/office/officeart/2008/layout/VerticalCurvedList"/>
    <dgm:cxn modelId="{A4A2CBC9-033B-CA46-8D26-A59D2E05CC5B}" type="presParOf" srcId="{0C271A0C-741A-3141-BB2F-A81F993DDB6A}" destId="{7400D6C2-330E-514C-9906-9B9D50F2B6EE}" srcOrd="10" destOrd="0" presId="urn:microsoft.com/office/officeart/2008/layout/VerticalCurvedList"/>
    <dgm:cxn modelId="{6A80F1E9-8AE1-9441-B5BE-D695B900FCD2}" type="presParOf" srcId="{7400D6C2-330E-514C-9906-9B9D50F2B6EE}" destId="{3910F721-9CAF-854B-A3DD-5023B63E3E54}" srcOrd="0" destOrd="0" presId="urn:microsoft.com/office/officeart/2008/layout/VerticalCurvedList"/>
    <dgm:cxn modelId="{B3614050-F5AD-0A4C-ADCD-9D70DB25E310}" type="presParOf" srcId="{0C271A0C-741A-3141-BB2F-A81F993DDB6A}" destId="{5081E4DE-347F-F844-BD85-AEBCD94CC134}" srcOrd="11" destOrd="0" presId="urn:microsoft.com/office/officeart/2008/layout/VerticalCurvedList"/>
    <dgm:cxn modelId="{C937BB3F-BF19-F544-806A-AD1E7171C302}" type="presParOf" srcId="{0C271A0C-741A-3141-BB2F-A81F993DDB6A}" destId="{0AD424B4-FB7F-7447-89F3-4155AFD96320}" srcOrd="12" destOrd="0" presId="urn:microsoft.com/office/officeart/2008/layout/VerticalCurvedList"/>
    <dgm:cxn modelId="{2CEA21B6-EADE-2D4F-B3D1-1EC66B6DB195}" type="presParOf" srcId="{0AD424B4-FB7F-7447-89F3-4155AFD96320}" destId="{9E5BB38A-D32F-834C-BAC2-3F0AB4743DCC}" srcOrd="0" destOrd="0" presId="urn:microsoft.com/office/officeart/2008/layout/VerticalCurvedList"/>
    <dgm:cxn modelId="{48012978-B9F7-D147-9319-6E79FFB143B0}" type="presParOf" srcId="{0C271A0C-741A-3141-BB2F-A81F993DDB6A}" destId="{BE913D77-85D1-1D4F-9C12-28677DC82F29}" srcOrd="13" destOrd="0" presId="urn:microsoft.com/office/officeart/2008/layout/VerticalCurvedList"/>
    <dgm:cxn modelId="{3333B760-3A78-A84C-B05A-22180D7ACE4A}" type="presParOf" srcId="{0C271A0C-741A-3141-BB2F-A81F993DDB6A}" destId="{22695B7A-8174-E140-8317-D9EB1F3C683A}" srcOrd="14" destOrd="0" presId="urn:microsoft.com/office/officeart/2008/layout/VerticalCurvedList"/>
    <dgm:cxn modelId="{3CFD1948-29E5-6742-9C6D-4F5BBDA17B56}" type="presParOf" srcId="{22695B7A-8174-E140-8317-D9EB1F3C683A}" destId="{5666B568-89AF-DB44-A31C-8CBFAAD90435}" srcOrd="0" destOrd="0" presId="urn:microsoft.com/office/officeart/2008/layout/VerticalCurvedList"/>
  </dgm:cxnLst>
  <dgm:bg/>
  <dgm:whole/>
  <dgm:extLst>
    <a:ext uri="http://schemas.microsoft.com/office/drawing/2008/diagram">
      <dsp:dataModelExt xmlns:dsp="http://schemas.microsoft.com/office/drawing/2008/diagram" relId="rId348" minVer="http://schemas.openxmlformats.org/drawingml/2006/diagram"/>
    </a:ext>
  </dgm:extLst>
</dgm:dataModel>
</file>

<file path=word/diagrams/data55.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54" qsCatId="simple" csTypeId="urn:microsoft.com/office/officeart/2005/8/colors/accent1_2#53" csCatId="accent1" phldr="1"/>
      <dgm:spPr/>
      <dgm:t>
        <a:bodyPr/>
        <a:lstStyle/>
        <a:p>
          <a:endParaRPr lang="en-US"/>
        </a:p>
      </dgm:t>
    </dgm:pt>
    <dgm:pt modelId="{EF5AF2D6-AF50-EB41-A888-DDD7A3A4B87E}">
      <dgm:prSet phldrT="[Text]" custT="1"/>
      <dgm:spPr>
        <a:solidFill>
          <a:srgbClr val="CADDF2"/>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Changes in student needs or industry expectations</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CADDF2"/>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Curriculum renewal or program review</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CADDF2"/>
        </a:solidFill>
        <a:ln>
          <a:noFill/>
        </a:ln>
      </dgm:spPr>
      <dgm:t>
        <a:bodyPr/>
        <a:lstStyle/>
        <a:p>
          <a:pPr>
            <a:buFont typeface="Poppins" panose="00000500000000000000" pitchFamily="2" charset="77"/>
            <a:buNone/>
          </a:pPr>
          <a:r>
            <a:rPr lang="en-CA" sz="1000">
              <a:solidFill>
                <a:schemeClr val="tx1"/>
              </a:solidFill>
              <a:latin typeface="Poppins" panose="00000500000000000000" pitchFamily="2" charset="77"/>
              <a:cs typeface="Poppins" panose="00000500000000000000" pitchFamily="2" charset="77"/>
            </a:rPr>
            <a:t>Student feedback</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Patterns you notice across multiple semesters</a:t>
          </a:r>
        </a:p>
      </dgm:t>
    </dgm:pt>
    <dgm:pt modelId="{1B002171-59AB-A647-B6E2-71D472293971}" type="sibTrans" cxnId="{86C5599F-A479-BC42-8209-3B0D205B8AE8}">
      <dgm:prSet/>
      <dgm:spPr/>
      <dgm:t>
        <a:bodyPr/>
        <a:lstStyle/>
        <a:p>
          <a:endParaRPr lang="en-US"/>
        </a:p>
      </dgm:t>
    </dgm:pt>
    <dgm:pt modelId="{F91F37B8-C9BF-0044-B1E6-0C30099171E9}" type="parTrans" cxnId="{86C5599F-A479-BC42-8209-3B0D205B8AE8}">
      <dgm:prSet/>
      <dgm:spPr/>
      <dgm:t>
        <a:bodyPr/>
        <a:lstStyle/>
        <a:p>
          <a:endParaRPr lang="en-US"/>
        </a:p>
      </dgm:t>
    </dgm:pt>
    <dgm:pt modelId="{949B9C8C-44FA-B24F-8F50-FA0A6C836067}">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Professional conversations with colleagues</a:t>
          </a:r>
          <a:endParaRPr lang="en-US" sz="1000">
            <a:solidFill>
              <a:schemeClr val="tx1"/>
            </a:solidFill>
            <a:latin typeface="Poppins" panose="00000500000000000000" pitchFamily="2" charset="77"/>
            <a:cs typeface="Poppins" panose="00000500000000000000" pitchFamily="2" charset="77"/>
          </a:endParaRPr>
        </a:p>
      </dgm:t>
    </dgm:pt>
    <dgm:pt modelId="{21DC288A-F39E-904B-A426-4B1E5CC83BC8}" type="parTrans" cxnId="{7F8C81AA-63B8-1B4E-A065-63F4B7C1C2A1}">
      <dgm:prSet/>
      <dgm:spPr/>
      <dgm:t>
        <a:bodyPr/>
        <a:lstStyle/>
        <a:p>
          <a:endParaRPr lang="en-US"/>
        </a:p>
      </dgm:t>
    </dgm:pt>
    <dgm:pt modelId="{D475DB7D-2C2B-1446-A52B-6146987D9A0A}" type="sibTrans" cxnId="{7F8C81AA-63B8-1B4E-A065-63F4B7C1C2A1}">
      <dgm:prSet/>
      <dgm:spPr/>
      <dgm:t>
        <a:bodyPr/>
        <a:lstStyle/>
        <a:p>
          <a:endParaRPr lang="en-US"/>
        </a:p>
      </dgm:t>
    </dgm:pt>
    <dgm:pt modelId="{B87AB1AF-CB7F-4647-A93E-7D7DEB337B04}">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Emerging educational research</a:t>
          </a:r>
          <a:endParaRPr lang="en-US" sz="1000">
            <a:solidFill>
              <a:schemeClr val="tx1"/>
            </a:solidFill>
            <a:latin typeface="Poppins" panose="00000500000000000000" pitchFamily="2" charset="77"/>
            <a:cs typeface="Poppins" panose="00000500000000000000" pitchFamily="2" charset="77"/>
          </a:endParaRPr>
        </a:p>
      </dgm:t>
    </dgm:pt>
    <dgm:pt modelId="{89579DF6-BD01-774A-9C04-83F9C2B39DAF}" type="parTrans" cxnId="{60AC0CC6-EC21-6148-A53A-1075D9424018}">
      <dgm:prSet/>
      <dgm:spPr/>
      <dgm:t>
        <a:bodyPr/>
        <a:lstStyle/>
        <a:p>
          <a:endParaRPr lang="en-US"/>
        </a:p>
      </dgm:t>
    </dgm:pt>
    <dgm:pt modelId="{DCDE9D14-E7BF-1544-A573-5458C764EDF4}" type="sibTrans" cxnId="{60AC0CC6-EC21-6148-A53A-1075D9424018}">
      <dgm:prSet/>
      <dgm:spPr/>
      <dgm:t>
        <a:bodyPr/>
        <a:lstStyle/>
        <a:p>
          <a:endParaRPr lang="en-US"/>
        </a:p>
      </dgm:t>
    </dgm:pt>
    <dgm:pt modelId="{C8EE72FC-E9C1-6E4F-B3E5-8202E86FBD1E}">
      <dgm:prSe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New technologies or teaching approaches</a:t>
          </a:r>
        </a:p>
      </dgm:t>
    </dgm:pt>
    <dgm:pt modelId="{EDB58EE7-F4FF-444D-8CF9-E403F40D76D2}" type="parTrans" cxnId="{79753687-9142-B74F-A8E1-6C68514D52AD}">
      <dgm:prSet/>
      <dgm:spPr/>
      <dgm:t>
        <a:bodyPr/>
        <a:lstStyle/>
        <a:p>
          <a:endParaRPr lang="en-US"/>
        </a:p>
      </dgm:t>
    </dgm:pt>
    <dgm:pt modelId="{9238664B-33AD-DC48-88C8-4627398443E1}" type="sibTrans" cxnId="{79753687-9142-B74F-A8E1-6C68514D52AD}">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BC8CBA83-580F-164E-BCFF-C5C132CC0289}" type="pres">
      <dgm:prSet presAssocID="{C8EE72FC-E9C1-6E4F-B3E5-8202E86FBD1E}" presName="boxAndChildren" presStyleCnt="0"/>
      <dgm:spPr/>
    </dgm:pt>
    <dgm:pt modelId="{7BB95FE0-5912-4D44-B9D6-FD853251C858}" type="pres">
      <dgm:prSet presAssocID="{C8EE72FC-E9C1-6E4F-B3E5-8202E86FBD1E}" presName="parentTextBox" presStyleLbl="node1" presStyleIdx="0" presStyleCnt="7"/>
      <dgm:spPr/>
    </dgm:pt>
    <dgm:pt modelId="{3AFBD2E3-9AEA-C44E-A7D2-72C4CD03A038}" type="pres">
      <dgm:prSet presAssocID="{DCDE9D14-E7BF-1544-A573-5458C764EDF4}" presName="sp" presStyleCnt="0"/>
      <dgm:spPr/>
    </dgm:pt>
    <dgm:pt modelId="{F9B48641-4C9D-7144-8278-50713D265048}" type="pres">
      <dgm:prSet presAssocID="{B87AB1AF-CB7F-4647-A93E-7D7DEB337B04}" presName="arrowAndChildren" presStyleCnt="0"/>
      <dgm:spPr/>
    </dgm:pt>
    <dgm:pt modelId="{144B8B8B-39AC-9044-AC3B-BB5A03583DFD}" type="pres">
      <dgm:prSet presAssocID="{B87AB1AF-CB7F-4647-A93E-7D7DEB337B04}" presName="parentTextArrow" presStyleLbl="node1" presStyleIdx="1" presStyleCnt="7"/>
      <dgm:spPr/>
    </dgm:pt>
    <dgm:pt modelId="{72CF76F1-850C-DC42-9135-B1788A475E27}" type="pres">
      <dgm:prSet presAssocID="{D475DB7D-2C2B-1446-A52B-6146987D9A0A}" presName="sp" presStyleCnt="0"/>
      <dgm:spPr/>
    </dgm:pt>
    <dgm:pt modelId="{7FDB3D75-9415-3547-B810-B318EDF4C217}" type="pres">
      <dgm:prSet presAssocID="{949B9C8C-44FA-B24F-8F50-FA0A6C836067}" presName="arrowAndChildren" presStyleCnt="0"/>
      <dgm:spPr/>
    </dgm:pt>
    <dgm:pt modelId="{2F11178C-AD7E-B04F-BDA2-C8F952E83028}" type="pres">
      <dgm:prSet presAssocID="{949B9C8C-44FA-B24F-8F50-FA0A6C836067}" presName="parentTextArrow" presStyleLbl="node1" presStyleIdx="2" presStyleCnt="7"/>
      <dgm:spPr/>
    </dgm:pt>
    <dgm:pt modelId="{96691D59-8375-4147-A268-AA55CDBD8585}" type="pres">
      <dgm:prSet presAssocID="{61658DF4-5142-CA43-830D-33321C1AC592}" presName="sp" presStyleCnt="0"/>
      <dgm:spPr/>
    </dgm:pt>
    <dgm:pt modelId="{92C26F46-3A12-1944-8E8B-F25266953BFB}" type="pres">
      <dgm:prSet presAssocID="{54F068AA-4028-D84B-9EF5-958A39F27968}" presName="arrowAndChildren" presStyleCnt="0"/>
      <dgm:spPr/>
    </dgm:pt>
    <dgm:pt modelId="{4C36388D-EA59-0141-AAD3-4162D56D3BD3}" type="pres">
      <dgm:prSet presAssocID="{54F068AA-4028-D84B-9EF5-958A39F27968}" presName="parentTextArrow" presStyleLbl="node1" presStyleIdx="3" presStyleCnt="7"/>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4" presStyleCnt="7"/>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5" presStyleCnt="7"/>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6" presStyleCnt="7"/>
      <dgm:spPr/>
    </dgm:pt>
  </dgm:ptLst>
  <dgm:cxnLst>
    <dgm:cxn modelId="{9476114B-C649-B741-838B-D51B1166FBD5}" type="presOf" srcId="{54F068AA-4028-D84B-9EF5-958A39F27968}" destId="{4C36388D-EA59-0141-AAD3-4162D56D3BD3}" srcOrd="0" destOrd="0" presId="urn:microsoft.com/office/officeart/2005/8/layout/process4"/>
    <dgm:cxn modelId="{E3E19956-15C5-9244-8AAD-EF7E742D9606}" type="presOf" srcId="{949B9C8C-44FA-B24F-8F50-FA0A6C836067}" destId="{2F11178C-AD7E-B04F-BDA2-C8F952E83028}" srcOrd="0" destOrd="0" presId="urn:microsoft.com/office/officeart/2005/8/layout/process4"/>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79753687-9142-B74F-A8E1-6C68514D52AD}" srcId="{08FF193D-8DE8-D44F-8C27-C54A04EBCCBD}" destId="{C8EE72FC-E9C1-6E4F-B3E5-8202E86FBD1E}" srcOrd="6" destOrd="0" parTransId="{EDB58EE7-F4FF-444D-8CF9-E403F40D76D2}" sibTransId="{9238664B-33AD-DC48-88C8-4627398443E1}"/>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7F8C81AA-63B8-1B4E-A065-63F4B7C1C2A1}" srcId="{08FF193D-8DE8-D44F-8C27-C54A04EBCCBD}" destId="{949B9C8C-44FA-B24F-8F50-FA0A6C836067}" srcOrd="4" destOrd="0" parTransId="{21DC288A-F39E-904B-A426-4B1E5CC83BC8}" sibTransId="{D475DB7D-2C2B-1446-A52B-6146987D9A0A}"/>
    <dgm:cxn modelId="{FE5CF2B6-5D87-F947-91CA-9BD958DA8C35}" type="presOf" srcId="{C8EE72FC-E9C1-6E4F-B3E5-8202E86FBD1E}" destId="{7BB95FE0-5912-4D44-B9D6-FD853251C858}" srcOrd="0" destOrd="0" presId="urn:microsoft.com/office/officeart/2005/8/layout/process4"/>
    <dgm:cxn modelId="{60AC0CC6-EC21-6148-A53A-1075D9424018}" srcId="{08FF193D-8DE8-D44F-8C27-C54A04EBCCBD}" destId="{B87AB1AF-CB7F-4647-A93E-7D7DEB337B04}" srcOrd="5" destOrd="0" parTransId="{89579DF6-BD01-774A-9C04-83F9C2B39DAF}" sibTransId="{DCDE9D14-E7BF-1544-A573-5458C764EDF4}"/>
    <dgm:cxn modelId="{5576E2C6-1CBB-F44D-A1C6-707EE632A4CE}" type="presOf" srcId="{EF5AF2D6-AF50-EB41-A888-DDD7A3A4B87E}" destId="{ACB68D08-69D5-7146-A010-1B55C70D0D61}" srcOrd="0" destOrd="0" presId="urn:microsoft.com/office/officeart/2005/8/layout/process4"/>
    <dgm:cxn modelId="{ECDE88D6-FDFB-9B41-AD83-0FFEAAA222A6}" type="presOf" srcId="{B87AB1AF-CB7F-4647-A93E-7D7DEB337B04}" destId="{144B8B8B-39AC-9044-AC3B-BB5A03583DFD}"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0CF705F4-EB9C-DC46-8369-3ACD1D8EEE3F}" type="presParOf" srcId="{5AE82554-F453-A249-8332-1BA945B75D3E}" destId="{BC8CBA83-580F-164E-BCFF-C5C132CC0289}" srcOrd="0" destOrd="0" presId="urn:microsoft.com/office/officeart/2005/8/layout/process4"/>
    <dgm:cxn modelId="{C3863786-6D20-0341-8ABC-F4F7D5EA8D3F}" type="presParOf" srcId="{BC8CBA83-580F-164E-BCFF-C5C132CC0289}" destId="{7BB95FE0-5912-4D44-B9D6-FD853251C858}" srcOrd="0" destOrd="0" presId="urn:microsoft.com/office/officeart/2005/8/layout/process4"/>
    <dgm:cxn modelId="{C018C73C-A663-D644-9352-EA03327FEA60}" type="presParOf" srcId="{5AE82554-F453-A249-8332-1BA945B75D3E}" destId="{3AFBD2E3-9AEA-C44E-A7D2-72C4CD03A038}" srcOrd="1" destOrd="0" presId="urn:microsoft.com/office/officeart/2005/8/layout/process4"/>
    <dgm:cxn modelId="{B2010484-BF4C-D547-8F39-238342D6DFAB}" type="presParOf" srcId="{5AE82554-F453-A249-8332-1BA945B75D3E}" destId="{F9B48641-4C9D-7144-8278-50713D265048}" srcOrd="2" destOrd="0" presId="urn:microsoft.com/office/officeart/2005/8/layout/process4"/>
    <dgm:cxn modelId="{3FBE5B30-ECA5-634C-B5D3-280B4615AACD}" type="presParOf" srcId="{F9B48641-4C9D-7144-8278-50713D265048}" destId="{144B8B8B-39AC-9044-AC3B-BB5A03583DFD}" srcOrd="0" destOrd="0" presId="urn:microsoft.com/office/officeart/2005/8/layout/process4"/>
    <dgm:cxn modelId="{F56EC34D-302C-894F-9DD1-BEA1CC4EACC7}" type="presParOf" srcId="{5AE82554-F453-A249-8332-1BA945B75D3E}" destId="{72CF76F1-850C-DC42-9135-B1788A475E27}" srcOrd="3" destOrd="0" presId="urn:microsoft.com/office/officeart/2005/8/layout/process4"/>
    <dgm:cxn modelId="{4D5C3B75-28DC-1547-AC1C-A43AE5570AC3}" type="presParOf" srcId="{5AE82554-F453-A249-8332-1BA945B75D3E}" destId="{7FDB3D75-9415-3547-B810-B318EDF4C217}" srcOrd="4" destOrd="0" presId="urn:microsoft.com/office/officeart/2005/8/layout/process4"/>
    <dgm:cxn modelId="{7EAB3097-1EB8-0146-A664-0F535AE9F109}" type="presParOf" srcId="{7FDB3D75-9415-3547-B810-B318EDF4C217}" destId="{2F11178C-AD7E-B04F-BDA2-C8F952E83028}" srcOrd="0" destOrd="0" presId="urn:microsoft.com/office/officeart/2005/8/layout/process4"/>
    <dgm:cxn modelId="{6E662577-6601-3545-ABF0-04B1CB9A26F5}" type="presParOf" srcId="{5AE82554-F453-A249-8332-1BA945B75D3E}" destId="{96691D59-8375-4147-A268-AA55CDBD8585}" srcOrd="5" destOrd="0" presId="urn:microsoft.com/office/officeart/2005/8/layout/process4"/>
    <dgm:cxn modelId="{C0E99048-6CAF-E94F-9560-5CF84D0D536E}" type="presParOf" srcId="{5AE82554-F453-A249-8332-1BA945B75D3E}" destId="{92C26F46-3A12-1944-8E8B-F25266953BFB}" srcOrd="6" destOrd="0" presId="urn:microsoft.com/office/officeart/2005/8/layout/process4"/>
    <dgm:cxn modelId="{C0D1CD38-34B2-9E45-B45E-79878B6FFEAD}" type="presParOf" srcId="{92C26F46-3A12-1944-8E8B-F25266953BFB}" destId="{4C36388D-EA59-0141-AAD3-4162D56D3BD3}" srcOrd="0" destOrd="0" presId="urn:microsoft.com/office/officeart/2005/8/layout/process4"/>
    <dgm:cxn modelId="{F3F6A7F7-7E04-D146-90C8-892A5E39A9AB}" type="presParOf" srcId="{5AE82554-F453-A249-8332-1BA945B75D3E}" destId="{A23B19D0-BAA5-F54B-A78C-7249438C3426}" srcOrd="7" destOrd="0" presId="urn:microsoft.com/office/officeart/2005/8/layout/process4"/>
    <dgm:cxn modelId="{AAADF965-A27C-9A46-96F9-028C4B81FDEE}" type="presParOf" srcId="{5AE82554-F453-A249-8332-1BA945B75D3E}" destId="{ADAC7DD6-26EC-B042-8749-4799FB22F801}" srcOrd="8"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9" destOrd="0" presId="urn:microsoft.com/office/officeart/2005/8/layout/process4"/>
    <dgm:cxn modelId="{3E701FEA-EF24-DE40-B138-2F7766E32591}" type="presParOf" srcId="{5AE82554-F453-A249-8332-1BA945B75D3E}" destId="{4EA6DF87-1EC3-984B-A088-38548879857B}" srcOrd="10"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11" destOrd="0" presId="urn:microsoft.com/office/officeart/2005/8/layout/process4"/>
    <dgm:cxn modelId="{E0A56E27-B779-474A-B02C-8D950726A69B}" type="presParOf" srcId="{5AE82554-F453-A249-8332-1BA945B75D3E}" destId="{3C5D4C88-FCB0-FC4D-BD1C-323D94CF825F}" srcOrd="12"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353" minVer="http://schemas.openxmlformats.org/drawingml/2006/diagram"/>
    </a:ext>
  </dgm:extLst>
</dgm:dataModel>
</file>

<file path=word/diagrams/data56.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55" qsCatId="simple" csTypeId="urn:microsoft.com/office/officeart/2005/8/colors/accent1_2#54" csCatId="accent1" phldr="1"/>
      <dgm:spPr/>
      <dgm:t>
        <a:bodyPr/>
        <a:lstStyle/>
        <a:p>
          <a:endParaRPr lang="en-US"/>
        </a:p>
      </dgm:t>
    </dgm:pt>
    <dgm:pt modelId="{EF5AF2D6-AF50-EB41-A888-DDD7A3A4B87E}">
      <dgm:prSet phldrT="[Text]" custT="1"/>
      <dgm:spPr>
        <a:solidFill>
          <a:srgbClr val="CADDF2"/>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Professional development sessions (Hub PD calendar)</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CADDF2"/>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Conferences</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CADDF2"/>
        </a:solidFill>
        <a:ln>
          <a:noFill/>
        </a:ln>
      </dgm:spPr>
      <dgm:t>
        <a:bodyPr/>
        <a:lstStyle/>
        <a:p>
          <a:pPr>
            <a:buFont typeface="Poppins" panose="00000500000000000000" pitchFamily="2" charset="77"/>
            <a:buNone/>
          </a:pPr>
          <a:r>
            <a:rPr lang="en-CA" sz="1000">
              <a:solidFill>
                <a:schemeClr val="tx1"/>
              </a:solidFill>
              <a:latin typeface="Poppins" panose="00000500000000000000" pitchFamily="2" charset="77"/>
              <a:cs typeface="Poppins" panose="00000500000000000000" pitchFamily="2" charset="77"/>
            </a:rPr>
            <a:t>Self-directed learning</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Workshops and webinars (Cambrian and externally offered)</a:t>
          </a:r>
        </a:p>
      </dgm:t>
    </dgm:pt>
    <dgm:pt modelId="{1B002171-59AB-A647-B6E2-71D472293971}" type="sibTrans" cxnId="{86C5599F-A479-BC42-8209-3B0D205B8AE8}">
      <dgm:prSet/>
      <dgm:spPr/>
      <dgm:t>
        <a:bodyPr/>
        <a:lstStyle/>
        <a:p>
          <a:endParaRPr lang="en-US"/>
        </a:p>
      </dgm:t>
    </dgm:pt>
    <dgm:pt modelId="{F91F37B8-C9BF-0044-B1E6-0C30099171E9}" type="parTrans" cxnId="{86C5599F-A479-BC42-8209-3B0D205B8AE8}">
      <dgm:prSet/>
      <dgm:spPr/>
      <dgm:t>
        <a:bodyPr/>
        <a:lstStyle/>
        <a:p>
          <a:endParaRPr lang="en-US"/>
        </a:p>
      </dgm:t>
    </dgm:pt>
    <dgm:pt modelId="{949B9C8C-44FA-B24F-8F50-FA0A6C836067}">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Peer discussions</a:t>
          </a:r>
          <a:endParaRPr lang="en-US" sz="1000">
            <a:solidFill>
              <a:schemeClr val="tx1"/>
            </a:solidFill>
            <a:latin typeface="Poppins" panose="00000500000000000000" pitchFamily="2" charset="77"/>
            <a:cs typeface="Poppins" panose="00000500000000000000" pitchFamily="2" charset="77"/>
          </a:endParaRPr>
        </a:p>
      </dgm:t>
    </dgm:pt>
    <dgm:pt modelId="{21DC288A-F39E-904B-A426-4B1E5CC83BC8}" type="parTrans" cxnId="{7F8C81AA-63B8-1B4E-A065-63F4B7C1C2A1}">
      <dgm:prSet/>
      <dgm:spPr/>
      <dgm:t>
        <a:bodyPr/>
        <a:lstStyle/>
        <a:p>
          <a:endParaRPr lang="en-US"/>
        </a:p>
      </dgm:t>
    </dgm:pt>
    <dgm:pt modelId="{D475DB7D-2C2B-1446-A52B-6146987D9A0A}" type="sibTrans" cxnId="{7F8C81AA-63B8-1B4E-A065-63F4B7C1C2A1}">
      <dgm:prSet/>
      <dgm:spPr/>
      <dgm:t>
        <a:bodyPr/>
        <a:lstStyle/>
        <a:p>
          <a:endParaRPr lang="en-US"/>
        </a:p>
      </dgm:t>
    </dgm:pt>
    <dgm:pt modelId="{B87AB1AF-CB7F-4647-A93E-7D7DEB337B04}">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Disciplinary certifications</a:t>
          </a:r>
          <a:endParaRPr lang="en-US" sz="1000">
            <a:solidFill>
              <a:schemeClr val="tx1"/>
            </a:solidFill>
            <a:latin typeface="Poppins" panose="00000500000000000000" pitchFamily="2" charset="77"/>
            <a:cs typeface="Poppins" panose="00000500000000000000" pitchFamily="2" charset="77"/>
          </a:endParaRPr>
        </a:p>
      </dgm:t>
    </dgm:pt>
    <dgm:pt modelId="{89579DF6-BD01-774A-9C04-83F9C2B39DAF}" type="parTrans" cxnId="{60AC0CC6-EC21-6148-A53A-1075D9424018}">
      <dgm:prSet/>
      <dgm:spPr/>
      <dgm:t>
        <a:bodyPr/>
        <a:lstStyle/>
        <a:p>
          <a:endParaRPr lang="en-US"/>
        </a:p>
      </dgm:t>
    </dgm:pt>
    <dgm:pt modelId="{DCDE9D14-E7BF-1544-A573-5458C764EDF4}" type="sibTrans" cxnId="{60AC0CC6-EC21-6148-A53A-1075D9424018}">
      <dgm:prSet/>
      <dgm:spPr/>
      <dgm:t>
        <a:bodyPr/>
        <a:lstStyle/>
        <a:p>
          <a:endParaRPr lang="en-US"/>
        </a:p>
      </dgm:t>
    </dgm:pt>
    <dgm:pt modelId="{C8EE72FC-E9C1-6E4F-B3E5-8202E86FBD1E}">
      <dgm:prSe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Educational reading and scholarship</a:t>
          </a:r>
        </a:p>
      </dgm:t>
    </dgm:pt>
    <dgm:pt modelId="{EDB58EE7-F4FF-444D-8CF9-E403F40D76D2}" type="parTrans" cxnId="{79753687-9142-B74F-A8E1-6C68514D52AD}">
      <dgm:prSet/>
      <dgm:spPr/>
      <dgm:t>
        <a:bodyPr/>
        <a:lstStyle/>
        <a:p>
          <a:endParaRPr lang="en-US"/>
        </a:p>
      </dgm:t>
    </dgm:pt>
    <dgm:pt modelId="{9238664B-33AD-DC48-88C8-4627398443E1}" type="sibTrans" cxnId="{79753687-9142-B74F-A8E1-6C68514D52AD}">
      <dgm:prSet/>
      <dgm:spPr/>
      <dgm:t>
        <a:bodyPr/>
        <a:lstStyle/>
        <a:p>
          <a:endParaRPr lang="en-US"/>
        </a:p>
      </dgm:t>
    </dgm:pt>
    <dgm:pt modelId="{623874DE-E8C7-9445-B644-B4A92380F9B9}">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Instructional coaching/mentorship</a:t>
          </a:r>
          <a:endParaRPr lang="en-US" sz="1000">
            <a:solidFill>
              <a:schemeClr val="tx1"/>
            </a:solidFill>
            <a:latin typeface="Poppins" panose="00000500000000000000" pitchFamily="2" charset="77"/>
            <a:cs typeface="Poppins" panose="00000500000000000000" pitchFamily="2" charset="77"/>
          </a:endParaRPr>
        </a:p>
      </dgm:t>
    </dgm:pt>
    <dgm:pt modelId="{FC824E57-D84B-3949-8E51-DF0DA021670E}" type="parTrans" cxnId="{46EECDD5-94F2-B643-9D05-4887C73328D6}">
      <dgm:prSet/>
      <dgm:spPr/>
      <dgm:t>
        <a:bodyPr/>
        <a:lstStyle/>
        <a:p>
          <a:endParaRPr lang="en-US"/>
        </a:p>
      </dgm:t>
    </dgm:pt>
    <dgm:pt modelId="{B1F6BB94-84D4-1441-B907-56C42634C40D}" type="sibTrans" cxnId="{46EECDD5-94F2-B643-9D05-4887C73328D6}">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24397D37-7E1F-A247-BEF9-2468FE99A628}" type="pres">
      <dgm:prSet presAssocID="{623874DE-E8C7-9445-B644-B4A92380F9B9}" presName="boxAndChildren" presStyleCnt="0"/>
      <dgm:spPr/>
    </dgm:pt>
    <dgm:pt modelId="{1E54FF27-3E39-604C-8708-918774D1C0D6}" type="pres">
      <dgm:prSet presAssocID="{623874DE-E8C7-9445-B644-B4A92380F9B9}" presName="parentTextBox" presStyleLbl="node1" presStyleIdx="0" presStyleCnt="8"/>
      <dgm:spPr/>
    </dgm:pt>
    <dgm:pt modelId="{E27D0813-465A-2547-8CC9-1274720FD307}" type="pres">
      <dgm:prSet presAssocID="{9238664B-33AD-DC48-88C8-4627398443E1}" presName="sp" presStyleCnt="0"/>
      <dgm:spPr/>
    </dgm:pt>
    <dgm:pt modelId="{EB1095C1-7EA4-C041-9821-850CEC796A5F}" type="pres">
      <dgm:prSet presAssocID="{C8EE72FC-E9C1-6E4F-B3E5-8202E86FBD1E}" presName="arrowAndChildren" presStyleCnt="0"/>
      <dgm:spPr/>
    </dgm:pt>
    <dgm:pt modelId="{31084FC2-6422-A94C-BBD7-163A07E8EA37}" type="pres">
      <dgm:prSet presAssocID="{C8EE72FC-E9C1-6E4F-B3E5-8202E86FBD1E}" presName="parentTextArrow" presStyleLbl="node1" presStyleIdx="1" presStyleCnt="8"/>
      <dgm:spPr/>
    </dgm:pt>
    <dgm:pt modelId="{3AFBD2E3-9AEA-C44E-A7D2-72C4CD03A038}" type="pres">
      <dgm:prSet presAssocID="{DCDE9D14-E7BF-1544-A573-5458C764EDF4}" presName="sp" presStyleCnt="0"/>
      <dgm:spPr/>
    </dgm:pt>
    <dgm:pt modelId="{F9B48641-4C9D-7144-8278-50713D265048}" type="pres">
      <dgm:prSet presAssocID="{B87AB1AF-CB7F-4647-A93E-7D7DEB337B04}" presName="arrowAndChildren" presStyleCnt="0"/>
      <dgm:spPr/>
    </dgm:pt>
    <dgm:pt modelId="{144B8B8B-39AC-9044-AC3B-BB5A03583DFD}" type="pres">
      <dgm:prSet presAssocID="{B87AB1AF-CB7F-4647-A93E-7D7DEB337B04}" presName="parentTextArrow" presStyleLbl="node1" presStyleIdx="2" presStyleCnt="8"/>
      <dgm:spPr/>
    </dgm:pt>
    <dgm:pt modelId="{72CF76F1-850C-DC42-9135-B1788A475E27}" type="pres">
      <dgm:prSet presAssocID="{D475DB7D-2C2B-1446-A52B-6146987D9A0A}" presName="sp" presStyleCnt="0"/>
      <dgm:spPr/>
    </dgm:pt>
    <dgm:pt modelId="{7FDB3D75-9415-3547-B810-B318EDF4C217}" type="pres">
      <dgm:prSet presAssocID="{949B9C8C-44FA-B24F-8F50-FA0A6C836067}" presName="arrowAndChildren" presStyleCnt="0"/>
      <dgm:spPr/>
    </dgm:pt>
    <dgm:pt modelId="{2F11178C-AD7E-B04F-BDA2-C8F952E83028}" type="pres">
      <dgm:prSet presAssocID="{949B9C8C-44FA-B24F-8F50-FA0A6C836067}" presName="parentTextArrow" presStyleLbl="node1" presStyleIdx="3" presStyleCnt="8"/>
      <dgm:spPr/>
    </dgm:pt>
    <dgm:pt modelId="{96691D59-8375-4147-A268-AA55CDBD8585}" type="pres">
      <dgm:prSet presAssocID="{61658DF4-5142-CA43-830D-33321C1AC592}" presName="sp" presStyleCnt="0"/>
      <dgm:spPr/>
    </dgm:pt>
    <dgm:pt modelId="{92C26F46-3A12-1944-8E8B-F25266953BFB}" type="pres">
      <dgm:prSet presAssocID="{54F068AA-4028-D84B-9EF5-958A39F27968}" presName="arrowAndChildren" presStyleCnt="0"/>
      <dgm:spPr/>
    </dgm:pt>
    <dgm:pt modelId="{4C36388D-EA59-0141-AAD3-4162D56D3BD3}" type="pres">
      <dgm:prSet presAssocID="{54F068AA-4028-D84B-9EF5-958A39F27968}" presName="parentTextArrow" presStyleLbl="node1" presStyleIdx="4" presStyleCnt="8"/>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5" presStyleCnt="8"/>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6" presStyleCnt="8"/>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7" presStyleCnt="8"/>
      <dgm:spPr/>
    </dgm:pt>
  </dgm:ptLst>
  <dgm:cxnLst>
    <dgm:cxn modelId="{9832872A-92B9-1746-B86D-839038C9BDA2}" type="presOf" srcId="{623874DE-E8C7-9445-B644-B4A92380F9B9}" destId="{1E54FF27-3E39-604C-8708-918774D1C0D6}" srcOrd="0" destOrd="0" presId="urn:microsoft.com/office/officeart/2005/8/layout/process4"/>
    <dgm:cxn modelId="{9476114B-C649-B741-838B-D51B1166FBD5}" type="presOf" srcId="{54F068AA-4028-D84B-9EF5-958A39F27968}" destId="{4C36388D-EA59-0141-AAD3-4162D56D3BD3}" srcOrd="0" destOrd="0" presId="urn:microsoft.com/office/officeart/2005/8/layout/process4"/>
    <dgm:cxn modelId="{E3E19956-15C5-9244-8AAD-EF7E742D9606}" type="presOf" srcId="{949B9C8C-44FA-B24F-8F50-FA0A6C836067}" destId="{2F11178C-AD7E-B04F-BDA2-C8F952E83028}" srcOrd="0" destOrd="0" presId="urn:microsoft.com/office/officeart/2005/8/layout/process4"/>
    <dgm:cxn modelId="{07D5C162-7408-8741-8E49-547EB119B702}" srcId="{08FF193D-8DE8-D44F-8C27-C54A04EBCCBD}" destId="{6EC92A87-549D-D44C-B4EE-579A770A5BE9}" srcOrd="2" destOrd="0" parTransId="{961B356E-474D-2E4F-BFC6-3CB7C98008D0}" sibTransId="{23D5FD99-59C0-3D46-909B-A43D918F8DD6}"/>
    <dgm:cxn modelId="{13EC2777-FDC0-FF4E-AF11-0C6A383BB452}" type="presOf" srcId="{C8EE72FC-E9C1-6E4F-B3E5-8202E86FBD1E}" destId="{31084FC2-6422-A94C-BBD7-163A07E8EA37}" srcOrd="0" destOrd="0" presId="urn:microsoft.com/office/officeart/2005/8/layout/process4"/>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79753687-9142-B74F-A8E1-6C68514D52AD}" srcId="{08FF193D-8DE8-D44F-8C27-C54A04EBCCBD}" destId="{C8EE72FC-E9C1-6E4F-B3E5-8202E86FBD1E}" srcOrd="6" destOrd="0" parTransId="{EDB58EE7-F4FF-444D-8CF9-E403F40D76D2}" sibTransId="{9238664B-33AD-DC48-88C8-4627398443E1}"/>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7F8C81AA-63B8-1B4E-A065-63F4B7C1C2A1}" srcId="{08FF193D-8DE8-D44F-8C27-C54A04EBCCBD}" destId="{949B9C8C-44FA-B24F-8F50-FA0A6C836067}" srcOrd="4" destOrd="0" parTransId="{21DC288A-F39E-904B-A426-4B1E5CC83BC8}" sibTransId="{D475DB7D-2C2B-1446-A52B-6146987D9A0A}"/>
    <dgm:cxn modelId="{60AC0CC6-EC21-6148-A53A-1075D9424018}" srcId="{08FF193D-8DE8-D44F-8C27-C54A04EBCCBD}" destId="{B87AB1AF-CB7F-4647-A93E-7D7DEB337B04}" srcOrd="5" destOrd="0" parTransId="{89579DF6-BD01-774A-9C04-83F9C2B39DAF}" sibTransId="{DCDE9D14-E7BF-1544-A573-5458C764EDF4}"/>
    <dgm:cxn modelId="{5576E2C6-1CBB-F44D-A1C6-707EE632A4CE}" type="presOf" srcId="{EF5AF2D6-AF50-EB41-A888-DDD7A3A4B87E}" destId="{ACB68D08-69D5-7146-A010-1B55C70D0D61}" srcOrd="0" destOrd="0" presId="urn:microsoft.com/office/officeart/2005/8/layout/process4"/>
    <dgm:cxn modelId="{46EECDD5-94F2-B643-9D05-4887C73328D6}" srcId="{08FF193D-8DE8-D44F-8C27-C54A04EBCCBD}" destId="{623874DE-E8C7-9445-B644-B4A92380F9B9}" srcOrd="7" destOrd="0" parTransId="{FC824E57-D84B-3949-8E51-DF0DA021670E}" sibTransId="{B1F6BB94-84D4-1441-B907-56C42634C40D}"/>
    <dgm:cxn modelId="{ECDE88D6-FDFB-9B41-AD83-0FFEAAA222A6}" type="presOf" srcId="{B87AB1AF-CB7F-4647-A93E-7D7DEB337B04}" destId="{144B8B8B-39AC-9044-AC3B-BB5A03583DFD}"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E6F9EEF2-53AB-2448-9BA8-BE17707C45A0}" type="presParOf" srcId="{5AE82554-F453-A249-8332-1BA945B75D3E}" destId="{24397D37-7E1F-A247-BEF9-2468FE99A628}" srcOrd="0" destOrd="0" presId="urn:microsoft.com/office/officeart/2005/8/layout/process4"/>
    <dgm:cxn modelId="{ACC8027B-DCEF-9E46-84C4-671F062BF156}" type="presParOf" srcId="{24397D37-7E1F-A247-BEF9-2468FE99A628}" destId="{1E54FF27-3E39-604C-8708-918774D1C0D6}" srcOrd="0" destOrd="0" presId="urn:microsoft.com/office/officeart/2005/8/layout/process4"/>
    <dgm:cxn modelId="{744E713B-6561-C449-A39D-05EC72C82B0B}" type="presParOf" srcId="{5AE82554-F453-A249-8332-1BA945B75D3E}" destId="{E27D0813-465A-2547-8CC9-1274720FD307}" srcOrd="1" destOrd="0" presId="urn:microsoft.com/office/officeart/2005/8/layout/process4"/>
    <dgm:cxn modelId="{3649D2B9-A2F9-5C4B-8AD3-5D7B67A824CC}" type="presParOf" srcId="{5AE82554-F453-A249-8332-1BA945B75D3E}" destId="{EB1095C1-7EA4-C041-9821-850CEC796A5F}" srcOrd="2" destOrd="0" presId="urn:microsoft.com/office/officeart/2005/8/layout/process4"/>
    <dgm:cxn modelId="{57DFC27D-D05B-CB4D-B75A-FFE4A11FB242}" type="presParOf" srcId="{EB1095C1-7EA4-C041-9821-850CEC796A5F}" destId="{31084FC2-6422-A94C-BBD7-163A07E8EA37}" srcOrd="0" destOrd="0" presId="urn:microsoft.com/office/officeart/2005/8/layout/process4"/>
    <dgm:cxn modelId="{C018C73C-A663-D644-9352-EA03327FEA60}" type="presParOf" srcId="{5AE82554-F453-A249-8332-1BA945B75D3E}" destId="{3AFBD2E3-9AEA-C44E-A7D2-72C4CD03A038}" srcOrd="3" destOrd="0" presId="urn:microsoft.com/office/officeart/2005/8/layout/process4"/>
    <dgm:cxn modelId="{B2010484-BF4C-D547-8F39-238342D6DFAB}" type="presParOf" srcId="{5AE82554-F453-A249-8332-1BA945B75D3E}" destId="{F9B48641-4C9D-7144-8278-50713D265048}" srcOrd="4" destOrd="0" presId="urn:microsoft.com/office/officeart/2005/8/layout/process4"/>
    <dgm:cxn modelId="{3FBE5B30-ECA5-634C-B5D3-280B4615AACD}" type="presParOf" srcId="{F9B48641-4C9D-7144-8278-50713D265048}" destId="{144B8B8B-39AC-9044-AC3B-BB5A03583DFD}" srcOrd="0" destOrd="0" presId="urn:microsoft.com/office/officeart/2005/8/layout/process4"/>
    <dgm:cxn modelId="{F56EC34D-302C-894F-9DD1-BEA1CC4EACC7}" type="presParOf" srcId="{5AE82554-F453-A249-8332-1BA945B75D3E}" destId="{72CF76F1-850C-DC42-9135-B1788A475E27}" srcOrd="5" destOrd="0" presId="urn:microsoft.com/office/officeart/2005/8/layout/process4"/>
    <dgm:cxn modelId="{4D5C3B75-28DC-1547-AC1C-A43AE5570AC3}" type="presParOf" srcId="{5AE82554-F453-A249-8332-1BA945B75D3E}" destId="{7FDB3D75-9415-3547-B810-B318EDF4C217}" srcOrd="6" destOrd="0" presId="urn:microsoft.com/office/officeart/2005/8/layout/process4"/>
    <dgm:cxn modelId="{7EAB3097-1EB8-0146-A664-0F535AE9F109}" type="presParOf" srcId="{7FDB3D75-9415-3547-B810-B318EDF4C217}" destId="{2F11178C-AD7E-B04F-BDA2-C8F952E83028}" srcOrd="0" destOrd="0" presId="urn:microsoft.com/office/officeart/2005/8/layout/process4"/>
    <dgm:cxn modelId="{6E662577-6601-3545-ABF0-04B1CB9A26F5}" type="presParOf" srcId="{5AE82554-F453-A249-8332-1BA945B75D3E}" destId="{96691D59-8375-4147-A268-AA55CDBD8585}" srcOrd="7" destOrd="0" presId="urn:microsoft.com/office/officeart/2005/8/layout/process4"/>
    <dgm:cxn modelId="{C0E99048-6CAF-E94F-9560-5CF84D0D536E}" type="presParOf" srcId="{5AE82554-F453-A249-8332-1BA945B75D3E}" destId="{92C26F46-3A12-1944-8E8B-F25266953BFB}" srcOrd="8" destOrd="0" presId="urn:microsoft.com/office/officeart/2005/8/layout/process4"/>
    <dgm:cxn modelId="{C0D1CD38-34B2-9E45-B45E-79878B6FFEAD}" type="presParOf" srcId="{92C26F46-3A12-1944-8E8B-F25266953BFB}" destId="{4C36388D-EA59-0141-AAD3-4162D56D3BD3}" srcOrd="0" destOrd="0" presId="urn:microsoft.com/office/officeart/2005/8/layout/process4"/>
    <dgm:cxn modelId="{F3F6A7F7-7E04-D146-90C8-892A5E39A9AB}" type="presParOf" srcId="{5AE82554-F453-A249-8332-1BA945B75D3E}" destId="{A23B19D0-BAA5-F54B-A78C-7249438C3426}" srcOrd="9" destOrd="0" presId="urn:microsoft.com/office/officeart/2005/8/layout/process4"/>
    <dgm:cxn modelId="{AAADF965-A27C-9A46-96F9-028C4B81FDEE}" type="presParOf" srcId="{5AE82554-F453-A249-8332-1BA945B75D3E}" destId="{ADAC7DD6-26EC-B042-8749-4799FB22F801}" srcOrd="10"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11" destOrd="0" presId="urn:microsoft.com/office/officeart/2005/8/layout/process4"/>
    <dgm:cxn modelId="{3E701FEA-EF24-DE40-B138-2F7766E32591}" type="presParOf" srcId="{5AE82554-F453-A249-8332-1BA945B75D3E}" destId="{4EA6DF87-1EC3-984B-A088-38548879857B}" srcOrd="12"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13" destOrd="0" presId="urn:microsoft.com/office/officeart/2005/8/layout/process4"/>
    <dgm:cxn modelId="{E0A56E27-B779-474A-B02C-8D950726A69B}" type="presParOf" srcId="{5AE82554-F453-A249-8332-1BA945B75D3E}" destId="{3C5D4C88-FCB0-FC4D-BD1C-323D94CF825F}" srcOrd="14"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360" minVer="http://schemas.openxmlformats.org/drawingml/2006/diagram"/>
    </a:ext>
  </dgm:extLst>
</dgm:dataModel>
</file>

<file path=word/diagrams/data57.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56" qsCatId="simple" csTypeId="urn:microsoft.com/office/officeart/2005/8/colors/accent1_2#55" csCatId="accent1" phldr="1"/>
      <dgm:spPr/>
      <dgm:t>
        <a:bodyPr/>
        <a:lstStyle/>
        <a:p>
          <a:endParaRPr lang="en-US"/>
        </a:p>
      </dgm:t>
    </dgm:pt>
    <dgm:pt modelId="{EF5AF2D6-AF50-EB41-A888-DDD7A3A4B87E}">
      <dgm:prSet phldrT="[Text]" custT="1"/>
      <dgm:spPr>
        <a:solidFill>
          <a:srgbClr val="CADDF2"/>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Curriculum and program development</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CADDF2"/>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Discipline-specific research</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CADDF2"/>
        </a:solidFill>
        <a:ln>
          <a:noFill/>
        </a:ln>
      </dgm:spPr>
      <dgm:t>
        <a:bodyPr/>
        <a:lstStyle/>
        <a:p>
          <a:pPr>
            <a:buFont typeface="Poppins" panose="00000500000000000000" pitchFamily="2" charset="77"/>
            <a:buNone/>
          </a:pPr>
          <a:r>
            <a:rPr lang="en-CA" sz="1000">
              <a:solidFill>
                <a:schemeClr val="tx1"/>
              </a:solidFill>
              <a:latin typeface="Poppins" panose="00000500000000000000" pitchFamily="2" charset="77"/>
              <a:cs typeface="Poppins" panose="00000500000000000000" pitchFamily="2" charset="77"/>
            </a:rPr>
            <a:t>Applied research</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Teaching and learning</a:t>
          </a:r>
        </a:p>
      </dgm:t>
    </dgm:pt>
    <dgm:pt modelId="{1B002171-59AB-A647-B6E2-71D472293971}" type="sibTrans" cxnId="{86C5599F-A479-BC42-8209-3B0D205B8AE8}">
      <dgm:prSet/>
      <dgm:spPr/>
      <dgm:t>
        <a:bodyPr/>
        <a:lstStyle/>
        <a:p>
          <a:endParaRPr lang="en-US"/>
        </a:p>
      </dgm:t>
    </dgm:pt>
    <dgm:pt modelId="{F91F37B8-C9BF-0044-B1E6-0C30099171E9}" type="parTrans" cxnId="{86C5599F-A479-BC42-8209-3B0D205B8AE8}">
      <dgm:prSet/>
      <dgm:spPr/>
      <dgm:t>
        <a:bodyPr/>
        <a:lstStyle/>
        <a:p>
          <a:endParaRPr lang="en-US"/>
        </a:p>
      </dgm:t>
    </dgm:pt>
    <dgm:pt modelId="{949B9C8C-44FA-B24F-8F50-FA0A6C836067}">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Educational technology</a:t>
          </a:r>
          <a:endParaRPr lang="en-US" sz="1000">
            <a:solidFill>
              <a:schemeClr val="tx1"/>
            </a:solidFill>
            <a:latin typeface="Poppins" panose="00000500000000000000" pitchFamily="2" charset="77"/>
            <a:cs typeface="Poppins" panose="00000500000000000000" pitchFamily="2" charset="77"/>
          </a:endParaRPr>
        </a:p>
      </dgm:t>
    </dgm:pt>
    <dgm:pt modelId="{21DC288A-F39E-904B-A426-4B1E5CC83BC8}" type="parTrans" cxnId="{7F8C81AA-63B8-1B4E-A065-63F4B7C1C2A1}">
      <dgm:prSet/>
      <dgm:spPr/>
      <dgm:t>
        <a:bodyPr/>
        <a:lstStyle/>
        <a:p>
          <a:endParaRPr lang="en-US"/>
        </a:p>
      </dgm:t>
    </dgm:pt>
    <dgm:pt modelId="{D475DB7D-2C2B-1446-A52B-6146987D9A0A}" type="sibTrans" cxnId="{7F8C81AA-63B8-1B4E-A065-63F4B7C1C2A1}">
      <dgm:prSet/>
      <dgm:spPr/>
      <dgm:t>
        <a:bodyPr/>
        <a:lstStyle/>
        <a:p>
          <a:endParaRPr lang="en-US"/>
        </a:p>
      </dgm:t>
    </dgm:pt>
    <dgm:pt modelId="{B87AB1AF-CB7F-4647-A93E-7D7DEB337B04}">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Artificial intelligence</a:t>
          </a:r>
          <a:endParaRPr lang="en-US" sz="1000">
            <a:solidFill>
              <a:schemeClr val="tx1"/>
            </a:solidFill>
            <a:latin typeface="Poppins" panose="00000500000000000000" pitchFamily="2" charset="77"/>
            <a:cs typeface="Poppins" panose="00000500000000000000" pitchFamily="2" charset="77"/>
          </a:endParaRPr>
        </a:p>
      </dgm:t>
    </dgm:pt>
    <dgm:pt modelId="{89579DF6-BD01-774A-9C04-83F9C2B39DAF}" type="parTrans" cxnId="{60AC0CC6-EC21-6148-A53A-1075D9424018}">
      <dgm:prSet/>
      <dgm:spPr/>
      <dgm:t>
        <a:bodyPr/>
        <a:lstStyle/>
        <a:p>
          <a:endParaRPr lang="en-US"/>
        </a:p>
      </dgm:t>
    </dgm:pt>
    <dgm:pt modelId="{DCDE9D14-E7BF-1544-A573-5458C764EDF4}" type="sibTrans" cxnId="{60AC0CC6-EC21-6148-A53A-1075D9424018}">
      <dgm:prSet/>
      <dgm:spPr/>
      <dgm:t>
        <a:bodyPr/>
        <a:lstStyle/>
        <a:p>
          <a:endParaRPr lang="en-US"/>
        </a:p>
      </dgm:t>
    </dgm:pt>
    <dgm:pt modelId="{C8EE72FC-E9C1-6E4F-B3E5-8202E86FBD1E}">
      <dgm:prSe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Community and industry partnerships</a:t>
          </a:r>
        </a:p>
      </dgm:t>
    </dgm:pt>
    <dgm:pt modelId="{EDB58EE7-F4FF-444D-8CF9-E403F40D76D2}" type="parTrans" cxnId="{79753687-9142-B74F-A8E1-6C68514D52AD}">
      <dgm:prSet/>
      <dgm:spPr/>
      <dgm:t>
        <a:bodyPr/>
        <a:lstStyle/>
        <a:p>
          <a:endParaRPr lang="en-US"/>
        </a:p>
      </dgm:t>
    </dgm:pt>
    <dgm:pt modelId="{9238664B-33AD-DC48-88C8-4627398443E1}" type="sibTrans" cxnId="{79753687-9142-B74F-A8E1-6C68514D52AD}">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B64C21EF-039B-FC47-B223-F1E8C3B00BEF}" type="pres">
      <dgm:prSet presAssocID="{C8EE72FC-E9C1-6E4F-B3E5-8202E86FBD1E}" presName="boxAndChildren" presStyleCnt="0"/>
      <dgm:spPr/>
    </dgm:pt>
    <dgm:pt modelId="{C68141F3-5BB8-B74D-A840-58BBF1BE74BA}" type="pres">
      <dgm:prSet presAssocID="{C8EE72FC-E9C1-6E4F-B3E5-8202E86FBD1E}" presName="parentTextBox" presStyleLbl="node1" presStyleIdx="0" presStyleCnt="7"/>
      <dgm:spPr/>
    </dgm:pt>
    <dgm:pt modelId="{3AFBD2E3-9AEA-C44E-A7D2-72C4CD03A038}" type="pres">
      <dgm:prSet presAssocID="{DCDE9D14-E7BF-1544-A573-5458C764EDF4}" presName="sp" presStyleCnt="0"/>
      <dgm:spPr/>
    </dgm:pt>
    <dgm:pt modelId="{F9B48641-4C9D-7144-8278-50713D265048}" type="pres">
      <dgm:prSet presAssocID="{B87AB1AF-CB7F-4647-A93E-7D7DEB337B04}" presName="arrowAndChildren" presStyleCnt="0"/>
      <dgm:spPr/>
    </dgm:pt>
    <dgm:pt modelId="{144B8B8B-39AC-9044-AC3B-BB5A03583DFD}" type="pres">
      <dgm:prSet presAssocID="{B87AB1AF-CB7F-4647-A93E-7D7DEB337B04}" presName="parentTextArrow" presStyleLbl="node1" presStyleIdx="1" presStyleCnt="7"/>
      <dgm:spPr/>
    </dgm:pt>
    <dgm:pt modelId="{72CF76F1-850C-DC42-9135-B1788A475E27}" type="pres">
      <dgm:prSet presAssocID="{D475DB7D-2C2B-1446-A52B-6146987D9A0A}" presName="sp" presStyleCnt="0"/>
      <dgm:spPr/>
    </dgm:pt>
    <dgm:pt modelId="{7FDB3D75-9415-3547-B810-B318EDF4C217}" type="pres">
      <dgm:prSet presAssocID="{949B9C8C-44FA-B24F-8F50-FA0A6C836067}" presName="arrowAndChildren" presStyleCnt="0"/>
      <dgm:spPr/>
    </dgm:pt>
    <dgm:pt modelId="{2F11178C-AD7E-B04F-BDA2-C8F952E83028}" type="pres">
      <dgm:prSet presAssocID="{949B9C8C-44FA-B24F-8F50-FA0A6C836067}" presName="parentTextArrow" presStyleLbl="node1" presStyleIdx="2" presStyleCnt="7"/>
      <dgm:spPr/>
    </dgm:pt>
    <dgm:pt modelId="{96691D59-8375-4147-A268-AA55CDBD8585}" type="pres">
      <dgm:prSet presAssocID="{61658DF4-5142-CA43-830D-33321C1AC592}" presName="sp" presStyleCnt="0"/>
      <dgm:spPr/>
    </dgm:pt>
    <dgm:pt modelId="{92C26F46-3A12-1944-8E8B-F25266953BFB}" type="pres">
      <dgm:prSet presAssocID="{54F068AA-4028-D84B-9EF5-958A39F27968}" presName="arrowAndChildren" presStyleCnt="0"/>
      <dgm:spPr/>
    </dgm:pt>
    <dgm:pt modelId="{4C36388D-EA59-0141-AAD3-4162D56D3BD3}" type="pres">
      <dgm:prSet presAssocID="{54F068AA-4028-D84B-9EF5-958A39F27968}" presName="parentTextArrow" presStyleLbl="node1" presStyleIdx="3" presStyleCnt="7"/>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4" presStyleCnt="7"/>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5" presStyleCnt="7"/>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6" presStyleCnt="7"/>
      <dgm:spPr/>
    </dgm:pt>
  </dgm:ptLst>
  <dgm:cxnLst>
    <dgm:cxn modelId="{9476114B-C649-B741-838B-D51B1166FBD5}" type="presOf" srcId="{54F068AA-4028-D84B-9EF5-958A39F27968}" destId="{4C36388D-EA59-0141-AAD3-4162D56D3BD3}" srcOrd="0" destOrd="0" presId="urn:microsoft.com/office/officeart/2005/8/layout/process4"/>
    <dgm:cxn modelId="{E3E19956-15C5-9244-8AAD-EF7E742D9606}" type="presOf" srcId="{949B9C8C-44FA-B24F-8F50-FA0A6C836067}" destId="{2F11178C-AD7E-B04F-BDA2-C8F952E83028}" srcOrd="0" destOrd="0" presId="urn:microsoft.com/office/officeart/2005/8/layout/process4"/>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79753687-9142-B74F-A8E1-6C68514D52AD}" srcId="{08FF193D-8DE8-D44F-8C27-C54A04EBCCBD}" destId="{C8EE72FC-E9C1-6E4F-B3E5-8202E86FBD1E}" srcOrd="6" destOrd="0" parTransId="{EDB58EE7-F4FF-444D-8CF9-E403F40D76D2}" sibTransId="{9238664B-33AD-DC48-88C8-4627398443E1}"/>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7F8C81AA-63B8-1B4E-A065-63F4B7C1C2A1}" srcId="{08FF193D-8DE8-D44F-8C27-C54A04EBCCBD}" destId="{949B9C8C-44FA-B24F-8F50-FA0A6C836067}" srcOrd="4" destOrd="0" parTransId="{21DC288A-F39E-904B-A426-4B1E5CC83BC8}" sibTransId="{D475DB7D-2C2B-1446-A52B-6146987D9A0A}"/>
    <dgm:cxn modelId="{037D50B3-9D21-924F-B17F-57B903F2F980}" type="presOf" srcId="{C8EE72FC-E9C1-6E4F-B3E5-8202E86FBD1E}" destId="{C68141F3-5BB8-B74D-A840-58BBF1BE74BA}" srcOrd="0" destOrd="0" presId="urn:microsoft.com/office/officeart/2005/8/layout/process4"/>
    <dgm:cxn modelId="{60AC0CC6-EC21-6148-A53A-1075D9424018}" srcId="{08FF193D-8DE8-D44F-8C27-C54A04EBCCBD}" destId="{B87AB1AF-CB7F-4647-A93E-7D7DEB337B04}" srcOrd="5" destOrd="0" parTransId="{89579DF6-BD01-774A-9C04-83F9C2B39DAF}" sibTransId="{DCDE9D14-E7BF-1544-A573-5458C764EDF4}"/>
    <dgm:cxn modelId="{5576E2C6-1CBB-F44D-A1C6-707EE632A4CE}" type="presOf" srcId="{EF5AF2D6-AF50-EB41-A888-DDD7A3A4B87E}" destId="{ACB68D08-69D5-7146-A010-1B55C70D0D61}" srcOrd="0" destOrd="0" presId="urn:microsoft.com/office/officeart/2005/8/layout/process4"/>
    <dgm:cxn modelId="{ECDE88D6-FDFB-9B41-AD83-0FFEAAA222A6}" type="presOf" srcId="{B87AB1AF-CB7F-4647-A93E-7D7DEB337B04}" destId="{144B8B8B-39AC-9044-AC3B-BB5A03583DFD}"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272D1219-5E4F-4A41-9672-BA8DC48CE659}" type="presParOf" srcId="{5AE82554-F453-A249-8332-1BA945B75D3E}" destId="{B64C21EF-039B-FC47-B223-F1E8C3B00BEF}" srcOrd="0" destOrd="0" presId="urn:microsoft.com/office/officeart/2005/8/layout/process4"/>
    <dgm:cxn modelId="{B756F46E-3DCE-5740-A8A2-00E52AA7799D}" type="presParOf" srcId="{B64C21EF-039B-FC47-B223-F1E8C3B00BEF}" destId="{C68141F3-5BB8-B74D-A840-58BBF1BE74BA}" srcOrd="0" destOrd="0" presId="urn:microsoft.com/office/officeart/2005/8/layout/process4"/>
    <dgm:cxn modelId="{C018C73C-A663-D644-9352-EA03327FEA60}" type="presParOf" srcId="{5AE82554-F453-A249-8332-1BA945B75D3E}" destId="{3AFBD2E3-9AEA-C44E-A7D2-72C4CD03A038}" srcOrd="1" destOrd="0" presId="urn:microsoft.com/office/officeart/2005/8/layout/process4"/>
    <dgm:cxn modelId="{B2010484-BF4C-D547-8F39-238342D6DFAB}" type="presParOf" srcId="{5AE82554-F453-A249-8332-1BA945B75D3E}" destId="{F9B48641-4C9D-7144-8278-50713D265048}" srcOrd="2" destOrd="0" presId="urn:microsoft.com/office/officeart/2005/8/layout/process4"/>
    <dgm:cxn modelId="{3FBE5B30-ECA5-634C-B5D3-280B4615AACD}" type="presParOf" srcId="{F9B48641-4C9D-7144-8278-50713D265048}" destId="{144B8B8B-39AC-9044-AC3B-BB5A03583DFD}" srcOrd="0" destOrd="0" presId="urn:microsoft.com/office/officeart/2005/8/layout/process4"/>
    <dgm:cxn modelId="{F56EC34D-302C-894F-9DD1-BEA1CC4EACC7}" type="presParOf" srcId="{5AE82554-F453-A249-8332-1BA945B75D3E}" destId="{72CF76F1-850C-DC42-9135-B1788A475E27}" srcOrd="3" destOrd="0" presId="urn:microsoft.com/office/officeart/2005/8/layout/process4"/>
    <dgm:cxn modelId="{4D5C3B75-28DC-1547-AC1C-A43AE5570AC3}" type="presParOf" srcId="{5AE82554-F453-A249-8332-1BA945B75D3E}" destId="{7FDB3D75-9415-3547-B810-B318EDF4C217}" srcOrd="4" destOrd="0" presId="urn:microsoft.com/office/officeart/2005/8/layout/process4"/>
    <dgm:cxn modelId="{7EAB3097-1EB8-0146-A664-0F535AE9F109}" type="presParOf" srcId="{7FDB3D75-9415-3547-B810-B318EDF4C217}" destId="{2F11178C-AD7E-B04F-BDA2-C8F952E83028}" srcOrd="0" destOrd="0" presId="urn:microsoft.com/office/officeart/2005/8/layout/process4"/>
    <dgm:cxn modelId="{6E662577-6601-3545-ABF0-04B1CB9A26F5}" type="presParOf" srcId="{5AE82554-F453-A249-8332-1BA945B75D3E}" destId="{96691D59-8375-4147-A268-AA55CDBD8585}" srcOrd="5" destOrd="0" presId="urn:microsoft.com/office/officeart/2005/8/layout/process4"/>
    <dgm:cxn modelId="{C0E99048-6CAF-E94F-9560-5CF84D0D536E}" type="presParOf" srcId="{5AE82554-F453-A249-8332-1BA945B75D3E}" destId="{92C26F46-3A12-1944-8E8B-F25266953BFB}" srcOrd="6" destOrd="0" presId="urn:microsoft.com/office/officeart/2005/8/layout/process4"/>
    <dgm:cxn modelId="{C0D1CD38-34B2-9E45-B45E-79878B6FFEAD}" type="presParOf" srcId="{92C26F46-3A12-1944-8E8B-F25266953BFB}" destId="{4C36388D-EA59-0141-AAD3-4162D56D3BD3}" srcOrd="0" destOrd="0" presId="urn:microsoft.com/office/officeart/2005/8/layout/process4"/>
    <dgm:cxn modelId="{F3F6A7F7-7E04-D146-90C8-892A5E39A9AB}" type="presParOf" srcId="{5AE82554-F453-A249-8332-1BA945B75D3E}" destId="{A23B19D0-BAA5-F54B-A78C-7249438C3426}" srcOrd="7" destOrd="0" presId="urn:microsoft.com/office/officeart/2005/8/layout/process4"/>
    <dgm:cxn modelId="{AAADF965-A27C-9A46-96F9-028C4B81FDEE}" type="presParOf" srcId="{5AE82554-F453-A249-8332-1BA945B75D3E}" destId="{ADAC7DD6-26EC-B042-8749-4799FB22F801}" srcOrd="8"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9" destOrd="0" presId="urn:microsoft.com/office/officeart/2005/8/layout/process4"/>
    <dgm:cxn modelId="{3E701FEA-EF24-DE40-B138-2F7766E32591}" type="presParOf" srcId="{5AE82554-F453-A249-8332-1BA945B75D3E}" destId="{4EA6DF87-1EC3-984B-A088-38548879857B}" srcOrd="10"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11" destOrd="0" presId="urn:microsoft.com/office/officeart/2005/8/layout/process4"/>
    <dgm:cxn modelId="{E0A56E27-B779-474A-B02C-8D950726A69B}" type="presParOf" srcId="{5AE82554-F453-A249-8332-1BA945B75D3E}" destId="{3C5D4C88-FCB0-FC4D-BD1C-323D94CF825F}" srcOrd="12"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370" minVer="http://schemas.openxmlformats.org/drawingml/2006/diagram"/>
    </a:ext>
  </dgm:extLst>
</dgm:dataModel>
</file>

<file path=word/diagrams/data58.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57" qsCatId="simple" csTypeId="urn:microsoft.com/office/officeart/2005/8/colors/accent1_2#56" csCatId="accent1" phldr="1"/>
      <dgm:spPr/>
      <dgm:t>
        <a:bodyPr/>
        <a:lstStyle/>
        <a:p>
          <a:endParaRPr lang="en-US"/>
        </a:p>
      </dgm:t>
    </dgm:pt>
    <dgm:pt modelId="{EF5AF2D6-AF50-EB41-A888-DDD7A3A4B87E}">
      <dgm:prSet phldrT="[Text]" custT="1"/>
      <dgm:spPr>
        <a:solidFill>
          <a:srgbClr val="CADDF2"/>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Workshops and webinars</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CADDF2"/>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Scholarly or professional publications</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CADDF2"/>
        </a:solidFill>
        <a:ln>
          <a:noFill/>
        </a:ln>
      </dgm:spPr>
      <dgm:t>
        <a:bodyPr/>
        <a:lstStyle/>
        <a:p>
          <a:pPr>
            <a:buFont typeface="Poppins" panose="00000500000000000000" pitchFamily="2" charset="77"/>
            <a:buNone/>
          </a:pPr>
          <a:r>
            <a:rPr lang="en-CA" sz="1000">
              <a:solidFill>
                <a:schemeClr val="tx1"/>
              </a:solidFill>
              <a:latin typeface="Poppins" panose="00000500000000000000" pitchFamily="2" charset="77"/>
              <a:cs typeface="Poppins" panose="00000500000000000000" pitchFamily="2" charset="77"/>
            </a:rPr>
            <a:t>Posters</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Conference presentations</a:t>
          </a:r>
        </a:p>
      </dgm:t>
    </dgm:pt>
    <dgm:pt modelId="{1B002171-59AB-A647-B6E2-71D472293971}" type="sibTrans" cxnId="{86C5599F-A479-BC42-8209-3B0D205B8AE8}">
      <dgm:prSet/>
      <dgm:spPr/>
      <dgm:t>
        <a:bodyPr/>
        <a:lstStyle/>
        <a:p>
          <a:endParaRPr lang="en-US"/>
        </a:p>
      </dgm:t>
    </dgm:pt>
    <dgm:pt modelId="{F91F37B8-C9BF-0044-B1E6-0C30099171E9}" type="parTrans" cxnId="{86C5599F-A479-BC42-8209-3B0D205B8AE8}">
      <dgm:prSet/>
      <dgm:spPr/>
      <dgm:t>
        <a:bodyPr/>
        <a:lstStyle/>
        <a:p>
          <a:endParaRPr lang="en-US"/>
        </a:p>
      </dgm:t>
    </dgm:pt>
    <dgm:pt modelId="{949B9C8C-44FA-B24F-8F50-FA0A6C836067}">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Communities of Practice</a:t>
          </a:r>
          <a:endParaRPr lang="en-US" sz="1000">
            <a:solidFill>
              <a:schemeClr val="tx1"/>
            </a:solidFill>
            <a:latin typeface="Poppins" panose="00000500000000000000" pitchFamily="2" charset="77"/>
            <a:cs typeface="Poppins" panose="00000500000000000000" pitchFamily="2" charset="77"/>
          </a:endParaRPr>
        </a:p>
      </dgm:t>
    </dgm:pt>
    <dgm:pt modelId="{21DC288A-F39E-904B-A426-4B1E5CC83BC8}" type="parTrans" cxnId="{7F8C81AA-63B8-1B4E-A065-63F4B7C1C2A1}">
      <dgm:prSet/>
      <dgm:spPr/>
      <dgm:t>
        <a:bodyPr/>
        <a:lstStyle/>
        <a:p>
          <a:endParaRPr lang="en-US"/>
        </a:p>
      </dgm:t>
    </dgm:pt>
    <dgm:pt modelId="{D475DB7D-2C2B-1446-A52B-6146987D9A0A}" type="sibTrans" cxnId="{7F8C81AA-63B8-1B4E-A065-63F4B7C1C2A1}">
      <dgm:prSet/>
      <dgm:spPr/>
      <dgm:t>
        <a:bodyPr/>
        <a:lstStyle/>
        <a:p>
          <a:endParaRPr lang="en-US"/>
        </a:p>
      </dgm:t>
    </dgm:pt>
    <dgm:pt modelId="{B87AB1AF-CB7F-4647-A93E-7D7DEB337B04}">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Institutional showcases</a:t>
          </a:r>
          <a:endParaRPr lang="en-US" sz="1000">
            <a:solidFill>
              <a:schemeClr val="tx1"/>
            </a:solidFill>
            <a:latin typeface="Poppins" panose="00000500000000000000" pitchFamily="2" charset="77"/>
            <a:cs typeface="Poppins" panose="00000500000000000000" pitchFamily="2" charset="77"/>
          </a:endParaRPr>
        </a:p>
      </dgm:t>
    </dgm:pt>
    <dgm:pt modelId="{89579DF6-BD01-774A-9C04-83F9C2B39DAF}" type="parTrans" cxnId="{60AC0CC6-EC21-6148-A53A-1075D9424018}">
      <dgm:prSet/>
      <dgm:spPr/>
      <dgm:t>
        <a:bodyPr/>
        <a:lstStyle/>
        <a:p>
          <a:endParaRPr lang="en-US"/>
        </a:p>
      </dgm:t>
    </dgm:pt>
    <dgm:pt modelId="{DCDE9D14-E7BF-1544-A573-5458C764EDF4}" type="sibTrans" cxnId="{60AC0CC6-EC21-6148-A53A-1075D9424018}">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DE84F653-36C6-274D-88C9-1A69B67C9AFF}" type="pres">
      <dgm:prSet presAssocID="{B87AB1AF-CB7F-4647-A93E-7D7DEB337B04}" presName="boxAndChildren" presStyleCnt="0"/>
      <dgm:spPr/>
    </dgm:pt>
    <dgm:pt modelId="{70C57DC7-54CD-3A42-9D63-1A2399FFB594}" type="pres">
      <dgm:prSet presAssocID="{B87AB1AF-CB7F-4647-A93E-7D7DEB337B04}" presName="parentTextBox" presStyleLbl="node1" presStyleIdx="0" presStyleCnt="6"/>
      <dgm:spPr/>
    </dgm:pt>
    <dgm:pt modelId="{72CF76F1-850C-DC42-9135-B1788A475E27}" type="pres">
      <dgm:prSet presAssocID="{D475DB7D-2C2B-1446-A52B-6146987D9A0A}" presName="sp" presStyleCnt="0"/>
      <dgm:spPr/>
    </dgm:pt>
    <dgm:pt modelId="{7FDB3D75-9415-3547-B810-B318EDF4C217}" type="pres">
      <dgm:prSet presAssocID="{949B9C8C-44FA-B24F-8F50-FA0A6C836067}" presName="arrowAndChildren" presStyleCnt="0"/>
      <dgm:spPr/>
    </dgm:pt>
    <dgm:pt modelId="{2F11178C-AD7E-B04F-BDA2-C8F952E83028}" type="pres">
      <dgm:prSet presAssocID="{949B9C8C-44FA-B24F-8F50-FA0A6C836067}" presName="parentTextArrow" presStyleLbl="node1" presStyleIdx="1" presStyleCnt="6"/>
      <dgm:spPr/>
    </dgm:pt>
    <dgm:pt modelId="{96691D59-8375-4147-A268-AA55CDBD8585}" type="pres">
      <dgm:prSet presAssocID="{61658DF4-5142-CA43-830D-33321C1AC592}" presName="sp" presStyleCnt="0"/>
      <dgm:spPr/>
    </dgm:pt>
    <dgm:pt modelId="{92C26F46-3A12-1944-8E8B-F25266953BFB}" type="pres">
      <dgm:prSet presAssocID="{54F068AA-4028-D84B-9EF5-958A39F27968}" presName="arrowAndChildren" presStyleCnt="0"/>
      <dgm:spPr/>
    </dgm:pt>
    <dgm:pt modelId="{4C36388D-EA59-0141-AAD3-4162D56D3BD3}" type="pres">
      <dgm:prSet presAssocID="{54F068AA-4028-D84B-9EF5-958A39F27968}" presName="parentTextArrow" presStyleLbl="node1" presStyleIdx="2" presStyleCnt="6"/>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3" presStyleCnt="6"/>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4" presStyleCnt="6"/>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5" presStyleCnt="6"/>
      <dgm:spPr/>
    </dgm:pt>
  </dgm:ptLst>
  <dgm:cxnLst>
    <dgm:cxn modelId="{56975D42-FC43-404B-8CE5-7140D9B571EF}" type="presOf" srcId="{B87AB1AF-CB7F-4647-A93E-7D7DEB337B04}" destId="{70C57DC7-54CD-3A42-9D63-1A2399FFB594}" srcOrd="0" destOrd="0" presId="urn:microsoft.com/office/officeart/2005/8/layout/process4"/>
    <dgm:cxn modelId="{9476114B-C649-B741-838B-D51B1166FBD5}" type="presOf" srcId="{54F068AA-4028-D84B-9EF5-958A39F27968}" destId="{4C36388D-EA59-0141-AAD3-4162D56D3BD3}" srcOrd="0" destOrd="0" presId="urn:microsoft.com/office/officeart/2005/8/layout/process4"/>
    <dgm:cxn modelId="{E3E19956-15C5-9244-8AAD-EF7E742D9606}" type="presOf" srcId="{949B9C8C-44FA-B24F-8F50-FA0A6C836067}" destId="{2F11178C-AD7E-B04F-BDA2-C8F952E83028}" srcOrd="0" destOrd="0" presId="urn:microsoft.com/office/officeart/2005/8/layout/process4"/>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7F8C81AA-63B8-1B4E-A065-63F4B7C1C2A1}" srcId="{08FF193D-8DE8-D44F-8C27-C54A04EBCCBD}" destId="{949B9C8C-44FA-B24F-8F50-FA0A6C836067}" srcOrd="4" destOrd="0" parTransId="{21DC288A-F39E-904B-A426-4B1E5CC83BC8}" sibTransId="{D475DB7D-2C2B-1446-A52B-6146987D9A0A}"/>
    <dgm:cxn modelId="{60AC0CC6-EC21-6148-A53A-1075D9424018}" srcId="{08FF193D-8DE8-D44F-8C27-C54A04EBCCBD}" destId="{B87AB1AF-CB7F-4647-A93E-7D7DEB337B04}" srcOrd="5" destOrd="0" parTransId="{89579DF6-BD01-774A-9C04-83F9C2B39DAF}" sibTransId="{DCDE9D14-E7BF-1544-A573-5458C764EDF4}"/>
    <dgm:cxn modelId="{5576E2C6-1CBB-F44D-A1C6-707EE632A4CE}" type="presOf" srcId="{EF5AF2D6-AF50-EB41-A888-DDD7A3A4B87E}" destId="{ACB68D08-69D5-7146-A010-1B55C70D0D61}"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F67C079A-FCF9-704F-9DBE-B94287D01F5E}" type="presParOf" srcId="{5AE82554-F453-A249-8332-1BA945B75D3E}" destId="{DE84F653-36C6-274D-88C9-1A69B67C9AFF}" srcOrd="0" destOrd="0" presId="urn:microsoft.com/office/officeart/2005/8/layout/process4"/>
    <dgm:cxn modelId="{1192FBD8-ACFE-044A-B2C1-3EED7470884C}" type="presParOf" srcId="{DE84F653-36C6-274D-88C9-1A69B67C9AFF}" destId="{70C57DC7-54CD-3A42-9D63-1A2399FFB594}" srcOrd="0" destOrd="0" presId="urn:microsoft.com/office/officeart/2005/8/layout/process4"/>
    <dgm:cxn modelId="{F56EC34D-302C-894F-9DD1-BEA1CC4EACC7}" type="presParOf" srcId="{5AE82554-F453-A249-8332-1BA945B75D3E}" destId="{72CF76F1-850C-DC42-9135-B1788A475E27}" srcOrd="1" destOrd="0" presId="urn:microsoft.com/office/officeart/2005/8/layout/process4"/>
    <dgm:cxn modelId="{4D5C3B75-28DC-1547-AC1C-A43AE5570AC3}" type="presParOf" srcId="{5AE82554-F453-A249-8332-1BA945B75D3E}" destId="{7FDB3D75-9415-3547-B810-B318EDF4C217}" srcOrd="2" destOrd="0" presId="urn:microsoft.com/office/officeart/2005/8/layout/process4"/>
    <dgm:cxn modelId="{7EAB3097-1EB8-0146-A664-0F535AE9F109}" type="presParOf" srcId="{7FDB3D75-9415-3547-B810-B318EDF4C217}" destId="{2F11178C-AD7E-B04F-BDA2-C8F952E83028}" srcOrd="0" destOrd="0" presId="urn:microsoft.com/office/officeart/2005/8/layout/process4"/>
    <dgm:cxn modelId="{6E662577-6601-3545-ABF0-04B1CB9A26F5}" type="presParOf" srcId="{5AE82554-F453-A249-8332-1BA945B75D3E}" destId="{96691D59-8375-4147-A268-AA55CDBD8585}" srcOrd="3" destOrd="0" presId="urn:microsoft.com/office/officeart/2005/8/layout/process4"/>
    <dgm:cxn modelId="{C0E99048-6CAF-E94F-9560-5CF84D0D536E}" type="presParOf" srcId="{5AE82554-F453-A249-8332-1BA945B75D3E}" destId="{92C26F46-3A12-1944-8E8B-F25266953BFB}" srcOrd="4" destOrd="0" presId="urn:microsoft.com/office/officeart/2005/8/layout/process4"/>
    <dgm:cxn modelId="{C0D1CD38-34B2-9E45-B45E-79878B6FFEAD}" type="presParOf" srcId="{92C26F46-3A12-1944-8E8B-F25266953BFB}" destId="{4C36388D-EA59-0141-AAD3-4162D56D3BD3}" srcOrd="0" destOrd="0" presId="urn:microsoft.com/office/officeart/2005/8/layout/process4"/>
    <dgm:cxn modelId="{F3F6A7F7-7E04-D146-90C8-892A5E39A9AB}" type="presParOf" srcId="{5AE82554-F453-A249-8332-1BA945B75D3E}" destId="{A23B19D0-BAA5-F54B-A78C-7249438C3426}" srcOrd="5" destOrd="0" presId="urn:microsoft.com/office/officeart/2005/8/layout/process4"/>
    <dgm:cxn modelId="{AAADF965-A27C-9A46-96F9-028C4B81FDEE}" type="presParOf" srcId="{5AE82554-F453-A249-8332-1BA945B75D3E}" destId="{ADAC7DD6-26EC-B042-8749-4799FB22F801}" srcOrd="6"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7" destOrd="0" presId="urn:microsoft.com/office/officeart/2005/8/layout/process4"/>
    <dgm:cxn modelId="{3E701FEA-EF24-DE40-B138-2F7766E32591}" type="presParOf" srcId="{5AE82554-F453-A249-8332-1BA945B75D3E}" destId="{4EA6DF87-1EC3-984B-A088-38548879857B}" srcOrd="8"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9" destOrd="0" presId="urn:microsoft.com/office/officeart/2005/8/layout/process4"/>
    <dgm:cxn modelId="{E0A56E27-B779-474A-B02C-8D950726A69B}" type="presParOf" srcId="{5AE82554-F453-A249-8332-1BA945B75D3E}" destId="{3C5D4C88-FCB0-FC4D-BD1C-323D94CF825F}" srcOrd="10"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375" minVer="http://schemas.openxmlformats.org/drawingml/2006/diagram"/>
    </a:ext>
  </dgm:extLst>
</dgm:dataModel>
</file>

<file path=word/diagrams/data59.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58" qsCatId="simple" csTypeId="urn:microsoft.com/office/officeart/2005/8/colors/accent1_2#57" csCatId="accent1" phldr="1"/>
      <dgm:spPr/>
      <dgm:t>
        <a:bodyPr/>
        <a:lstStyle/>
        <a:p>
          <a:endParaRPr lang="en-US"/>
        </a:p>
      </dgm:t>
    </dgm:pt>
    <dgm:pt modelId="{EF5AF2D6-AF50-EB41-A888-DDD7A3A4B87E}">
      <dgm:prSet phldrT="[Text]" custT="1"/>
      <dgm:spPr>
        <a:solidFill>
          <a:srgbClr val="CADDF2"/>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Review of student feedback</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CADDF2"/>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Self-reflection</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CADDF2"/>
        </a:solidFill>
        <a:ln>
          <a:noFill/>
        </a:ln>
      </dgm:spPr>
      <dgm:t>
        <a:bodyPr/>
        <a:lstStyle/>
        <a:p>
          <a:pPr>
            <a:buFont typeface="Poppins" panose="00000500000000000000" pitchFamily="2" charset="77"/>
            <a:buNone/>
          </a:pPr>
          <a:r>
            <a:rPr lang="en-CA" sz="1000">
              <a:solidFill>
                <a:schemeClr val="tx1"/>
              </a:solidFill>
              <a:latin typeface="Poppins" panose="00000500000000000000" pitchFamily="2" charset="77"/>
              <a:cs typeface="Poppins" panose="00000500000000000000" pitchFamily="2" charset="77"/>
            </a:rPr>
            <a:t>A statement of your teaching philosophy</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Classroom observation by an academic administrator</a:t>
          </a:r>
        </a:p>
      </dgm:t>
    </dgm:pt>
    <dgm:pt modelId="{1B002171-59AB-A647-B6E2-71D472293971}" type="sibTrans" cxnId="{86C5599F-A479-BC42-8209-3B0D205B8AE8}">
      <dgm:prSet/>
      <dgm:spPr/>
      <dgm:t>
        <a:bodyPr/>
        <a:lstStyle/>
        <a:p>
          <a:endParaRPr lang="en-US"/>
        </a:p>
      </dgm:t>
    </dgm:pt>
    <dgm:pt modelId="{F91F37B8-C9BF-0044-B1E6-0C30099171E9}" type="parTrans" cxnId="{86C5599F-A479-BC42-8209-3B0D205B8AE8}">
      <dgm:prSet/>
      <dgm:spPr/>
      <dgm:t>
        <a:bodyPr/>
        <a:lstStyle/>
        <a:p>
          <a:endParaRPr lang="en-US"/>
        </a:p>
      </dgm:t>
    </dgm:pt>
    <dgm:pt modelId="{949B9C8C-44FA-B24F-8F50-FA0A6C836067}">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Professional goals and a professional development plan</a:t>
          </a:r>
          <a:endParaRPr lang="en-US" sz="1000">
            <a:solidFill>
              <a:schemeClr val="tx1"/>
            </a:solidFill>
            <a:latin typeface="Poppins" panose="00000500000000000000" pitchFamily="2" charset="77"/>
            <a:cs typeface="Poppins" panose="00000500000000000000" pitchFamily="2" charset="77"/>
          </a:endParaRPr>
        </a:p>
      </dgm:t>
    </dgm:pt>
    <dgm:pt modelId="{21DC288A-F39E-904B-A426-4B1E5CC83BC8}" type="parTrans" cxnId="{7F8C81AA-63B8-1B4E-A065-63F4B7C1C2A1}">
      <dgm:prSet/>
      <dgm:spPr/>
      <dgm:t>
        <a:bodyPr/>
        <a:lstStyle/>
        <a:p>
          <a:endParaRPr lang="en-US"/>
        </a:p>
      </dgm:t>
    </dgm:pt>
    <dgm:pt modelId="{D475DB7D-2C2B-1446-A52B-6146987D9A0A}" type="sibTrans" cxnId="{7F8C81AA-63B8-1B4E-A065-63F4B7C1C2A1}">
      <dgm:prSet/>
      <dgm:spPr/>
      <dgm:t>
        <a:bodyPr/>
        <a:lstStyle/>
        <a:p>
          <a:endParaRPr lang="en-US"/>
        </a:p>
      </dgm:t>
    </dgm:pt>
    <dgm:pt modelId="{B87AB1AF-CB7F-4647-A93E-7D7DEB337B04}">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A performance review summary</a:t>
          </a:r>
          <a:endParaRPr lang="en-US" sz="1000">
            <a:solidFill>
              <a:schemeClr val="tx1"/>
            </a:solidFill>
            <a:latin typeface="Poppins" panose="00000500000000000000" pitchFamily="2" charset="77"/>
            <a:cs typeface="Poppins" panose="00000500000000000000" pitchFamily="2" charset="77"/>
          </a:endParaRPr>
        </a:p>
      </dgm:t>
    </dgm:pt>
    <dgm:pt modelId="{89579DF6-BD01-774A-9C04-83F9C2B39DAF}" type="parTrans" cxnId="{60AC0CC6-EC21-6148-A53A-1075D9424018}">
      <dgm:prSet/>
      <dgm:spPr/>
      <dgm:t>
        <a:bodyPr/>
        <a:lstStyle/>
        <a:p>
          <a:endParaRPr lang="en-US"/>
        </a:p>
      </dgm:t>
    </dgm:pt>
    <dgm:pt modelId="{DCDE9D14-E7BF-1544-A573-5458C764EDF4}" type="sibTrans" cxnId="{60AC0CC6-EC21-6148-A53A-1075D9424018}">
      <dgm:prSet/>
      <dgm:spPr/>
      <dgm:t>
        <a:bodyPr/>
        <a:lstStyle/>
        <a:p>
          <a:endParaRPr lang="en-US"/>
        </a:p>
      </dgm:t>
    </dgm:pt>
    <dgm:pt modelId="{D6E39E84-93A1-FA44-9F26-2546F63AAC29}">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Pptional peer feedback </a:t>
          </a:r>
          <a:endParaRPr lang="en-US" sz="1000">
            <a:solidFill>
              <a:schemeClr val="tx1"/>
            </a:solidFill>
            <a:latin typeface="Poppins" panose="00000500000000000000" pitchFamily="2" charset="77"/>
            <a:cs typeface="Poppins" panose="00000500000000000000" pitchFamily="2" charset="77"/>
          </a:endParaRPr>
        </a:p>
      </dgm:t>
    </dgm:pt>
    <dgm:pt modelId="{E3BD1DE0-5C0F-2742-A327-0F41CFE1EC44}" type="parTrans" cxnId="{85E18963-C699-FF44-B249-7E097D3D94AF}">
      <dgm:prSet/>
      <dgm:spPr/>
      <dgm:t>
        <a:bodyPr/>
        <a:lstStyle/>
        <a:p>
          <a:endParaRPr lang="en-US"/>
        </a:p>
      </dgm:t>
    </dgm:pt>
    <dgm:pt modelId="{A8E01947-B209-E44D-B675-B48FA5848CE7}" type="sibTrans" cxnId="{85E18963-C699-FF44-B249-7E097D3D94AF}">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B2D37C18-4399-6C4A-9DCA-0349092666E7}" type="pres">
      <dgm:prSet presAssocID="{D6E39E84-93A1-FA44-9F26-2546F63AAC29}" presName="boxAndChildren" presStyleCnt="0"/>
      <dgm:spPr/>
    </dgm:pt>
    <dgm:pt modelId="{6E1D5B56-F1CE-1C45-99DC-FB1F0CE80120}" type="pres">
      <dgm:prSet presAssocID="{D6E39E84-93A1-FA44-9F26-2546F63AAC29}" presName="parentTextBox" presStyleLbl="node1" presStyleIdx="0" presStyleCnt="7"/>
      <dgm:spPr/>
    </dgm:pt>
    <dgm:pt modelId="{81914121-6651-A846-819D-4D0484017177}" type="pres">
      <dgm:prSet presAssocID="{DCDE9D14-E7BF-1544-A573-5458C764EDF4}" presName="sp" presStyleCnt="0"/>
      <dgm:spPr/>
    </dgm:pt>
    <dgm:pt modelId="{E335EFE9-71E7-6142-A7AF-CA54513926B8}" type="pres">
      <dgm:prSet presAssocID="{B87AB1AF-CB7F-4647-A93E-7D7DEB337B04}" presName="arrowAndChildren" presStyleCnt="0"/>
      <dgm:spPr/>
    </dgm:pt>
    <dgm:pt modelId="{FA959599-634F-E24B-A6AB-07F72B9C7B86}" type="pres">
      <dgm:prSet presAssocID="{B87AB1AF-CB7F-4647-A93E-7D7DEB337B04}" presName="parentTextArrow" presStyleLbl="node1" presStyleIdx="1" presStyleCnt="7"/>
      <dgm:spPr/>
    </dgm:pt>
    <dgm:pt modelId="{72CF76F1-850C-DC42-9135-B1788A475E27}" type="pres">
      <dgm:prSet presAssocID="{D475DB7D-2C2B-1446-A52B-6146987D9A0A}" presName="sp" presStyleCnt="0"/>
      <dgm:spPr/>
    </dgm:pt>
    <dgm:pt modelId="{7FDB3D75-9415-3547-B810-B318EDF4C217}" type="pres">
      <dgm:prSet presAssocID="{949B9C8C-44FA-B24F-8F50-FA0A6C836067}" presName="arrowAndChildren" presStyleCnt="0"/>
      <dgm:spPr/>
    </dgm:pt>
    <dgm:pt modelId="{2F11178C-AD7E-B04F-BDA2-C8F952E83028}" type="pres">
      <dgm:prSet presAssocID="{949B9C8C-44FA-B24F-8F50-FA0A6C836067}" presName="parentTextArrow" presStyleLbl="node1" presStyleIdx="2" presStyleCnt="7"/>
      <dgm:spPr/>
    </dgm:pt>
    <dgm:pt modelId="{96691D59-8375-4147-A268-AA55CDBD8585}" type="pres">
      <dgm:prSet presAssocID="{61658DF4-5142-CA43-830D-33321C1AC592}" presName="sp" presStyleCnt="0"/>
      <dgm:spPr/>
    </dgm:pt>
    <dgm:pt modelId="{92C26F46-3A12-1944-8E8B-F25266953BFB}" type="pres">
      <dgm:prSet presAssocID="{54F068AA-4028-D84B-9EF5-958A39F27968}" presName="arrowAndChildren" presStyleCnt="0"/>
      <dgm:spPr/>
    </dgm:pt>
    <dgm:pt modelId="{4C36388D-EA59-0141-AAD3-4162D56D3BD3}" type="pres">
      <dgm:prSet presAssocID="{54F068AA-4028-D84B-9EF5-958A39F27968}" presName="parentTextArrow" presStyleLbl="node1" presStyleIdx="3" presStyleCnt="7"/>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4" presStyleCnt="7"/>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5" presStyleCnt="7"/>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6" presStyleCnt="7"/>
      <dgm:spPr/>
    </dgm:pt>
  </dgm:ptLst>
  <dgm:cxnLst>
    <dgm:cxn modelId="{9476114B-C649-B741-838B-D51B1166FBD5}" type="presOf" srcId="{54F068AA-4028-D84B-9EF5-958A39F27968}" destId="{4C36388D-EA59-0141-AAD3-4162D56D3BD3}" srcOrd="0" destOrd="0" presId="urn:microsoft.com/office/officeart/2005/8/layout/process4"/>
    <dgm:cxn modelId="{E3E19956-15C5-9244-8AAD-EF7E742D9606}" type="presOf" srcId="{949B9C8C-44FA-B24F-8F50-FA0A6C836067}" destId="{2F11178C-AD7E-B04F-BDA2-C8F952E83028}" srcOrd="0" destOrd="0" presId="urn:microsoft.com/office/officeart/2005/8/layout/process4"/>
    <dgm:cxn modelId="{07D5C162-7408-8741-8E49-547EB119B702}" srcId="{08FF193D-8DE8-D44F-8C27-C54A04EBCCBD}" destId="{6EC92A87-549D-D44C-B4EE-579A770A5BE9}" srcOrd="2" destOrd="0" parTransId="{961B356E-474D-2E4F-BFC6-3CB7C98008D0}" sibTransId="{23D5FD99-59C0-3D46-909B-A43D918F8DD6}"/>
    <dgm:cxn modelId="{85E18963-C699-FF44-B249-7E097D3D94AF}" srcId="{08FF193D-8DE8-D44F-8C27-C54A04EBCCBD}" destId="{D6E39E84-93A1-FA44-9F26-2546F63AAC29}" srcOrd="6" destOrd="0" parTransId="{E3BD1DE0-5C0F-2742-A327-0F41CFE1EC44}" sibTransId="{A8E01947-B209-E44D-B675-B48FA5848CE7}"/>
    <dgm:cxn modelId="{B233F568-393A-FC41-8208-150E3AEA4A15}" type="presOf" srcId="{B87AB1AF-CB7F-4647-A93E-7D7DEB337B04}" destId="{FA959599-634F-E24B-A6AB-07F72B9C7B86}" srcOrd="0" destOrd="0" presId="urn:microsoft.com/office/officeart/2005/8/layout/process4"/>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7F8C81AA-63B8-1B4E-A065-63F4B7C1C2A1}" srcId="{08FF193D-8DE8-D44F-8C27-C54A04EBCCBD}" destId="{949B9C8C-44FA-B24F-8F50-FA0A6C836067}" srcOrd="4" destOrd="0" parTransId="{21DC288A-F39E-904B-A426-4B1E5CC83BC8}" sibTransId="{D475DB7D-2C2B-1446-A52B-6146987D9A0A}"/>
    <dgm:cxn modelId="{60AC0CC6-EC21-6148-A53A-1075D9424018}" srcId="{08FF193D-8DE8-D44F-8C27-C54A04EBCCBD}" destId="{B87AB1AF-CB7F-4647-A93E-7D7DEB337B04}" srcOrd="5" destOrd="0" parTransId="{89579DF6-BD01-774A-9C04-83F9C2B39DAF}" sibTransId="{DCDE9D14-E7BF-1544-A573-5458C764EDF4}"/>
    <dgm:cxn modelId="{5576E2C6-1CBB-F44D-A1C6-707EE632A4CE}" type="presOf" srcId="{EF5AF2D6-AF50-EB41-A888-DDD7A3A4B87E}" destId="{ACB68D08-69D5-7146-A010-1B55C70D0D61}" srcOrd="0" destOrd="0" presId="urn:microsoft.com/office/officeart/2005/8/layout/process4"/>
    <dgm:cxn modelId="{40C922EF-CC8B-B846-9BAC-4580B59E3AF1}" type="presOf" srcId="{D6E39E84-93A1-FA44-9F26-2546F63AAC29}" destId="{6E1D5B56-F1CE-1C45-99DC-FB1F0CE80120}"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B36349BA-78C7-284B-9BB7-ECB0884EA784}" type="presParOf" srcId="{5AE82554-F453-A249-8332-1BA945B75D3E}" destId="{B2D37C18-4399-6C4A-9DCA-0349092666E7}" srcOrd="0" destOrd="0" presId="urn:microsoft.com/office/officeart/2005/8/layout/process4"/>
    <dgm:cxn modelId="{D07BCB57-3A96-F949-BB95-B7E8D8D6EDAE}" type="presParOf" srcId="{B2D37C18-4399-6C4A-9DCA-0349092666E7}" destId="{6E1D5B56-F1CE-1C45-99DC-FB1F0CE80120}" srcOrd="0" destOrd="0" presId="urn:microsoft.com/office/officeart/2005/8/layout/process4"/>
    <dgm:cxn modelId="{1BF785C4-DF38-0143-AD71-F011D8432B14}" type="presParOf" srcId="{5AE82554-F453-A249-8332-1BA945B75D3E}" destId="{81914121-6651-A846-819D-4D0484017177}" srcOrd="1" destOrd="0" presId="urn:microsoft.com/office/officeart/2005/8/layout/process4"/>
    <dgm:cxn modelId="{2AF87FC9-A937-4548-B5C9-BBEF271B2DB9}" type="presParOf" srcId="{5AE82554-F453-A249-8332-1BA945B75D3E}" destId="{E335EFE9-71E7-6142-A7AF-CA54513926B8}" srcOrd="2" destOrd="0" presId="urn:microsoft.com/office/officeart/2005/8/layout/process4"/>
    <dgm:cxn modelId="{F18E5739-A0FF-D64E-B798-658210385265}" type="presParOf" srcId="{E335EFE9-71E7-6142-A7AF-CA54513926B8}" destId="{FA959599-634F-E24B-A6AB-07F72B9C7B86}" srcOrd="0" destOrd="0" presId="urn:microsoft.com/office/officeart/2005/8/layout/process4"/>
    <dgm:cxn modelId="{F56EC34D-302C-894F-9DD1-BEA1CC4EACC7}" type="presParOf" srcId="{5AE82554-F453-A249-8332-1BA945B75D3E}" destId="{72CF76F1-850C-DC42-9135-B1788A475E27}" srcOrd="3" destOrd="0" presId="urn:microsoft.com/office/officeart/2005/8/layout/process4"/>
    <dgm:cxn modelId="{4D5C3B75-28DC-1547-AC1C-A43AE5570AC3}" type="presParOf" srcId="{5AE82554-F453-A249-8332-1BA945B75D3E}" destId="{7FDB3D75-9415-3547-B810-B318EDF4C217}" srcOrd="4" destOrd="0" presId="urn:microsoft.com/office/officeart/2005/8/layout/process4"/>
    <dgm:cxn modelId="{7EAB3097-1EB8-0146-A664-0F535AE9F109}" type="presParOf" srcId="{7FDB3D75-9415-3547-B810-B318EDF4C217}" destId="{2F11178C-AD7E-B04F-BDA2-C8F952E83028}" srcOrd="0" destOrd="0" presId="urn:microsoft.com/office/officeart/2005/8/layout/process4"/>
    <dgm:cxn modelId="{6E662577-6601-3545-ABF0-04B1CB9A26F5}" type="presParOf" srcId="{5AE82554-F453-A249-8332-1BA945B75D3E}" destId="{96691D59-8375-4147-A268-AA55CDBD8585}" srcOrd="5" destOrd="0" presId="urn:microsoft.com/office/officeart/2005/8/layout/process4"/>
    <dgm:cxn modelId="{C0E99048-6CAF-E94F-9560-5CF84D0D536E}" type="presParOf" srcId="{5AE82554-F453-A249-8332-1BA945B75D3E}" destId="{92C26F46-3A12-1944-8E8B-F25266953BFB}" srcOrd="6" destOrd="0" presId="urn:microsoft.com/office/officeart/2005/8/layout/process4"/>
    <dgm:cxn modelId="{C0D1CD38-34B2-9E45-B45E-79878B6FFEAD}" type="presParOf" srcId="{92C26F46-3A12-1944-8E8B-F25266953BFB}" destId="{4C36388D-EA59-0141-AAD3-4162D56D3BD3}" srcOrd="0" destOrd="0" presId="urn:microsoft.com/office/officeart/2005/8/layout/process4"/>
    <dgm:cxn modelId="{F3F6A7F7-7E04-D146-90C8-892A5E39A9AB}" type="presParOf" srcId="{5AE82554-F453-A249-8332-1BA945B75D3E}" destId="{A23B19D0-BAA5-F54B-A78C-7249438C3426}" srcOrd="7" destOrd="0" presId="urn:microsoft.com/office/officeart/2005/8/layout/process4"/>
    <dgm:cxn modelId="{AAADF965-A27C-9A46-96F9-028C4B81FDEE}" type="presParOf" srcId="{5AE82554-F453-A249-8332-1BA945B75D3E}" destId="{ADAC7DD6-26EC-B042-8749-4799FB22F801}" srcOrd="8"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9" destOrd="0" presId="urn:microsoft.com/office/officeart/2005/8/layout/process4"/>
    <dgm:cxn modelId="{3E701FEA-EF24-DE40-B138-2F7766E32591}" type="presParOf" srcId="{5AE82554-F453-A249-8332-1BA945B75D3E}" destId="{4EA6DF87-1EC3-984B-A088-38548879857B}" srcOrd="10"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11" destOrd="0" presId="urn:microsoft.com/office/officeart/2005/8/layout/process4"/>
    <dgm:cxn modelId="{E0A56E27-B779-474A-B02C-8D950726A69B}" type="presParOf" srcId="{5AE82554-F453-A249-8332-1BA945B75D3E}" destId="{3C5D4C88-FCB0-FC4D-BD1C-323D94CF825F}" srcOrd="12"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382" minVer="http://schemas.openxmlformats.org/drawingml/2006/diagram"/>
    </a:ext>
  </dgm:extLst>
</dgm:dataModel>
</file>

<file path=word/diagrams/data60.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59" qsCatId="simple" csTypeId="urn:microsoft.com/office/officeart/2005/8/colors/accent1_2#58" csCatId="accent1" phldr="1"/>
      <dgm:spPr/>
      <dgm:t>
        <a:bodyPr/>
        <a:lstStyle/>
        <a:p>
          <a:endParaRPr lang="en-US"/>
        </a:p>
      </dgm:t>
    </dgm:pt>
    <dgm:pt modelId="{EF5AF2D6-AF50-EB41-A888-DDD7A3A4B87E}">
      <dgm:prSet phldrT="[Text]" custT="1"/>
      <dgm:spPr>
        <a:solidFill>
          <a:srgbClr val="CADDF2"/>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Developing expertise in your discipline</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CADDF2"/>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Participating in conferences or workshops</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CADDF2"/>
        </a:solidFill>
        <a:ln>
          <a:noFill/>
        </a:ln>
      </dgm:spPr>
      <dgm:t>
        <a:bodyPr/>
        <a:lstStyle/>
        <a:p>
          <a:pPr>
            <a:buFont typeface="Poppins" panose="00000500000000000000" pitchFamily="2" charset="77"/>
            <a:buNone/>
          </a:pPr>
          <a:r>
            <a:rPr lang="en-CA" sz="1000">
              <a:solidFill>
                <a:schemeClr val="tx1"/>
              </a:solidFill>
              <a:latin typeface="Poppins" panose="00000500000000000000" pitchFamily="2" charset="77"/>
              <a:cs typeface="Poppins" panose="00000500000000000000" pitchFamily="2" charset="77"/>
            </a:rPr>
            <a:t>Pursuing additional education or certification</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Strengthening your teaching practice</a:t>
          </a:r>
        </a:p>
      </dgm:t>
    </dgm:pt>
    <dgm:pt modelId="{1B002171-59AB-A647-B6E2-71D472293971}" type="sibTrans" cxnId="{86C5599F-A479-BC42-8209-3B0D205B8AE8}">
      <dgm:prSet/>
      <dgm:spPr/>
      <dgm:t>
        <a:bodyPr/>
        <a:lstStyle/>
        <a:p>
          <a:endParaRPr lang="en-US"/>
        </a:p>
      </dgm:t>
    </dgm:pt>
    <dgm:pt modelId="{F91F37B8-C9BF-0044-B1E6-0C30099171E9}" type="parTrans" cxnId="{86C5599F-A479-BC42-8209-3B0D205B8AE8}">
      <dgm:prSet/>
      <dgm:spPr/>
      <dgm:t>
        <a:bodyPr/>
        <a:lstStyle/>
        <a:p>
          <a:endParaRPr lang="en-US"/>
        </a:p>
      </dgm:t>
    </dgm:pt>
    <dgm:pt modelId="{949B9C8C-44FA-B24F-8F50-FA0A6C836067}">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Engaging in scholarship or applied research</a:t>
          </a:r>
          <a:endParaRPr lang="en-US" sz="1000">
            <a:solidFill>
              <a:schemeClr val="tx1"/>
            </a:solidFill>
            <a:latin typeface="Poppins" panose="00000500000000000000" pitchFamily="2" charset="77"/>
            <a:cs typeface="Poppins" panose="00000500000000000000" pitchFamily="2" charset="77"/>
          </a:endParaRPr>
        </a:p>
      </dgm:t>
    </dgm:pt>
    <dgm:pt modelId="{21DC288A-F39E-904B-A426-4B1E5CC83BC8}" type="parTrans" cxnId="{7F8C81AA-63B8-1B4E-A065-63F4B7C1C2A1}">
      <dgm:prSet/>
      <dgm:spPr/>
      <dgm:t>
        <a:bodyPr/>
        <a:lstStyle/>
        <a:p>
          <a:endParaRPr lang="en-US"/>
        </a:p>
      </dgm:t>
    </dgm:pt>
    <dgm:pt modelId="{D475DB7D-2C2B-1446-A52B-6146987D9A0A}" type="sibTrans" cxnId="{7F8C81AA-63B8-1B4E-A065-63F4B7C1C2A1}">
      <dgm:prSet/>
      <dgm:spPr/>
      <dgm:t>
        <a:bodyPr/>
        <a:lstStyle/>
        <a:p>
          <a:endParaRPr lang="en-US"/>
        </a:p>
      </dgm:t>
    </dgm:pt>
    <dgm:pt modelId="{B87AB1AF-CB7F-4647-A93E-7D7DEB337B04}">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Contributing to curriculum renewal or College initiatives</a:t>
          </a:r>
          <a:endParaRPr lang="en-US" sz="1000">
            <a:solidFill>
              <a:schemeClr val="tx1"/>
            </a:solidFill>
            <a:latin typeface="Poppins" panose="00000500000000000000" pitchFamily="2" charset="77"/>
            <a:cs typeface="Poppins" panose="00000500000000000000" pitchFamily="2" charset="77"/>
          </a:endParaRPr>
        </a:p>
      </dgm:t>
    </dgm:pt>
    <dgm:pt modelId="{89579DF6-BD01-774A-9C04-83F9C2B39DAF}" type="parTrans" cxnId="{60AC0CC6-EC21-6148-A53A-1075D9424018}">
      <dgm:prSet/>
      <dgm:spPr/>
      <dgm:t>
        <a:bodyPr/>
        <a:lstStyle/>
        <a:p>
          <a:endParaRPr lang="en-US"/>
        </a:p>
      </dgm:t>
    </dgm:pt>
    <dgm:pt modelId="{DCDE9D14-E7BF-1544-A573-5458C764EDF4}" type="sibTrans" cxnId="{60AC0CC6-EC21-6148-A53A-1075D9424018}">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3440785A-3A48-E84E-948B-DA782FDAE511}" type="pres">
      <dgm:prSet presAssocID="{B87AB1AF-CB7F-4647-A93E-7D7DEB337B04}" presName="boxAndChildren" presStyleCnt="0"/>
      <dgm:spPr/>
    </dgm:pt>
    <dgm:pt modelId="{B59B3812-D532-5C46-B8CD-FA6533B94E68}" type="pres">
      <dgm:prSet presAssocID="{B87AB1AF-CB7F-4647-A93E-7D7DEB337B04}" presName="parentTextBox" presStyleLbl="node1" presStyleIdx="0" presStyleCnt="6"/>
      <dgm:spPr/>
    </dgm:pt>
    <dgm:pt modelId="{72CF76F1-850C-DC42-9135-B1788A475E27}" type="pres">
      <dgm:prSet presAssocID="{D475DB7D-2C2B-1446-A52B-6146987D9A0A}" presName="sp" presStyleCnt="0"/>
      <dgm:spPr/>
    </dgm:pt>
    <dgm:pt modelId="{7FDB3D75-9415-3547-B810-B318EDF4C217}" type="pres">
      <dgm:prSet presAssocID="{949B9C8C-44FA-B24F-8F50-FA0A6C836067}" presName="arrowAndChildren" presStyleCnt="0"/>
      <dgm:spPr/>
    </dgm:pt>
    <dgm:pt modelId="{2F11178C-AD7E-B04F-BDA2-C8F952E83028}" type="pres">
      <dgm:prSet presAssocID="{949B9C8C-44FA-B24F-8F50-FA0A6C836067}" presName="parentTextArrow" presStyleLbl="node1" presStyleIdx="1" presStyleCnt="6"/>
      <dgm:spPr/>
    </dgm:pt>
    <dgm:pt modelId="{96691D59-8375-4147-A268-AA55CDBD8585}" type="pres">
      <dgm:prSet presAssocID="{61658DF4-5142-CA43-830D-33321C1AC592}" presName="sp" presStyleCnt="0"/>
      <dgm:spPr/>
    </dgm:pt>
    <dgm:pt modelId="{92C26F46-3A12-1944-8E8B-F25266953BFB}" type="pres">
      <dgm:prSet presAssocID="{54F068AA-4028-D84B-9EF5-958A39F27968}" presName="arrowAndChildren" presStyleCnt="0"/>
      <dgm:spPr/>
    </dgm:pt>
    <dgm:pt modelId="{4C36388D-EA59-0141-AAD3-4162D56D3BD3}" type="pres">
      <dgm:prSet presAssocID="{54F068AA-4028-D84B-9EF5-958A39F27968}" presName="parentTextArrow" presStyleLbl="node1" presStyleIdx="2" presStyleCnt="6"/>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3" presStyleCnt="6"/>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4" presStyleCnt="6"/>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5" presStyleCnt="6"/>
      <dgm:spPr/>
    </dgm:pt>
  </dgm:ptLst>
  <dgm:cxnLst>
    <dgm:cxn modelId="{9476114B-C649-B741-838B-D51B1166FBD5}" type="presOf" srcId="{54F068AA-4028-D84B-9EF5-958A39F27968}" destId="{4C36388D-EA59-0141-AAD3-4162D56D3BD3}" srcOrd="0" destOrd="0" presId="urn:microsoft.com/office/officeart/2005/8/layout/process4"/>
    <dgm:cxn modelId="{E3E19956-15C5-9244-8AAD-EF7E742D9606}" type="presOf" srcId="{949B9C8C-44FA-B24F-8F50-FA0A6C836067}" destId="{2F11178C-AD7E-B04F-BDA2-C8F952E83028}" srcOrd="0" destOrd="0" presId="urn:microsoft.com/office/officeart/2005/8/layout/process4"/>
    <dgm:cxn modelId="{5256C25E-0C70-DE46-AA57-804A08F8AF62}" type="presOf" srcId="{B87AB1AF-CB7F-4647-A93E-7D7DEB337B04}" destId="{B59B3812-D532-5C46-B8CD-FA6533B94E68}" srcOrd="0" destOrd="0" presId="urn:microsoft.com/office/officeart/2005/8/layout/process4"/>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7F8C81AA-63B8-1B4E-A065-63F4B7C1C2A1}" srcId="{08FF193D-8DE8-D44F-8C27-C54A04EBCCBD}" destId="{949B9C8C-44FA-B24F-8F50-FA0A6C836067}" srcOrd="4" destOrd="0" parTransId="{21DC288A-F39E-904B-A426-4B1E5CC83BC8}" sibTransId="{D475DB7D-2C2B-1446-A52B-6146987D9A0A}"/>
    <dgm:cxn modelId="{60AC0CC6-EC21-6148-A53A-1075D9424018}" srcId="{08FF193D-8DE8-D44F-8C27-C54A04EBCCBD}" destId="{B87AB1AF-CB7F-4647-A93E-7D7DEB337B04}" srcOrd="5" destOrd="0" parTransId="{89579DF6-BD01-774A-9C04-83F9C2B39DAF}" sibTransId="{DCDE9D14-E7BF-1544-A573-5458C764EDF4}"/>
    <dgm:cxn modelId="{5576E2C6-1CBB-F44D-A1C6-707EE632A4CE}" type="presOf" srcId="{EF5AF2D6-AF50-EB41-A888-DDD7A3A4B87E}" destId="{ACB68D08-69D5-7146-A010-1B55C70D0D61}"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52F291B9-220B-D84B-B316-80DAC5187495}" type="presParOf" srcId="{5AE82554-F453-A249-8332-1BA945B75D3E}" destId="{3440785A-3A48-E84E-948B-DA782FDAE511}" srcOrd="0" destOrd="0" presId="urn:microsoft.com/office/officeart/2005/8/layout/process4"/>
    <dgm:cxn modelId="{A096EFCC-7A66-284D-B609-255801381B90}" type="presParOf" srcId="{3440785A-3A48-E84E-948B-DA782FDAE511}" destId="{B59B3812-D532-5C46-B8CD-FA6533B94E68}" srcOrd="0" destOrd="0" presId="urn:microsoft.com/office/officeart/2005/8/layout/process4"/>
    <dgm:cxn modelId="{F56EC34D-302C-894F-9DD1-BEA1CC4EACC7}" type="presParOf" srcId="{5AE82554-F453-A249-8332-1BA945B75D3E}" destId="{72CF76F1-850C-DC42-9135-B1788A475E27}" srcOrd="1" destOrd="0" presId="urn:microsoft.com/office/officeart/2005/8/layout/process4"/>
    <dgm:cxn modelId="{4D5C3B75-28DC-1547-AC1C-A43AE5570AC3}" type="presParOf" srcId="{5AE82554-F453-A249-8332-1BA945B75D3E}" destId="{7FDB3D75-9415-3547-B810-B318EDF4C217}" srcOrd="2" destOrd="0" presId="urn:microsoft.com/office/officeart/2005/8/layout/process4"/>
    <dgm:cxn modelId="{7EAB3097-1EB8-0146-A664-0F535AE9F109}" type="presParOf" srcId="{7FDB3D75-9415-3547-B810-B318EDF4C217}" destId="{2F11178C-AD7E-B04F-BDA2-C8F952E83028}" srcOrd="0" destOrd="0" presId="urn:microsoft.com/office/officeart/2005/8/layout/process4"/>
    <dgm:cxn modelId="{6E662577-6601-3545-ABF0-04B1CB9A26F5}" type="presParOf" srcId="{5AE82554-F453-A249-8332-1BA945B75D3E}" destId="{96691D59-8375-4147-A268-AA55CDBD8585}" srcOrd="3" destOrd="0" presId="urn:microsoft.com/office/officeart/2005/8/layout/process4"/>
    <dgm:cxn modelId="{C0E99048-6CAF-E94F-9560-5CF84D0D536E}" type="presParOf" srcId="{5AE82554-F453-A249-8332-1BA945B75D3E}" destId="{92C26F46-3A12-1944-8E8B-F25266953BFB}" srcOrd="4" destOrd="0" presId="urn:microsoft.com/office/officeart/2005/8/layout/process4"/>
    <dgm:cxn modelId="{C0D1CD38-34B2-9E45-B45E-79878B6FFEAD}" type="presParOf" srcId="{92C26F46-3A12-1944-8E8B-F25266953BFB}" destId="{4C36388D-EA59-0141-AAD3-4162D56D3BD3}" srcOrd="0" destOrd="0" presId="urn:microsoft.com/office/officeart/2005/8/layout/process4"/>
    <dgm:cxn modelId="{F3F6A7F7-7E04-D146-90C8-892A5E39A9AB}" type="presParOf" srcId="{5AE82554-F453-A249-8332-1BA945B75D3E}" destId="{A23B19D0-BAA5-F54B-A78C-7249438C3426}" srcOrd="5" destOrd="0" presId="urn:microsoft.com/office/officeart/2005/8/layout/process4"/>
    <dgm:cxn modelId="{AAADF965-A27C-9A46-96F9-028C4B81FDEE}" type="presParOf" srcId="{5AE82554-F453-A249-8332-1BA945B75D3E}" destId="{ADAC7DD6-26EC-B042-8749-4799FB22F801}" srcOrd="6"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7" destOrd="0" presId="urn:microsoft.com/office/officeart/2005/8/layout/process4"/>
    <dgm:cxn modelId="{3E701FEA-EF24-DE40-B138-2F7766E32591}" type="presParOf" srcId="{5AE82554-F453-A249-8332-1BA945B75D3E}" destId="{4EA6DF87-1EC3-984B-A088-38548879857B}" srcOrd="8"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9" destOrd="0" presId="urn:microsoft.com/office/officeart/2005/8/layout/process4"/>
    <dgm:cxn modelId="{E0A56E27-B779-474A-B02C-8D950726A69B}" type="presParOf" srcId="{5AE82554-F453-A249-8332-1BA945B75D3E}" destId="{3C5D4C88-FCB0-FC4D-BD1C-323D94CF825F}" srcOrd="10"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387" minVer="http://schemas.openxmlformats.org/drawingml/2006/diagram"/>
    </a:ext>
  </dgm:extLst>
</dgm:dataModel>
</file>

<file path=word/diagrams/data61.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60" qsCatId="simple" csTypeId="urn:microsoft.com/office/officeart/2005/8/colors/accent1_2#59" csCatId="accent1" phldr="1"/>
      <dgm:spPr/>
      <dgm:t>
        <a:bodyPr/>
        <a:lstStyle/>
        <a:p>
          <a:endParaRPr lang="en-US"/>
        </a:p>
      </dgm:t>
    </dgm:pt>
    <dgm:pt modelId="{EF5AF2D6-AF50-EB41-A888-DDD7A3A4B87E}">
      <dgm:prSet phldrT="[Text]" custT="1"/>
      <dgm:spPr>
        <a:solidFill>
          <a:srgbClr val="CADDF2"/>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Enhance student learning</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CADDF2"/>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Contribute to departmental or institutional priorities</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CADDF2"/>
        </a:solidFill>
        <a:ln>
          <a:noFill/>
        </a:ln>
      </dgm:spPr>
      <dgm:t>
        <a:bodyPr/>
        <a:lstStyle/>
        <a:p>
          <a:pPr>
            <a:buFont typeface="Poppins" panose="00000500000000000000" pitchFamily="2" charset="77"/>
            <a:buNone/>
          </a:pPr>
          <a:r>
            <a:rPr lang="en-CA" sz="1000">
              <a:solidFill>
                <a:schemeClr val="tx1"/>
              </a:solidFill>
              <a:latin typeface="Poppins" panose="00000500000000000000" pitchFamily="2" charset="77"/>
              <a:cs typeface="Poppins" panose="00000500000000000000" pitchFamily="2" charset="77"/>
            </a:rPr>
            <a:t>Improve teaching, programs, or professional practice</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Support your professional growth</a:t>
          </a:r>
        </a:p>
      </dgm:t>
    </dgm:pt>
    <dgm:pt modelId="{1B002171-59AB-A647-B6E2-71D472293971}" type="sibTrans" cxnId="{86C5599F-A479-BC42-8209-3B0D205B8AE8}">
      <dgm:prSet/>
      <dgm:spPr/>
      <dgm:t>
        <a:bodyPr/>
        <a:lstStyle/>
        <a:p>
          <a:endParaRPr lang="en-US"/>
        </a:p>
      </dgm:t>
    </dgm:pt>
    <dgm:pt modelId="{F91F37B8-C9BF-0044-B1E6-0C30099171E9}" type="parTrans" cxnId="{86C5599F-A479-BC42-8209-3B0D205B8AE8}">
      <dgm:prSet/>
      <dgm:spPr/>
      <dgm:t>
        <a:bodyPr/>
        <a:lstStyle/>
        <a:p>
          <a:endParaRPr lang="en-US"/>
        </a:p>
      </dgm:t>
    </dgm:pt>
    <dgm:pt modelId="{949B9C8C-44FA-B24F-8F50-FA0A6C836067}">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Result in knowledge or resources that can be shared with others</a:t>
          </a:r>
          <a:endParaRPr lang="en-US" sz="1000">
            <a:solidFill>
              <a:schemeClr val="tx1"/>
            </a:solidFill>
            <a:latin typeface="Poppins" panose="00000500000000000000" pitchFamily="2" charset="77"/>
            <a:cs typeface="Poppins" panose="00000500000000000000" pitchFamily="2" charset="77"/>
          </a:endParaRPr>
        </a:p>
      </dgm:t>
    </dgm:pt>
    <dgm:pt modelId="{21DC288A-F39E-904B-A426-4B1E5CC83BC8}" type="parTrans" cxnId="{7F8C81AA-63B8-1B4E-A065-63F4B7C1C2A1}">
      <dgm:prSet/>
      <dgm:spPr/>
      <dgm:t>
        <a:bodyPr/>
        <a:lstStyle/>
        <a:p>
          <a:endParaRPr lang="en-US"/>
        </a:p>
      </dgm:t>
    </dgm:pt>
    <dgm:pt modelId="{D475DB7D-2C2B-1446-A52B-6146987D9A0A}" type="sibTrans" cxnId="{7F8C81AA-63B8-1B4E-A065-63F4B7C1C2A1}">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9A1C0463-08CD-3A4B-88BB-940C6C6AB815}" type="pres">
      <dgm:prSet presAssocID="{949B9C8C-44FA-B24F-8F50-FA0A6C836067}" presName="boxAndChildren" presStyleCnt="0"/>
      <dgm:spPr/>
    </dgm:pt>
    <dgm:pt modelId="{D9826B21-F902-C449-81C9-9E494F0FA600}" type="pres">
      <dgm:prSet presAssocID="{949B9C8C-44FA-B24F-8F50-FA0A6C836067}" presName="parentTextBox" presStyleLbl="node1" presStyleIdx="0" presStyleCnt="5" custScaleX="99948" custScaleY="2000000"/>
      <dgm:spPr/>
    </dgm:pt>
    <dgm:pt modelId="{96691D59-8375-4147-A268-AA55CDBD8585}" type="pres">
      <dgm:prSet presAssocID="{61658DF4-5142-CA43-830D-33321C1AC592}" presName="sp" presStyleCnt="0"/>
      <dgm:spPr/>
    </dgm:pt>
    <dgm:pt modelId="{92C26F46-3A12-1944-8E8B-F25266953BFB}" type="pres">
      <dgm:prSet presAssocID="{54F068AA-4028-D84B-9EF5-958A39F27968}" presName="arrowAndChildren" presStyleCnt="0"/>
      <dgm:spPr/>
    </dgm:pt>
    <dgm:pt modelId="{4C36388D-EA59-0141-AAD3-4162D56D3BD3}" type="pres">
      <dgm:prSet presAssocID="{54F068AA-4028-D84B-9EF5-958A39F27968}" presName="parentTextArrow" presStyleLbl="node1" presStyleIdx="1" presStyleCnt="5" custScaleX="99948" custScaleY="2000000"/>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2" presStyleCnt="5" custScaleX="99948" custScaleY="2000000"/>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3" presStyleCnt="5" custScaleX="99948" custScaleY="2000000"/>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4" presStyleCnt="5" custScaleX="99948" custScaleY="2000000"/>
      <dgm:spPr/>
    </dgm:pt>
  </dgm:ptLst>
  <dgm:cxnLst>
    <dgm:cxn modelId="{DCB77304-5EE5-7E4A-A25F-5E12A14254B1}" type="presOf" srcId="{949B9C8C-44FA-B24F-8F50-FA0A6C836067}" destId="{D9826B21-F902-C449-81C9-9E494F0FA600}" srcOrd="0" destOrd="0" presId="urn:microsoft.com/office/officeart/2005/8/layout/process4"/>
    <dgm:cxn modelId="{9476114B-C649-B741-838B-D51B1166FBD5}" type="presOf" srcId="{54F068AA-4028-D84B-9EF5-958A39F27968}" destId="{4C36388D-EA59-0141-AAD3-4162D56D3BD3}" srcOrd="0" destOrd="0" presId="urn:microsoft.com/office/officeart/2005/8/layout/process4"/>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7F8C81AA-63B8-1B4E-A065-63F4B7C1C2A1}" srcId="{08FF193D-8DE8-D44F-8C27-C54A04EBCCBD}" destId="{949B9C8C-44FA-B24F-8F50-FA0A6C836067}" srcOrd="4" destOrd="0" parTransId="{21DC288A-F39E-904B-A426-4B1E5CC83BC8}" sibTransId="{D475DB7D-2C2B-1446-A52B-6146987D9A0A}"/>
    <dgm:cxn modelId="{5576E2C6-1CBB-F44D-A1C6-707EE632A4CE}" type="presOf" srcId="{EF5AF2D6-AF50-EB41-A888-DDD7A3A4B87E}" destId="{ACB68D08-69D5-7146-A010-1B55C70D0D61}" srcOrd="0" destOrd="0" presId="urn:microsoft.com/office/officeart/2005/8/layout/process4"/>
    <dgm:cxn modelId="{39D659FF-3728-FC42-8964-92D5582636CF}" type="presOf" srcId="{6EC92A87-549D-D44C-B4EE-579A770A5BE9}" destId="{33647A21-CFD1-D444-9A05-BBF20E924B87}" srcOrd="0" destOrd="0" presId="urn:microsoft.com/office/officeart/2005/8/layout/process4"/>
    <dgm:cxn modelId="{6373E5C5-C7C7-AD44-A495-85360DEB29C8}" type="presParOf" srcId="{5AE82554-F453-A249-8332-1BA945B75D3E}" destId="{9A1C0463-08CD-3A4B-88BB-940C6C6AB815}" srcOrd="0" destOrd="0" presId="urn:microsoft.com/office/officeart/2005/8/layout/process4"/>
    <dgm:cxn modelId="{79E367DA-E7E0-D348-BBEC-DF9834230CDF}" type="presParOf" srcId="{9A1C0463-08CD-3A4B-88BB-940C6C6AB815}" destId="{D9826B21-F902-C449-81C9-9E494F0FA600}" srcOrd="0" destOrd="0" presId="urn:microsoft.com/office/officeart/2005/8/layout/process4"/>
    <dgm:cxn modelId="{6E662577-6601-3545-ABF0-04B1CB9A26F5}" type="presParOf" srcId="{5AE82554-F453-A249-8332-1BA945B75D3E}" destId="{96691D59-8375-4147-A268-AA55CDBD8585}" srcOrd="1" destOrd="0" presId="urn:microsoft.com/office/officeart/2005/8/layout/process4"/>
    <dgm:cxn modelId="{C0E99048-6CAF-E94F-9560-5CF84D0D536E}" type="presParOf" srcId="{5AE82554-F453-A249-8332-1BA945B75D3E}" destId="{92C26F46-3A12-1944-8E8B-F25266953BFB}" srcOrd="2" destOrd="0" presId="urn:microsoft.com/office/officeart/2005/8/layout/process4"/>
    <dgm:cxn modelId="{C0D1CD38-34B2-9E45-B45E-79878B6FFEAD}" type="presParOf" srcId="{92C26F46-3A12-1944-8E8B-F25266953BFB}" destId="{4C36388D-EA59-0141-AAD3-4162D56D3BD3}" srcOrd="0" destOrd="0" presId="urn:microsoft.com/office/officeart/2005/8/layout/process4"/>
    <dgm:cxn modelId="{F3F6A7F7-7E04-D146-90C8-892A5E39A9AB}" type="presParOf" srcId="{5AE82554-F453-A249-8332-1BA945B75D3E}" destId="{A23B19D0-BAA5-F54B-A78C-7249438C3426}" srcOrd="3" destOrd="0" presId="urn:microsoft.com/office/officeart/2005/8/layout/process4"/>
    <dgm:cxn modelId="{AAADF965-A27C-9A46-96F9-028C4B81FDEE}" type="presParOf" srcId="{5AE82554-F453-A249-8332-1BA945B75D3E}" destId="{ADAC7DD6-26EC-B042-8749-4799FB22F801}" srcOrd="4"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5" destOrd="0" presId="urn:microsoft.com/office/officeart/2005/8/layout/process4"/>
    <dgm:cxn modelId="{3E701FEA-EF24-DE40-B138-2F7766E32591}" type="presParOf" srcId="{5AE82554-F453-A249-8332-1BA945B75D3E}" destId="{4EA6DF87-1EC3-984B-A088-38548879857B}" srcOrd="6"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7" destOrd="0" presId="urn:microsoft.com/office/officeart/2005/8/layout/process4"/>
    <dgm:cxn modelId="{E0A56E27-B779-474A-B02C-8D950726A69B}" type="presParOf" srcId="{5AE82554-F453-A249-8332-1BA945B75D3E}" destId="{3C5D4C88-FCB0-FC4D-BD1C-323D94CF825F}" srcOrd="8"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392" minVer="http://schemas.openxmlformats.org/drawingml/2006/diagram"/>
    </a:ext>
  </dgm:extLst>
</dgm:dataModel>
</file>

<file path=word/diagrams/data62.xml><?xml version="1.0" encoding="utf-8"?>
<dgm:dataModel xmlns:dgm="http://schemas.openxmlformats.org/drawingml/2006/diagram" xmlns:a="http://schemas.openxmlformats.org/drawingml/2006/main">
  <dgm:ptLst>
    <dgm:pt modelId="{08FF193D-8DE8-D44F-8C27-C54A04EBCCBD}" type="doc">
      <dgm:prSet loTypeId="urn:microsoft.com/office/officeart/2005/8/layout/process4" loCatId="list" qsTypeId="urn:microsoft.com/office/officeart/2005/8/quickstyle/simple1#61" qsCatId="simple" csTypeId="urn:microsoft.com/office/officeart/2005/8/colors/accent1_2#60" csCatId="accent1" phldr="1"/>
      <dgm:spPr/>
      <dgm:t>
        <a:bodyPr/>
        <a:lstStyle/>
        <a:p>
          <a:endParaRPr lang="en-US"/>
        </a:p>
      </dgm:t>
    </dgm:pt>
    <dgm:pt modelId="{EF5AF2D6-AF50-EB41-A888-DDD7A3A4B87E}">
      <dgm:prSet phldrT="[Text]" custT="1"/>
      <dgm:spPr>
        <a:solidFill>
          <a:srgbClr val="CADDF2"/>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Conducting applied or discipline-based research</a:t>
          </a:r>
          <a:endParaRPr lang="en-US" sz="1000">
            <a:solidFill>
              <a:schemeClr val="tx1"/>
            </a:solidFill>
            <a:latin typeface="Poppins" panose="00000500000000000000" pitchFamily="2" charset="77"/>
            <a:cs typeface="Poppins" panose="00000500000000000000" pitchFamily="2" charset="77"/>
          </a:endParaRPr>
        </a:p>
      </dgm:t>
    </dgm:pt>
    <dgm:pt modelId="{CF91C22C-7565-5149-844B-D54694D3A896}" type="parTrans" cxnId="{61DE8680-5C9E-8D41-B1DE-4AB8E6D613A6}">
      <dgm:prSet/>
      <dgm:spPr/>
      <dgm:t>
        <a:bodyPr/>
        <a:lstStyle/>
        <a:p>
          <a:endParaRPr lang="en-US"/>
        </a:p>
      </dgm:t>
    </dgm:pt>
    <dgm:pt modelId="{E8932540-BA83-5042-BC60-B879FF1BEEDC}" type="sibTrans" cxnId="{61DE8680-5C9E-8D41-B1DE-4AB8E6D613A6}">
      <dgm:prSet/>
      <dgm:spPr>
        <a:solidFill>
          <a:srgbClr val="915901">
            <a:alpha val="90000"/>
          </a:srgbClr>
        </a:solidFill>
      </dgm:spPr>
      <dgm:t>
        <a:bodyPr/>
        <a:lstStyle/>
        <a:p>
          <a:endParaRPr lang="en-US">
            <a:solidFill>
              <a:srgbClr val="915901"/>
            </a:solidFill>
          </a:endParaRPr>
        </a:p>
      </dgm:t>
    </dgm:pt>
    <dgm:pt modelId="{6EC92A87-549D-D44C-B4EE-579A770A5BE9}">
      <dgm:prSet phldrT="[Text]" custT="1"/>
      <dgm:spPr>
        <a:solidFill>
          <a:srgbClr val="CADDF2"/>
        </a:solidFill>
        <a:ln>
          <a:noFill/>
        </a:ln>
      </dgm:spPr>
      <dgm:t>
        <a:bodyPr/>
        <a:lstStyle/>
        <a:p>
          <a:pPr>
            <a:buFont typeface="Poppins" panose="00000500000000000000" pitchFamily="2" charset="77"/>
            <a:buChar char="•"/>
          </a:pPr>
          <a:r>
            <a:rPr lang="en-CA" sz="1000">
              <a:solidFill>
                <a:schemeClr val="tx1"/>
              </a:solidFill>
              <a:latin typeface="Poppins" panose="00000500000000000000" pitchFamily="2" charset="77"/>
              <a:cs typeface="Poppins" panose="00000500000000000000" pitchFamily="2" charset="77"/>
            </a:rPr>
            <a:t>Working in industry to update professional knowledge</a:t>
          </a:r>
          <a:endParaRPr lang="en-US" sz="1000">
            <a:solidFill>
              <a:schemeClr val="tx1"/>
            </a:solidFill>
            <a:latin typeface="Poppins" panose="00000500000000000000" pitchFamily="2" charset="77"/>
            <a:cs typeface="Poppins" panose="00000500000000000000" pitchFamily="2" charset="77"/>
          </a:endParaRPr>
        </a:p>
      </dgm:t>
    </dgm:pt>
    <dgm:pt modelId="{961B356E-474D-2E4F-BFC6-3CB7C98008D0}" type="parTrans" cxnId="{07D5C162-7408-8741-8E49-547EB119B702}">
      <dgm:prSet/>
      <dgm:spPr/>
      <dgm:t>
        <a:bodyPr/>
        <a:lstStyle/>
        <a:p>
          <a:endParaRPr lang="en-US"/>
        </a:p>
      </dgm:t>
    </dgm:pt>
    <dgm:pt modelId="{23D5FD99-59C0-3D46-909B-A43D918F8DD6}" type="sibTrans" cxnId="{07D5C162-7408-8741-8E49-547EB119B702}">
      <dgm:prSet/>
      <dgm:spPr>
        <a:solidFill>
          <a:srgbClr val="915901">
            <a:alpha val="90000"/>
          </a:srgbClr>
        </a:solidFill>
      </dgm:spPr>
      <dgm:t>
        <a:bodyPr/>
        <a:lstStyle/>
        <a:p>
          <a:endParaRPr lang="en-US">
            <a:solidFill>
              <a:srgbClr val="915901"/>
            </a:solidFill>
          </a:endParaRPr>
        </a:p>
      </dgm:t>
    </dgm:pt>
    <dgm:pt modelId="{54F068AA-4028-D84B-9EF5-958A39F27968}">
      <dgm:prSet phldrT="[Text]" custT="1"/>
      <dgm:spPr>
        <a:solidFill>
          <a:srgbClr val="CADDF2"/>
        </a:solidFill>
        <a:ln>
          <a:noFill/>
        </a:ln>
      </dgm:spPr>
      <dgm:t>
        <a:bodyPr/>
        <a:lstStyle/>
        <a:p>
          <a:pPr>
            <a:buFont typeface="Poppins" panose="00000500000000000000" pitchFamily="2" charset="77"/>
            <a:buNone/>
          </a:pPr>
          <a:r>
            <a:rPr lang="en-CA" sz="1000">
              <a:solidFill>
                <a:schemeClr val="tx1"/>
              </a:solidFill>
              <a:latin typeface="Poppins" panose="00000500000000000000" pitchFamily="2" charset="77"/>
              <a:cs typeface="Poppins" panose="00000500000000000000" pitchFamily="2" charset="77"/>
            </a:rPr>
            <a:t>Developing new curriculum or programs</a:t>
          </a:r>
          <a:endParaRPr lang="en-US" sz="1000">
            <a:solidFill>
              <a:schemeClr val="tx1"/>
            </a:solidFill>
            <a:latin typeface="Poppins" panose="00000500000000000000" pitchFamily="2" charset="77"/>
            <a:cs typeface="Poppins" panose="00000500000000000000" pitchFamily="2" charset="77"/>
          </a:endParaRPr>
        </a:p>
      </dgm:t>
    </dgm:pt>
    <dgm:pt modelId="{1EC80017-8D31-1740-8226-C6179DA71274}" type="parTrans" cxnId="{4F089792-37FD-C64D-AEB7-1018F48E7667}">
      <dgm:prSet/>
      <dgm:spPr/>
      <dgm:t>
        <a:bodyPr/>
        <a:lstStyle/>
        <a:p>
          <a:endParaRPr lang="en-US"/>
        </a:p>
      </dgm:t>
    </dgm:pt>
    <dgm:pt modelId="{61658DF4-5142-CA43-830D-33321C1AC592}" type="sibTrans" cxnId="{4F089792-37FD-C64D-AEB7-1018F48E7667}">
      <dgm:prSet/>
      <dgm:spPr>
        <a:solidFill>
          <a:srgbClr val="915901">
            <a:alpha val="90000"/>
          </a:srgbClr>
        </a:solidFill>
      </dgm:spPr>
      <dgm:t>
        <a:bodyPr/>
        <a:lstStyle/>
        <a:p>
          <a:endParaRPr lang="en-US">
            <a:solidFill>
              <a:srgbClr val="915901"/>
            </a:solidFill>
          </a:endParaRPr>
        </a:p>
      </dgm:t>
    </dgm:pt>
    <dgm:pt modelId="{4F504683-A8DC-5D47-B923-AF2A28DA77C8}">
      <dgm:prSe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Completing graduate or advanced studies</a:t>
          </a:r>
        </a:p>
      </dgm:t>
    </dgm:pt>
    <dgm:pt modelId="{1B002171-59AB-A647-B6E2-71D472293971}" type="sibTrans" cxnId="{86C5599F-A479-BC42-8209-3B0D205B8AE8}">
      <dgm:prSet/>
      <dgm:spPr/>
      <dgm:t>
        <a:bodyPr/>
        <a:lstStyle/>
        <a:p>
          <a:endParaRPr lang="en-US"/>
        </a:p>
      </dgm:t>
    </dgm:pt>
    <dgm:pt modelId="{F91F37B8-C9BF-0044-B1E6-0C30099171E9}" type="parTrans" cxnId="{86C5599F-A479-BC42-8209-3B0D205B8AE8}">
      <dgm:prSet/>
      <dgm:spPr/>
      <dgm:t>
        <a:bodyPr/>
        <a:lstStyle/>
        <a:p>
          <a:endParaRPr lang="en-US"/>
        </a:p>
      </dgm:t>
    </dgm:pt>
    <dgm:pt modelId="{949B9C8C-44FA-B24F-8F50-FA0A6C836067}">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Exploring emerging technologies or teaching practices</a:t>
          </a:r>
          <a:endParaRPr lang="en-US" sz="1000">
            <a:solidFill>
              <a:schemeClr val="tx1"/>
            </a:solidFill>
            <a:latin typeface="Poppins" panose="00000500000000000000" pitchFamily="2" charset="77"/>
            <a:cs typeface="Poppins" panose="00000500000000000000" pitchFamily="2" charset="77"/>
          </a:endParaRPr>
        </a:p>
      </dgm:t>
    </dgm:pt>
    <dgm:pt modelId="{21DC288A-F39E-904B-A426-4B1E5CC83BC8}" type="parTrans" cxnId="{7F8C81AA-63B8-1B4E-A065-63F4B7C1C2A1}">
      <dgm:prSet/>
      <dgm:spPr/>
      <dgm:t>
        <a:bodyPr/>
        <a:lstStyle/>
        <a:p>
          <a:endParaRPr lang="en-US"/>
        </a:p>
      </dgm:t>
    </dgm:pt>
    <dgm:pt modelId="{D475DB7D-2C2B-1446-A52B-6146987D9A0A}" type="sibTrans" cxnId="{7F8C81AA-63B8-1B4E-A065-63F4B7C1C2A1}">
      <dgm:prSet/>
      <dgm:spPr/>
      <dgm:t>
        <a:bodyPr/>
        <a:lstStyle/>
        <a:p>
          <a:endParaRPr lang="en-US"/>
        </a:p>
      </dgm:t>
    </dgm:pt>
    <dgm:pt modelId="{72F25BA6-D673-D645-B380-A1AAFE59A2E5}">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Creating innovative educational resources</a:t>
          </a:r>
          <a:endParaRPr lang="en-US" sz="1000">
            <a:solidFill>
              <a:schemeClr val="tx1"/>
            </a:solidFill>
            <a:latin typeface="Poppins" panose="00000500000000000000" pitchFamily="2" charset="77"/>
            <a:cs typeface="Poppins" panose="00000500000000000000" pitchFamily="2" charset="77"/>
          </a:endParaRPr>
        </a:p>
      </dgm:t>
    </dgm:pt>
    <dgm:pt modelId="{375ECB4E-446F-C84B-A7DE-72FF2210CB66}" type="parTrans" cxnId="{57DD61FC-20EC-0147-B90C-F758E8BAC206}">
      <dgm:prSet/>
      <dgm:spPr/>
      <dgm:t>
        <a:bodyPr/>
        <a:lstStyle/>
        <a:p>
          <a:endParaRPr lang="en-US"/>
        </a:p>
      </dgm:t>
    </dgm:pt>
    <dgm:pt modelId="{EBA193DB-F1CF-464C-B03B-1D09F9D63F7B}" type="sibTrans" cxnId="{57DD61FC-20EC-0147-B90C-F758E8BAC206}">
      <dgm:prSet/>
      <dgm:spPr/>
      <dgm:t>
        <a:bodyPr/>
        <a:lstStyle/>
        <a:p>
          <a:endParaRPr lang="en-US"/>
        </a:p>
      </dgm:t>
    </dgm:pt>
    <dgm:pt modelId="{04CE06AC-0B72-F548-A737-15056CF992C9}">
      <dgm:prSet phldrT="[Text]" custT="1"/>
      <dgm:spPr>
        <a:solidFill>
          <a:srgbClr val="CADDF2"/>
        </a:solidFill>
      </dgm:spPr>
      <dgm:t>
        <a:bodyPr/>
        <a:lstStyle/>
        <a:p>
          <a:pPr>
            <a:buFont typeface="Symbol" pitchFamily="2" charset="2"/>
            <a:buChar char=""/>
          </a:pPr>
          <a:r>
            <a:rPr lang="en-CA" sz="1000">
              <a:solidFill>
                <a:schemeClr val="tx1"/>
              </a:solidFill>
              <a:latin typeface="Poppins" panose="00000500000000000000" pitchFamily="2" charset="77"/>
              <a:cs typeface="Poppins" panose="00000500000000000000" pitchFamily="2" charset="77"/>
            </a:rPr>
            <a:t>Leading projects that support strategic College initiatives</a:t>
          </a:r>
          <a:endParaRPr lang="en-US" sz="1000">
            <a:solidFill>
              <a:schemeClr val="tx1"/>
            </a:solidFill>
            <a:latin typeface="Poppins" panose="00000500000000000000" pitchFamily="2" charset="77"/>
            <a:cs typeface="Poppins" panose="00000500000000000000" pitchFamily="2" charset="77"/>
          </a:endParaRPr>
        </a:p>
      </dgm:t>
    </dgm:pt>
    <dgm:pt modelId="{1A9F7EDB-1126-A845-A163-26E34244AE55}" type="parTrans" cxnId="{AC7D22D7-2C5C-A44F-BED5-83E8EC3C8A1C}">
      <dgm:prSet/>
      <dgm:spPr/>
      <dgm:t>
        <a:bodyPr/>
        <a:lstStyle/>
        <a:p>
          <a:endParaRPr lang="en-US"/>
        </a:p>
      </dgm:t>
    </dgm:pt>
    <dgm:pt modelId="{F4EC9E95-4F03-0945-8439-A882C1E55906}" type="sibTrans" cxnId="{AC7D22D7-2C5C-A44F-BED5-83E8EC3C8A1C}">
      <dgm:prSet/>
      <dgm:spPr/>
      <dgm:t>
        <a:bodyPr/>
        <a:lstStyle/>
        <a:p>
          <a:endParaRPr lang="en-US"/>
        </a:p>
      </dgm:t>
    </dgm:pt>
    <dgm:pt modelId="{5AE82554-F453-A249-8332-1BA945B75D3E}" type="pres">
      <dgm:prSet presAssocID="{08FF193D-8DE8-D44F-8C27-C54A04EBCCBD}" presName="Name0" presStyleCnt="0">
        <dgm:presLayoutVars>
          <dgm:dir/>
          <dgm:animLvl val="lvl"/>
          <dgm:resizeHandles val="exact"/>
        </dgm:presLayoutVars>
      </dgm:prSet>
      <dgm:spPr/>
    </dgm:pt>
    <dgm:pt modelId="{6B99C7C8-6211-FD41-9432-CE4F86D6074B}" type="pres">
      <dgm:prSet presAssocID="{04CE06AC-0B72-F548-A737-15056CF992C9}" presName="boxAndChildren" presStyleCnt="0"/>
      <dgm:spPr/>
    </dgm:pt>
    <dgm:pt modelId="{AF0B2782-0C64-4641-A3E2-0D8C384AFFB6}" type="pres">
      <dgm:prSet presAssocID="{04CE06AC-0B72-F548-A737-15056CF992C9}" presName="parentTextBox" presStyleLbl="node1" presStyleIdx="0" presStyleCnt="7"/>
      <dgm:spPr/>
    </dgm:pt>
    <dgm:pt modelId="{55BDC124-3244-1F46-B1E9-DE9847F838AA}" type="pres">
      <dgm:prSet presAssocID="{EBA193DB-F1CF-464C-B03B-1D09F9D63F7B}" presName="sp" presStyleCnt="0"/>
      <dgm:spPr/>
    </dgm:pt>
    <dgm:pt modelId="{E993160E-BE4F-E74E-B64A-D78404A459C4}" type="pres">
      <dgm:prSet presAssocID="{72F25BA6-D673-D645-B380-A1AAFE59A2E5}" presName="arrowAndChildren" presStyleCnt="0"/>
      <dgm:spPr/>
    </dgm:pt>
    <dgm:pt modelId="{902646FA-7CC0-EA49-A88C-38C13A9EC046}" type="pres">
      <dgm:prSet presAssocID="{72F25BA6-D673-D645-B380-A1AAFE59A2E5}" presName="parentTextArrow" presStyleLbl="node1" presStyleIdx="1" presStyleCnt="7"/>
      <dgm:spPr/>
    </dgm:pt>
    <dgm:pt modelId="{B3CEB211-AC5E-AB40-A1A9-2A46A1E2D15A}" type="pres">
      <dgm:prSet presAssocID="{D475DB7D-2C2B-1446-A52B-6146987D9A0A}" presName="sp" presStyleCnt="0"/>
      <dgm:spPr/>
    </dgm:pt>
    <dgm:pt modelId="{86899A81-2D39-8548-B60D-172E47F06BCE}" type="pres">
      <dgm:prSet presAssocID="{949B9C8C-44FA-B24F-8F50-FA0A6C836067}" presName="arrowAndChildren" presStyleCnt="0"/>
      <dgm:spPr/>
    </dgm:pt>
    <dgm:pt modelId="{D6EF6592-D27C-C741-8B97-1313B928F92F}" type="pres">
      <dgm:prSet presAssocID="{949B9C8C-44FA-B24F-8F50-FA0A6C836067}" presName="parentTextArrow" presStyleLbl="node1" presStyleIdx="2" presStyleCnt="7"/>
      <dgm:spPr/>
    </dgm:pt>
    <dgm:pt modelId="{96691D59-8375-4147-A268-AA55CDBD8585}" type="pres">
      <dgm:prSet presAssocID="{61658DF4-5142-CA43-830D-33321C1AC592}" presName="sp" presStyleCnt="0"/>
      <dgm:spPr/>
    </dgm:pt>
    <dgm:pt modelId="{92C26F46-3A12-1944-8E8B-F25266953BFB}" type="pres">
      <dgm:prSet presAssocID="{54F068AA-4028-D84B-9EF5-958A39F27968}" presName="arrowAndChildren" presStyleCnt="0"/>
      <dgm:spPr/>
    </dgm:pt>
    <dgm:pt modelId="{4C36388D-EA59-0141-AAD3-4162D56D3BD3}" type="pres">
      <dgm:prSet presAssocID="{54F068AA-4028-D84B-9EF5-958A39F27968}" presName="parentTextArrow" presStyleLbl="node1" presStyleIdx="3" presStyleCnt="7"/>
      <dgm:spPr/>
    </dgm:pt>
    <dgm:pt modelId="{A23B19D0-BAA5-F54B-A78C-7249438C3426}" type="pres">
      <dgm:prSet presAssocID="{23D5FD99-59C0-3D46-909B-A43D918F8DD6}" presName="sp" presStyleCnt="0"/>
      <dgm:spPr/>
    </dgm:pt>
    <dgm:pt modelId="{ADAC7DD6-26EC-B042-8749-4799FB22F801}" type="pres">
      <dgm:prSet presAssocID="{6EC92A87-549D-D44C-B4EE-579A770A5BE9}" presName="arrowAndChildren" presStyleCnt="0"/>
      <dgm:spPr/>
    </dgm:pt>
    <dgm:pt modelId="{33647A21-CFD1-D444-9A05-BBF20E924B87}" type="pres">
      <dgm:prSet presAssocID="{6EC92A87-549D-D44C-B4EE-579A770A5BE9}" presName="parentTextArrow" presStyleLbl="node1" presStyleIdx="4" presStyleCnt="7"/>
      <dgm:spPr/>
    </dgm:pt>
    <dgm:pt modelId="{5E6CEA72-3DB9-0E44-A3C2-86B3D82AFB80}" type="pres">
      <dgm:prSet presAssocID="{E8932540-BA83-5042-BC60-B879FF1BEEDC}" presName="sp" presStyleCnt="0"/>
      <dgm:spPr/>
    </dgm:pt>
    <dgm:pt modelId="{4EA6DF87-1EC3-984B-A088-38548879857B}" type="pres">
      <dgm:prSet presAssocID="{EF5AF2D6-AF50-EB41-A888-DDD7A3A4B87E}" presName="arrowAndChildren" presStyleCnt="0"/>
      <dgm:spPr/>
    </dgm:pt>
    <dgm:pt modelId="{ACB68D08-69D5-7146-A010-1B55C70D0D61}" type="pres">
      <dgm:prSet presAssocID="{EF5AF2D6-AF50-EB41-A888-DDD7A3A4B87E}" presName="parentTextArrow" presStyleLbl="node1" presStyleIdx="5" presStyleCnt="7"/>
      <dgm:spPr/>
    </dgm:pt>
    <dgm:pt modelId="{ABAB80AD-DF04-6646-B257-D8B92E7C26D3}" type="pres">
      <dgm:prSet presAssocID="{1B002171-59AB-A647-B6E2-71D472293971}" presName="sp" presStyleCnt="0"/>
      <dgm:spPr/>
    </dgm:pt>
    <dgm:pt modelId="{3C5D4C88-FCB0-FC4D-BD1C-323D94CF825F}" type="pres">
      <dgm:prSet presAssocID="{4F504683-A8DC-5D47-B923-AF2A28DA77C8}" presName="arrowAndChildren" presStyleCnt="0"/>
      <dgm:spPr/>
    </dgm:pt>
    <dgm:pt modelId="{55A67DC1-6C3B-4E45-AEB8-D807055B5B98}" type="pres">
      <dgm:prSet presAssocID="{4F504683-A8DC-5D47-B923-AF2A28DA77C8}" presName="parentTextArrow" presStyleLbl="node1" presStyleIdx="6" presStyleCnt="7"/>
      <dgm:spPr/>
    </dgm:pt>
  </dgm:ptLst>
  <dgm:cxnLst>
    <dgm:cxn modelId="{5AA76B1E-12D5-2A4A-AA33-83D32F9C9E2A}" type="presOf" srcId="{04CE06AC-0B72-F548-A737-15056CF992C9}" destId="{AF0B2782-0C64-4641-A3E2-0D8C384AFFB6}" srcOrd="0" destOrd="0" presId="urn:microsoft.com/office/officeart/2005/8/layout/process4"/>
    <dgm:cxn modelId="{9476114B-C649-B741-838B-D51B1166FBD5}" type="presOf" srcId="{54F068AA-4028-D84B-9EF5-958A39F27968}" destId="{4C36388D-EA59-0141-AAD3-4162D56D3BD3}" srcOrd="0" destOrd="0" presId="urn:microsoft.com/office/officeart/2005/8/layout/process4"/>
    <dgm:cxn modelId="{07D5C162-7408-8741-8E49-547EB119B702}" srcId="{08FF193D-8DE8-D44F-8C27-C54A04EBCCBD}" destId="{6EC92A87-549D-D44C-B4EE-579A770A5BE9}" srcOrd="2" destOrd="0" parTransId="{961B356E-474D-2E4F-BFC6-3CB7C98008D0}" sibTransId="{23D5FD99-59C0-3D46-909B-A43D918F8DD6}"/>
    <dgm:cxn modelId="{7F4A997B-CAD9-094B-8140-80B3FB8A14DE}" type="presOf" srcId="{4F504683-A8DC-5D47-B923-AF2A28DA77C8}" destId="{55A67DC1-6C3B-4E45-AEB8-D807055B5B98}" srcOrd="0" destOrd="0" presId="urn:microsoft.com/office/officeart/2005/8/layout/process4"/>
    <dgm:cxn modelId="{61DE8680-5C9E-8D41-B1DE-4AB8E6D613A6}" srcId="{08FF193D-8DE8-D44F-8C27-C54A04EBCCBD}" destId="{EF5AF2D6-AF50-EB41-A888-DDD7A3A4B87E}" srcOrd="1" destOrd="0" parTransId="{CF91C22C-7565-5149-844B-D54694D3A896}" sibTransId="{E8932540-BA83-5042-BC60-B879FF1BEEDC}"/>
    <dgm:cxn modelId="{FC03D882-52DD-BC43-B1E4-0392F29DA23F}" type="presOf" srcId="{949B9C8C-44FA-B24F-8F50-FA0A6C836067}" destId="{D6EF6592-D27C-C741-8B97-1313B928F92F}" srcOrd="0" destOrd="0" presId="urn:microsoft.com/office/officeart/2005/8/layout/process4"/>
    <dgm:cxn modelId="{0511238F-ABDF-8546-8B9A-82988646072A}" type="presOf" srcId="{72F25BA6-D673-D645-B380-A1AAFE59A2E5}" destId="{902646FA-7CC0-EA49-A88C-38C13A9EC046}" srcOrd="0" destOrd="0" presId="urn:microsoft.com/office/officeart/2005/8/layout/process4"/>
    <dgm:cxn modelId="{4F089792-37FD-C64D-AEB7-1018F48E7667}" srcId="{08FF193D-8DE8-D44F-8C27-C54A04EBCCBD}" destId="{54F068AA-4028-D84B-9EF5-958A39F27968}" srcOrd="3" destOrd="0" parTransId="{1EC80017-8D31-1740-8226-C6179DA71274}" sibTransId="{61658DF4-5142-CA43-830D-33321C1AC592}"/>
    <dgm:cxn modelId="{86C5599F-A479-BC42-8209-3B0D205B8AE8}" srcId="{08FF193D-8DE8-D44F-8C27-C54A04EBCCBD}" destId="{4F504683-A8DC-5D47-B923-AF2A28DA77C8}" srcOrd="0" destOrd="0" parTransId="{F91F37B8-C9BF-0044-B1E6-0C30099171E9}" sibTransId="{1B002171-59AB-A647-B6E2-71D472293971}"/>
    <dgm:cxn modelId="{8780A9A1-3BE3-024F-8629-F99EDD46BF08}" type="presOf" srcId="{08FF193D-8DE8-D44F-8C27-C54A04EBCCBD}" destId="{5AE82554-F453-A249-8332-1BA945B75D3E}" srcOrd="0" destOrd="0" presId="urn:microsoft.com/office/officeart/2005/8/layout/process4"/>
    <dgm:cxn modelId="{7F8C81AA-63B8-1B4E-A065-63F4B7C1C2A1}" srcId="{08FF193D-8DE8-D44F-8C27-C54A04EBCCBD}" destId="{949B9C8C-44FA-B24F-8F50-FA0A6C836067}" srcOrd="4" destOrd="0" parTransId="{21DC288A-F39E-904B-A426-4B1E5CC83BC8}" sibTransId="{D475DB7D-2C2B-1446-A52B-6146987D9A0A}"/>
    <dgm:cxn modelId="{5576E2C6-1CBB-F44D-A1C6-707EE632A4CE}" type="presOf" srcId="{EF5AF2D6-AF50-EB41-A888-DDD7A3A4B87E}" destId="{ACB68D08-69D5-7146-A010-1B55C70D0D61}" srcOrd="0" destOrd="0" presId="urn:microsoft.com/office/officeart/2005/8/layout/process4"/>
    <dgm:cxn modelId="{AC7D22D7-2C5C-A44F-BED5-83E8EC3C8A1C}" srcId="{08FF193D-8DE8-D44F-8C27-C54A04EBCCBD}" destId="{04CE06AC-0B72-F548-A737-15056CF992C9}" srcOrd="6" destOrd="0" parTransId="{1A9F7EDB-1126-A845-A163-26E34244AE55}" sibTransId="{F4EC9E95-4F03-0945-8439-A882C1E55906}"/>
    <dgm:cxn modelId="{57DD61FC-20EC-0147-B90C-F758E8BAC206}" srcId="{08FF193D-8DE8-D44F-8C27-C54A04EBCCBD}" destId="{72F25BA6-D673-D645-B380-A1AAFE59A2E5}" srcOrd="5" destOrd="0" parTransId="{375ECB4E-446F-C84B-A7DE-72FF2210CB66}" sibTransId="{EBA193DB-F1CF-464C-B03B-1D09F9D63F7B}"/>
    <dgm:cxn modelId="{39D659FF-3728-FC42-8964-92D5582636CF}" type="presOf" srcId="{6EC92A87-549D-D44C-B4EE-579A770A5BE9}" destId="{33647A21-CFD1-D444-9A05-BBF20E924B87}" srcOrd="0" destOrd="0" presId="urn:microsoft.com/office/officeart/2005/8/layout/process4"/>
    <dgm:cxn modelId="{C595F02F-3B9B-4C4A-B217-B28FEEE77402}" type="presParOf" srcId="{5AE82554-F453-A249-8332-1BA945B75D3E}" destId="{6B99C7C8-6211-FD41-9432-CE4F86D6074B}" srcOrd="0" destOrd="0" presId="urn:microsoft.com/office/officeart/2005/8/layout/process4"/>
    <dgm:cxn modelId="{F9DE0BED-13ED-CE45-B0C6-CC2160724FDE}" type="presParOf" srcId="{6B99C7C8-6211-FD41-9432-CE4F86D6074B}" destId="{AF0B2782-0C64-4641-A3E2-0D8C384AFFB6}" srcOrd="0" destOrd="0" presId="urn:microsoft.com/office/officeart/2005/8/layout/process4"/>
    <dgm:cxn modelId="{1B4F8E8A-6462-754B-B436-F1DCD6EB93AF}" type="presParOf" srcId="{5AE82554-F453-A249-8332-1BA945B75D3E}" destId="{55BDC124-3244-1F46-B1E9-DE9847F838AA}" srcOrd="1" destOrd="0" presId="urn:microsoft.com/office/officeart/2005/8/layout/process4"/>
    <dgm:cxn modelId="{D6302927-60DC-AC4E-9694-0F47372F6EDD}" type="presParOf" srcId="{5AE82554-F453-A249-8332-1BA945B75D3E}" destId="{E993160E-BE4F-E74E-B64A-D78404A459C4}" srcOrd="2" destOrd="0" presId="urn:microsoft.com/office/officeart/2005/8/layout/process4"/>
    <dgm:cxn modelId="{F20037BF-C513-4240-B75A-28F0D6070A7C}" type="presParOf" srcId="{E993160E-BE4F-E74E-B64A-D78404A459C4}" destId="{902646FA-7CC0-EA49-A88C-38C13A9EC046}" srcOrd="0" destOrd="0" presId="urn:microsoft.com/office/officeart/2005/8/layout/process4"/>
    <dgm:cxn modelId="{CC0F8165-C898-0E4F-B62C-E5BAF4B94903}" type="presParOf" srcId="{5AE82554-F453-A249-8332-1BA945B75D3E}" destId="{B3CEB211-AC5E-AB40-A1A9-2A46A1E2D15A}" srcOrd="3" destOrd="0" presId="urn:microsoft.com/office/officeart/2005/8/layout/process4"/>
    <dgm:cxn modelId="{1DE8A553-2A5D-5C4C-97D5-B67AE697848C}" type="presParOf" srcId="{5AE82554-F453-A249-8332-1BA945B75D3E}" destId="{86899A81-2D39-8548-B60D-172E47F06BCE}" srcOrd="4" destOrd="0" presId="urn:microsoft.com/office/officeart/2005/8/layout/process4"/>
    <dgm:cxn modelId="{673236F0-D18A-CB48-98E1-79C5480EF1A5}" type="presParOf" srcId="{86899A81-2D39-8548-B60D-172E47F06BCE}" destId="{D6EF6592-D27C-C741-8B97-1313B928F92F}" srcOrd="0" destOrd="0" presId="urn:microsoft.com/office/officeart/2005/8/layout/process4"/>
    <dgm:cxn modelId="{6E662577-6601-3545-ABF0-04B1CB9A26F5}" type="presParOf" srcId="{5AE82554-F453-A249-8332-1BA945B75D3E}" destId="{96691D59-8375-4147-A268-AA55CDBD8585}" srcOrd="5" destOrd="0" presId="urn:microsoft.com/office/officeart/2005/8/layout/process4"/>
    <dgm:cxn modelId="{C0E99048-6CAF-E94F-9560-5CF84D0D536E}" type="presParOf" srcId="{5AE82554-F453-A249-8332-1BA945B75D3E}" destId="{92C26F46-3A12-1944-8E8B-F25266953BFB}" srcOrd="6" destOrd="0" presId="urn:microsoft.com/office/officeart/2005/8/layout/process4"/>
    <dgm:cxn modelId="{C0D1CD38-34B2-9E45-B45E-79878B6FFEAD}" type="presParOf" srcId="{92C26F46-3A12-1944-8E8B-F25266953BFB}" destId="{4C36388D-EA59-0141-AAD3-4162D56D3BD3}" srcOrd="0" destOrd="0" presId="urn:microsoft.com/office/officeart/2005/8/layout/process4"/>
    <dgm:cxn modelId="{F3F6A7F7-7E04-D146-90C8-892A5E39A9AB}" type="presParOf" srcId="{5AE82554-F453-A249-8332-1BA945B75D3E}" destId="{A23B19D0-BAA5-F54B-A78C-7249438C3426}" srcOrd="7" destOrd="0" presId="urn:microsoft.com/office/officeart/2005/8/layout/process4"/>
    <dgm:cxn modelId="{AAADF965-A27C-9A46-96F9-028C4B81FDEE}" type="presParOf" srcId="{5AE82554-F453-A249-8332-1BA945B75D3E}" destId="{ADAC7DD6-26EC-B042-8749-4799FB22F801}" srcOrd="8" destOrd="0" presId="urn:microsoft.com/office/officeart/2005/8/layout/process4"/>
    <dgm:cxn modelId="{2D3EC067-CC65-724C-8F3B-D95EFC73CA81}" type="presParOf" srcId="{ADAC7DD6-26EC-B042-8749-4799FB22F801}" destId="{33647A21-CFD1-D444-9A05-BBF20E924B87}" srcOrd="0" destOrd="0" presId="urn:microsoft.com/office/officeart/2005/8/layout/process4"/>
    <dgm:cxn modelId="{456D4DE3-9332-0143-870B-0B9D56D570FD}" type="presParOf" srcId="{5AE82554-F453-A249-8332-1BA945B75D3E}" destId="{5E6CEA72-3DB9-0E44-A3C2-86B3D82AFB80}" srcOrd="9" destOrd="0" presId="urn:microsoft.com/office/officeart/2005/8/layout/process4"/>
    <dgm:cxn modelId="{3E701FEA-EF24-DE40-B138-2F7766E32591}" type="presParOf" srcId="{5AE82554-F453-A249-8332-1BA945B75D3E}" destId="{4EA6DF87-1EC3-984B-A088-38548879857B}" srcOrd="10" destOrd="0" presId="urn:microsoft.com/office/officeart/2005/8/layout/process4"/>
    <dgm:cxn modelId="{E28A782C-5C81-F14A-9D68-D7C95738F7CB}" type="presParOf" srcId="{4EA6DF87-1EC3-984B-A088-38548879857B}" destId="{ACB68D08-69D5-7146-A010-1B55C70D0D61}" srcOrd="0" destOrd="0" presId="urn:microsoft.com/office/officeart/2005/8/layout/process4"/>
    <dgm:cxn modelId="{0EE225E3-98E4-F842-8EA6-75C42711957E}" type="presParOf" srcId="{5AE82554-F453-A249-8332-1BA945B75D3E}" destId="{ABAB80AD-DF04-6646-B257-D8B92E7C26D3}" srcOrd="11" destOrd="0" presId="urn:microsoft.com/office/officeart/2005/8/layout/process4"/>
    <dgm:cxn modelId="{E0A56E27-B779-474A-B02C-8D950726A69B}" type="presParOf" srcId="{5AE82554-F453-A249-8332-1BA945B75D3E}" destId="{3C5D4C88-FCB0-FC4D-BD1C-323D94CF825F}" srcOrd="12" destOrd="0" presId="urn:microsoft.com/office/officeart/2005/8/layout/process4"/>
    <dgm:cxn modelId="{E6CCCC2B-1DF9-9A4A-B559-CDE328976B1E}" type="presParOf" srcId="{3C5D4C88-FCB0-FC4D-BD1C-323D94CF825F}" destId="{55A67DC1-6C3B-4E45-AEB8-D807055B5B98}" srcOrd="0" destOrd="0" presId="urn:microsoft.com/office/officeart/2005/8/layout/process4"/>
  </dgm:cxnLst>
  <dgm:bg/>
  <dgm:whole/>
  <dgm:extLst>
    <a:ext uri="http://schemas.microsoft.com/office/drawing/2008/diagram">
      <dsp:dataModelExt xmlns:dsp="http://schemas.microsoft.com/office/drawing/2008/diagram" relId="rId397" minVer="http://schemas.openxmlformats.org/drawingml/2006/diagram"/>
    </a:ext>
  </dgm:extLst>
</dgm:dataModel>
</file>

<file path=word/diagrams/data63.xml><?xml version="1.0" encoding="utf-8"?>
<dgm:dataModel xmlns:dgm="http://schemas.openxmlformats.org/drawingml/2006/diagram" xmlns:a="http://schemas.openxmlformats.org/drawingml/2006/main">
  <dgm:ptLst>
    <dgm:pt modelId="{1777B530-41B1-1647-9870-6D934BB85A73}" type="doc">
      <dgm:prSet loTypeId="urn:microsoft.com/office/officeart/2008/layout/VerticalCurvedList" loCatId="" qsTypeId="urn:microsoft.com/office/officeart/2005/8/quickstyle/simple1#62" qsCatId="simple" csTypeId="urn:microsoft.com/office/officeart/2005/8/colors/accent1_2#61" csCatId="accent1" phldr="1"/>
      <dgm:spPr/>
      <dgm:t>
        <a:bodyPr/>
        <a:lstStyle/>
        <a:p>
          <a:endParaRPr lang="en-US"/>
        </a:p>
      </dgm:t>
    </dgm:pt>
    <dgm:pt modelId="{02F93A74-B369-EF4F-A376-2A15013B87E6}">
      <dgm:prSet phldrT="[Text]" custT="1"/>
      <dgm:spPr>
        <a:solidFill>
          <a:srgbClr val="CADDF2"/>
        </a:solidFill>
      </dgm:spPr>
      <dgm:t>
        <a:bodyPr/>
        <a:lstStyle/>
        <a:p>
          <a:pPr>
            <a:buNone/>
          </a:pPr>
          <a:r>
            <a:rPr lang="en-CA" sz="1100">
              <a:solidFill>
                <a:schemeClr val="tx1"/>
              </a:solidFill>
              <a:latin typeface="Poppins" panose="00000500000000000000" pitchFamily="2" charset="77"/>
              <a:cs typeface="Poppins" panose="00000500000000000000" pitchFamily="2" charset="77"/>
            </a:rPr>
            <a:t>Develop professional learning goals aligned with your teaching practice.</a:t>
          </a:r>
          <a:endParaRPr lang="en-US" sz="1100">
            <a:solidFill>
              <a:schemeClr val="tx1"/>
            </a:solidFill>
            <a:latin typeface="Poppins" panose="00000500000000000000" pitchFamily="2" charset="77"/>
            <a:cs typeface="Poppins" panose="00000500000000000000" pitchFamily="2" charset="77"/>
          </a:endParaRPr>
        </a:p>
      </dgm:t>
    </dgm:pt>
    <dgm:pt modelId="{643E8B7A-78B4-2E4A-9E29-2CA179790E06}" type="parTrans" cxnId="{90800F68-03D1-DA40-844C-3F0EAA3F3A45}">
      <dgm:prSet/>
      <dgm:spPr/>
      <dgm:t>
        <a:bodyPr/>
        <a:lstStyle/>
        <a:p>
          <a:endParaRPr lang="en-US"/>
        </a:p>
      </dgm:t>
    </dgm:pt>
    <dgm:pt modelId="{31B0A7F7-D13C-C646-90D6-6F190E9274C6}" type="sibTrans" cxnId="{90800F68-03D1-DA40-844C-3F0EAA3F3A45}">
      <dgm:prSet/>
      <dgm:spPr/>
      <dgm:t>
        <a:bodyPr/>
        <a:lstStyle/>
        <a:p>
          <a:endParaRPr lang="en-US">
            <a:solidFill>
              <a:srgbClr val="003E75"/>
            </a:solidFill>
          </a:endParaRPr>
        </a:p>
      </dgm:t>
    </dgm:pt>
    <dgm:pt modelId="{32493D43-3345-9849-BA8E-3E593635C50C}">
      <dgm:prSet phldrT="[Text]" custT="1"/>
      <dgm:spPr>
        <a:solidFill>
          <a:srgbClr val="CADDF2"/>
        </a:solidFill>
      </dgm:spPr>
      <dgm:t>
        <a:bodyPr/>
        <a:lstStyle/>
        <a:p>
          <a:pPr>
            <a:buNone/>
          </a:pPr>
          <a:r>
            <a:rPr lang="en-CA" sz="1100">
              <a:solidFill>
                <a:schemeClr val="tx1"/>
              </a:solidFill>
              <a:latin typeface="Poppins" panose="00000500000000000000" pitchFamily="2" charset="77"/>
              <a:cs typeface="Poppins" panose="00000500000000000000" pitchFamily="2" charset="77"/>
            </a:rPr>
            <a:t>Identify opportunities for professional development and collaboration. </a:t>
          </a:r>
          <a:endParaRPr lang="en-US" sz="1100">
            <a:solidFill>
              <a:schemeClr val="tx1"/>
            </a:solidFill>
            <a:latin typeface="Poppins" panose="00000500000000000000" pitchFamily="2" charset="77"/>
            <a:cs typeface="Poppins" panose="00000500000000000000" pitchFamily="2" charset="77"/>
          </a:endParaRPr>
        </a:p>
      </dgm:t>
    </dgm:pt>
    <dgm:pt modelId="{A8082845-41AC-6244-9E8C-D4BB664AA127}" type="parTrans" cxnId="{CB9171B3-4DC3-FC4F-978A-94BF32FD90E7}">
      <dgm:prSet/>
      <dgm:spPr/>
      <dgm:t>
        <a:bodyPr/>
        <a:lstStyle/>
        <a:p>
          <a:endParaRPr lang="en-US"/>
        </a:p>
      </dgm:t>
    </dgm:pt>
    <dgm:pt modelId="{AE6B7D94-8B5E-5F47-B5C2-B403F6603E41}" type="sibTrans" cxnId="{CB9171B3-4DC3-FC4F-978A-94BF32FD90E7}">
      <dgm:prSet/>
      <dgm:spPr/>
      <dgm:t>
        <a:bodyPr/>
        <a:lstStyle/>
        <a:p>
          <a:endParaRPr lang="en-US"/>
        </a:p>
      </dgm:t>
    </dgm:pt>
    <dgm:pt modelId="{D86A4AE2-2D76-3641-9714-EBA6B48FCA3D}">
      <dgm:prSet phldrT="[Text]" custT="1"/>
      <dgm:spPr>
        <a:solidFill>
          <a:srgbClr val="CADDF2"/>
        </a:solidFill>
      </dgm:spPr>
      <dgm:t>
        <a:bodyPr/>
        <a:lstStyle/>
        <a:p>
          <a:pPr>
            <a:buNone/>
          </a:pPr>
          <a:r>
            <a:rPr lang="en-CA" sz="1050">
              <a:solidFill>
                <a:schemeClr val="tx1"/>
              </a:solidFill>
              <a:latin typeface="Poppins" panose="00000500000000000000" pitchFamily="2" charset="77"/>
              <a:cs typeface="Poppins" panose="00000500000000000000" pitchFamily="2" charset="77"/>
            </a:rPr>
            <a:t>Recognize pathways for scholarship, applied research, and knowledge sharing.</a:t>
          </a:r>
          <a:endParaRPr lang="en-US" sz="1050">
            <a:solidFill>
              <a:schemeClr val="tx1"/>
            </a:solidFill>
            <a:latin typeface="Poppins" panose="00000500000000000000" pitchFamily="2" charset="77"/>
            <a:cs typeface="Poppins" panose="00000500000000000000" pitchFamily="2" charset="77"/>
          </a:endParaRPr>
        </a:p>
      </dgm:t>
    </dgm:pt>
    <dgm:pt modelId="{6FEBB560-582B-0745-A276-13DAB40A86D7}" type="parTrans" cxnId="{ACA190C0-4C69-BC44-9504-44046AB2CA2E}">
      <dgm:prSet/>
      <dgm:spPr/>
      <dgm:t>
        <a:bodyPr/>
        <a:lstStyle/>
        <a:p>
          <a:endParaRPr lang="en-US"/>
        </a:p>
      </dgm:t>
    </dgm:pt>
    <dgm:pt modelId="{04DD5D8E-71B2-CE4B-A397-FE51A10338D5}" type="sibTrans" cxnId="{ACA190C0-4C69-BC44-9504-44046AB2CA2E}">
      <dgm:prSet/>
      <dgm:spPr/>
      <dgm:t>
        <a:bodyPr/>
        <a:lstStyle/>
        <a:p>
          <a:endParaRPr lang="en-US"/>
        </a:p>
      </dgm:t>
    </dgm:pt>
    <dgm:pt modelId="{61BEB781-8953-B541-9CB3-50A7961CE3AC}">
      <dgm:prSet phldrT="[Text]" custT="1"/>
      <dgm:spPr>
        <a:solidFill>
          <a:srgbClr val="CADDF2"/>
        </a:solidFill>
      </dgm:spPr>
      <dgm:t>
        <a:bodyPr/>
        <a:lstStyle/>
        <a:p>
          <a:pPr>
            <a:buNone/>
          </a:pPr>
          <a:r>
            <a:rPr lang="en-CA" sz="1100">
              <a:solidFill>
                <a:schemeClr val="tx1"/>
              </a:solidFill>
              <a:latin typeface="Poppins" panose="00000500000000000000" pitchFamily="2" charset="77"/>
              <a:cs typeface="Poppins" panose="00000500000000000000" pitchFamily="2" charset="77"/>
            </a:rPr>
            <a:t>Understand the purpose of the faculty performance review process. </a:t>
          </a:r>
          <a:endParaRPr lang="en-US" sz="1100">
            <a:solidFill>
              <a:schemeClr val="tx1"/>
            </a:solidFill>
            <a:latin typeface="Poppins" panose="00000500000000000000" pitchFamily="2" charset="77"/>
            <a:cs typeface="Poppins" panose="00000500000000000000" pitchFamily="2" charset="77"/>
          </a:endParaRPr>
        </a:p>
      </dgm:t>
    </dgm:pt>
    <dgm:pt modelId="{E9CF2634-0B07-AB4A-88D9-29E1C198DF6A}" type="parTrans" cxnId="{DBD1E27B-7C50-8747-9370-09FFEE905D8E}">
      <dgm:prSet/>
      <dgm:spPr/>
      <dgm:t>
        <a:bodyPr/>
        <a:lstStyle/>
        <a:p>
          <a:endParaRPr lang="en-US"/>
        </a:p>
      </dgm:t>
    </dgm:pt>
    <dgm:pt modelId="{AFA677F5-84E9-CB49-AEF4-E66B434C2EB9}" type="sibTrans" cxnId="{DBD1E27B-7C50-8747-9370-09FFEE905D8E}">
      <dgm:prSet/>
      <dgm:spPr/>
      <dgm:t>
        <a:bodyPr/>
        <a:lstStyle/>
        <a:p>
          <a:endParaRPr lang="en-US"/>
        </a:p>
      </dgm:t>
    </dgm:pt>
    <dgm:pt modelId="{4056E749-B5C5-B24D-870D-4B068779FF30}">
      <dgm:prSet phldrT="[Text]" custT="1"/>
      <dgm:spPr>
        <a:solidFill>
          <a:srgbClr val="CADDF2"/>
        </a:solidFill>
      </dgm:spPr>
      <dgm:t>
        <a:bodyPr/>
        <a:lstStyle/>
        <a:p>
          <a:pPr>
            <a:buNone/>
          </a:pPr>
          <a:r>
            <a:rPr lang="en-CA" sz="1100">
              <a:solidFill>
                <a:schemeClr val="tx1"/>
              </a:solidFill>
              <a:latin typeface="Poppins" panose="00000500000000000000" pitchFamily="2" charset="77"/>
              <a:cs typeface="Poppins" panose="00000500000000000000" pitchFamily="2" charset="77"/>
            </a:rPr>
            <a:t>Explore Professional Development Leave opportunities. </a:t>
          </a:r>
          <a:endParaRPr lang="en-US" sz="1100">
            <a:solidFill>
              <a:schemeClr val="tx1"/>
            </a:solidFill>
            <a:latin typeface="Poppins" panose="00000500000000000000" pitchFamily="2" charset="77"/>
            <a:cs typeface="Poppins" panose="00000500000000000000" pitchFamily="2" charset="77"/>
          </a:endParaRPr>
        </a:p>
      </dgm:t>
    </dgm:pt>
    <dgm:pt modelId="{C1FA108C-1D71-F848-9B8F-E97AC3C093E8}" type="parTrans" cxnId="{91856D99-10DA-6242-9A8E-36939CFE2431}">
      <dgm:prSet/>
      <dgm:spPr/>
      <dgm:t>
        <a:bodyPr/>
        <a:lstStyle/>
        <a:p>
          <a:endParaRPr lang="en-US"/>
        </a:p>
      </dgm:t>
    </dgm:pt>
    <dgm:pt modelId="{D42E96A9-7923-7444-80EC-AC92864AFBC6}" type="sibTrans" cxnId="{91856D99-10DA-6242-9A8E-36939CFE2431}">
      <dgm:prSet/>
      <dgm:spPr/>
      <dgm:t>
        <a:bodyPr/>
        <a:lstStyle/>
        <a:p>
          <a:endParaRPr lang="en-US"/>
        </a:p>
      </dgm:t>
    </dgm:pt>
    <dgm:pt modelId="{44BD8AF1-D9FB-4244-BFFD-26F70C16AAA4}">
      <dgm:prSet phldrT="[Text]" custT="1"/>
      <dgm:spPr>
        <a:solidFill>
          <a:srgbClr val="CADDF2"/>
        </a:solidFill>
      </dgm:spPr>
      <dgm:t>
        <a:bodyPr/>
        <a:lstStyle/>
        <a:p>
          <a:pPr>
            <a:buNone/>
          </a:pPr>
          <a:r>
            <a:rPr lang="en-CA" sz="1050">
              <a:solidFill>
                <a:schemeClr val="tx1"/>
              </a:solidFill>
              <a:latin typeface="Poppins" panose="00000500000000000000" pitchFamily="2" charset="77"/>
              <a:cs typeface="Poppins" panose="00000500000000000000" pitchFamily="2" charset="77"/>
            </a:rPr>
            <a:t>Identify College resources that support your continued growth as an educator.</a:t>
          </a:r>
          <a:endParaRPr lang="en-US" sz="1050">
            <a:solidFill>
              <a:schemeClr val="tx1"/>
            </a:solidFill>
            <a:latin typeface="Poppins" panose="00000500000000000000" pitchFamily="2" charset="77"/>
            <a:cs typeface="Poppins" panose="00000500000000000000" pitchFamily="2" charset="77"/>
          </a:endParaRPr>
        </a:p>
      </dgm:t>
    </dgm:pt>
    <dgm:pt modelId="{C7B5A433-3013-5540-9720-94BD6F90438E}" type="parTrans" cxnId="{B6A26D25-15A2-4C45-B454-5055D436BD73}">
      <dgm:prSet/>
      <dgm:spPr/>
      <dgm:t>
        <a:bodyPr/>
        <a:lstStyle/>
        <a:p>
          <a:endParaRPr lang="en-US"/>
        </a:p>
      </dgm:t>
    </dgm:pt>
    <dgm:pt modelId="{41FD9BFF-8AAC-014D-B9B5-8DCD32986131}" type="sibTrans" cxnId="{B6A26D25-15A2-4C45-B454-5055D436BD73}">
      <dgm:prSet/>
      <dgm:spPr/>
      <dgm:t>
        <a:bodyPr/>
        <a:lstStyle/>
        <a:p>
          <a:endParaRPr lang="en-US"/>
        </a:p>
      </dgm:t>
    </dgm:pt>
    <dgm:pt modelId="{9E766647-380F-A046-BCB4-5A39A708FDBE}">
      <dgm:prSet phldrT="[Text]" custT="1"/>
      <dgm:spPr>
        <a:solidFill>
          <a:srgbClr val="CADDF2"/>
        </a:solidFill>
      </dgm:spPr>
      <dgm:t>
        <a:bodyPr/>
        <a:lstStyle/>
        <a:p>
          <a:pPr>
            <a:buNone/>
          </a:pPr>
          <a:r>
            <a:rPr lang="en-CA" sz="1100">
              <a:solidFill>
                <a:schemeClr val="tx1"/>
              </a:solidFill>
              <a:latin typeface="Poppins" panose="00000500000000000000" pitchFamily="2" charset="77"/>
              <a:cs typeface="Poppins" panose="00000500000000000000" pitchFamily="2" charset="77"/>
            </a:rPr>
            <a:t>Recognize that teaching is a career of continuous learning and reflection. </a:t>
          </a:r>
          <a:endParaRPr lang="en-US" sz="1100">
            <a:solidFill>
              <a:schemeClr val="tx1"/>
            </a:solidFill>
            <a:latin typeface="Poppins" panose="00000500000000000000" pitchFamily="2" charset="77"/>
            <a:cs typeface="Poppins" panose="00000500000000000000" pitchFamily="2" charset="77"/>
          </a:endParaRPr>
        </a:p>
      </dgm:t>
    </dgm:pt>
    <dgm:pt modelId="{D758DB78-C8A4-F94F-98B6-A0E3A99BA077}" type="parTrans" cxnId="{79228ABE-C4DA-9B42-9A66-35FFDEF26815}">
      <dgm:prSet/>
      <dgm:spPr/>
      <dgm:t>
        <a:bodyPr/>
        <a:lstStyle/>
        <a:p>
          <a:endParaRPr lang="en-US"/>
        </a:p>
      </dgm:t>
    </dgm:pt>
    <dgm:pt modelId="{BB0F88AA-ABF5-3B45-897D-1C3C6E38715C}" type="sibTrans" cxnId="{79228ABE-C4DA-9B42-9A66-35FFDEF26815}">
      <dgm:prSet/>
      <dgm:spPr/>
      <dgm:t>
        <a:bodyPr/>
        <a:lstStyle/>
        <a:p>
          <a:endParaRPr lang="en-US"/>
        </a:p>
      </dgm:t>
    </dgm:pt>
    <dgm:pt modelId="{DDE899A9-3B6C-D548-B40B-52E474DFB0E7}" type="pres">
      <dgm:prSet presAssocID="{1777B530-41B1-1647-9870-6D934BB85A73}" presName="Name0" presStyleCnt="0">
        <dgm:presLayoutVars>
          <dgm:chMax val="7"/>
          <dgm:chPref val="7"/>
          <dgm:dir/>
        </dgm:presLayoutVars>
      </dgm:prSet>
      <dgm:spPr/>
    </dgm:pt>
    <dgm:pt modelId="{FCF33154-D82D-5047-98DB-B1468379A729}" type="pres">
      <dgm:prSet presAssocID="{1777B530-41B1-1647-9870-6D934BB85A73}" presName="Name1" presStyleCnt="0"/>
      <dgm:spPr/>
    </dgm:pt>
    <dgm:pt modelId="{D28B2408-EAEF-CE4B-932F-DF2E03EE2AE2}" type="pres">
      <dgm:prSet presAssocID="{1777B530-41B1-1647-9870-6D934BB85A73}" presName="cycle" presStyleCnt="0"/>
      <dgm:spPr/>
    </dgm:pt>
    <dgm:pt modelId="{C90F00E2-D79F-B74A-BB80-1B23AA707BC6}" type="pres">
      <dgm:prSet presAssocID="{1777B530-41B1-1647-9870-6D934BB85A73}" presName="srcNode" presStyleLbl="node1" presStyleIdx="0" presStyleCnt="7"/>
      <dgm:spPr/>
    </dgm:pt>
    <dgm:pt modelId="{44D389D9-E375-864A-907A-0108273299BA}" type="pres">
      <dgm:prSet presAssocID="{1777B530-41B1-1647-9870-6D934BB85A73}" presName="conn" presStyleLbl="parChTrans1D2" presStyleIdx="0" presStyleCnt="1"/>
      <dgm:spPr/>
    </dgm:pt>
    <dgm:pt modelId="{395C9DE2-BE08-0C40-A105-8A7B959421DB}" type="pres">
      <dgm:prSet presAssocID="{1777B530-41B1-1647-9870-6D934BB85A73}" presName="extraNode" presStyleLbl="node1" presStyleIdx="0" presStyleCnt="7"/>
      <dgm:spPr/>
    </dgm:pt>
    <dgm:pt modelId="{753B3D87-557F-4E45-ACCB-C55C4C6D92C7}" type="pres">
      <dgm:prSet presAssocID="{1777B530-41B1-1647-9870-6D934BB85A73}" presName="dstNode" presStyleLbl="node1" presStyleIdx="0" presStyleCnt="7"/>
      <dgm:spPr/>
    </dgm:pt>
    <dgm:pt modelId="{8E8391E3-6CBB-0E42-A559-B2207DB3A96A}" type="pres">
      <dgm:prSet presAssocID="{02F93A74-B369-EF4F-A376-2A15013B87E6}" presName="text_1" presStyleLbl="node1" presStyleIdx="0" presStyleCnt="7">
        <dgm:presLayoutVars>
          <dgm:bulletEnabled val="1"/>
        </dgm:presLayoutVars>
      </dgm:prSet>
      <dgm:spPr/>
    </dgm:pt>
    <dgm:pt modelId="{D07FFEB9-0771-DF4C-AD9B-D4BFFDEC14A7}" type="pres">
      <dgm:prSet presAssocID="{02F93A74-B369-EF4F-A376-2A15013B87E6}" presName="accent_1" presStyleCnt="0"/>
      <dgm:spPr/>
    </dgm:pt>
    <dgm:pt modelId="{D2684553-9643-AD40-8CD6-5D4F3B743CEF}" type="pres">
      <dgm:prSet presAssocID="{02F93A74-B369-EF4F-A376-2A15013B87E6}" presName="accentRepeatNode" presStyleLbl="solidFgAcc1" presStyleIdx="0" presStyleCnt="7"/>
      <dgm:spPr>
        <a:solidFill>
          <a:srgbClr val="133D75"/>
        </a:solidFill>
        <a:ln>
          <a:noFill/>
        </a:ln>
      </dgm:spPr>
    </dgm:pt>
    <dgm:pt modelId="{94F43473-AE9F-5F4A-AE9C-9FAD8763FC77}" type="pres">
      <dgm:prSet presAssocID="{32493D43-3345-9849-BA8E-3E593635C50C}" presName="text_2" presStyleLbl="node1" presStyleIdx="1" presStyleCnt="7">
        <dgm:presLayoutVars>
          <dgm:bulletEnabled val="1"/>
        </dgm:presLayoutVars>
      </dgm:prSet>
      <dgm:spPr/>
    </dgm:pt>
    <dgm:pt modelId="{E97F245D-7CDE-CE49-8A39-FA906C35B318}" type="pres">
      <dgm:prSet presAssocID="{32493D43-3345-9849-BA8E-3E593635C50C}" presName="accent_2" presStyleCnt="0"/>
      <dgm:spPr/>
    </dgm:pt>
    <dgm:pt modelId="{5043473E-E6B5-4549-A405-0E09A479A2F7}" type="pres">
      <dgm:prSet presAssocID="{32493D43-3345-9849-BA8E-3E593635C50C}" presName="accentRepeatNode" presStyleLbl="solidFgAcc1" presStyleIdx="1" presStyleCnt="7"/>
      <dgm:spPr>
        <a:solidFill>
          <a:srgbClr val="133D75"/>
        </a:solidFill>
        <a:ln>
          <a:noFill/>
        </a:ln>
      </dgm:spPr>
    </dgm:pt>
    <dgm:pt modelId="{B510480D-3F4D-CC44-A0A0-4E29BACC708F}" type="pres">
      <dgm:prSet presAssocID="{D86A4AE2-2D76-3641-9714-EBA6B48FCA3D}" presName="text_3" presStyleLbl="node1" presStyleIdx="2" presStyleCnt="7">
        <dgm:presLayoutVars>
          <dgm:bulletEnabled val="1"/>
        </dgm:presLayoutVars>
      </dgm:prSet>
      <dgm:spPr/>
    </dgm:pt>
    <dgm:pt modelId="{E702A3B4-BBD6-B944-B4B1-685B9430E8DE}" type="pres">
      <dgm:prSet presAssocID="{D86A4AE2-2D76-3641-9714-EBA6B48FCA3D}" presName="accent_3" presStyleCnt="0"/>
      <dgm:spPr/>
    </dgm:pt>
    <dgm:pt modelId="{4D8DA8EE-B3BE-5544-A786-F915FC55510B}" type="pres">
      <dgm:prSet presAssocID="{D86A4AE2-2D76-3641-9714-EBA6B48FCA3D}" presName="accentRepeatNode" presStyleLbl="solidFgAcc1" presStyleIdx="2" presStyleCnt="7"/>
      <dgm:spPr>
        <a:solidFill>
          <a:srgbClr val="133D75"/>
        </a:solidFill>
        <a:ln>
          <a:noFill/>
        </a:ln>
      </dgm:spPr>
    </dgm:pt>
    <dgm:pt modelId="{312F111F-2A22-8144-ACD2-531DDD4815F1}" type="pres">
      <dgm:prSet presAssocID="{61BEB781-8953-B541-9CB3-50A7961CE3AC}" presName="text_4" presStyleLbl="node1" presStyleIdx="3" presStyleCnt="7">
        <dgm:presLayoutVars>
          <dgm:bulletEnabled val="1"/>
        </dgm:presLayoutVars>
      </dgm:prSet>
      <dgm:spPr/>
    </dgm:pt>
    <dgm:pt modelId="{1EAB4451-22EC-6943-8CEF-62FC2568471E}" type="pres">
      <dgm:prSet presAssocID="{61BEB781-8953-B541-9CB3-50A7961CE3AC}" presName="accent_4" presStyleCnt="0"/>
      <dgm:spPr/>
    </dgm:pt>
    <dgm:pt modelId="{C1DEBA43-5CD1-6C44-9AC1-CDC6DE08DC2E}" type="pres">
      <dgm:prSet presAssocID="{61BEB781-8953-B541-9CB3-50A7961CE3AC}" presName="accentRepeatNode" presStyleLbl="solidFgAcc1" presStyleIdx="3" presStyleCnt="7"/>
      <dgm:spPr>
        <a:solidFill>
          <a:srgbClr val="133D75"/>
        </a:solidFill>
        <a:ln>
          <a:noFill/>
        </a:ln>
      </dgm:spPr>
    </dgm:pt>
    <dgm:pt modelId="{5448D853-8502-7E44-9557-D6E5942862BF}" type="pres">
      <dgm:prSet presAssocID="{4056E749-B5C5-B24D-870D-4B068779FF30}" presName="text_5" presStyleLbl="node1" presStyleIdx="4" presStyleCnt="7">
        <dgm:presLayoutVars>
          <dgm:bulletEnabled val="1"/>
        </dgm:presLayoutVars>
      </dgm:prSet>
      <dgm:spPr/>
    </dgm:pt>
    <dgm:pt modelId="{75670A69-0A13-E64A-BA77-E75FCC466E55}" type="pres">
      <dgm:prSet presAssocID="{4056E749-B5C5-B24D-870D-4B068779FF30}" presName="accent_5" presStyleCnt="0"/>
      <dgm:spPr/>
    </dgm:pt>
    <dgm:pt modelId="{286A2CB9-FDC6-4C4B-8EE5-30AA16820198}" type="pres">
      <dgm:prSet presAssocID="{4056E749-B5C5-B24D-870D-4B068779FF30}" presName="accentRepeatNode" presStyleLbl="solidFgAcc1" presStyleIdx="4" presStyleCnt="7"/>
      <dgm:spPr>
        <a:solidFill>
          <a:srgbClr val="133D75"/>
        </a:solidFill>
        <a:ln>
          <a:noFill/>
        </a:ln>
      </dgm:spPr>
    </dgm:pt>
    <dgm:pt modelId="{EAD12807-5763-E94C-BE58-08DA99D9FC30}" type="pres">
      <dgm:prSet presAssocID="{44BD8AF1-D9FB-4244-BFFD-26F70C16AAA4}" presName="text_6" presStyleLbl="node1" presStyleIdx="5" presStyleCnt="7">
        <dgm:presLayoutVars>
          <dgm:bulletEnabled val="1"/>
        </dgm:presLayoutVars>
      </dgm:prSet>
      <dgm:spPr/>
    </dgm:pt>
    <dgm:pt modelId="{C5014C83-4C34-EC41-88AE-EA07B7213685}" type="pres">
      <dgm:prSet presAssocID="{44BD8AF1-D9FB-4244-BFFD-26F70C16AAA4}" presName="accent_6" presStyleCnt="0"/>
      <dgm:spPr/>
    </dgm:pt>
    <dgm:pt modelId="{00062D81-04E3-D149-96C1-1CCCD25C0370}" type="pres">
      <dgm:prSet presAssocID="{44BD8AF1-D9FB-4244-BFFD-26F70C16AAA4}" presName="accentRepeatNode" presStyleLbl="solidFgAcc1" presStyleIdx="5" presStyleCnt="7"/>
      <dgm:spPr>
        <a:solidFill>
          <a:srgbClr val="133D75"/>
        </a:solidFill>
        <a:ln>
          <a:noFill/>
        </a:ln>
      </dgm:spPr>
    </dgm:pt>
    <dgm:pt modelId="{36DEB7C5-093B-0D4A-B987-532E0F42CB6A}" type="pres">
      <dgm:prSet presAssocID="{9E766647-380F-A046-BCB4-5A39A708FDBE}" presName="text_7" presStyleLbl="node1" presStyleIdx="6" presStyleCnt="7">
        <dgm:presLayoutVars>
          <dgm:bulletEnabled val="1"/>
        </dgm:presLayoutVars>
      </dgm:prSet>
      <dgm:spPr/>
    </dgm:pt>
    <dgm:pt modelId="{395F97EE-3DD2-AA4B-BB89-55E347F36FD7}" type="pres">
      <dgm:prSet presAssocID="{9E766647-380F-A046-BCB4-5A39A708FDBE}" presName="accent_7" presStyleCnt="0"/>
      <dgm:spPr/>
    </dgm:pt>
    <dgm:pt modelId="{77A33224-0596-CD44-9D8D-C50365DD64C4}" type="pres">
      <dgm:prSet presAssocID="{9E766647-380F-A046-BCB4-5A39A708FDBE}" presName="accentRepeatNode" presStyleLbl="solidFgAcc1" presStyleIdx="6" presStyleCnt="7"/>
      <dgm:spPr>
        <a:solidFill>
          <a:srgbClr val="133D75"/>
        </a:solidFill>
        <a:ln>
          <a:noFill/>
        </a:ln>
      </dgm:spPr>
    </dgm:pt>
  </dgm:ptLst>
  <dgm:cxnLst>
    <dgm:cxn modelId="{C6C22819-8727-654F-B147-7666D5467140}" type="presOf" srcId="{32493D43-3345-9849-BA8E-3E593635C50C}" destId="{94F43473-AE9F-5F4A-AE9C-9FAD8763FC77}" srcOrd="0" destOrd="0" presId="urn:microsoft.com/office/officeart/2008/layout/VerticalCurvedList"/>
    <dgm:cxn modelId="{B6A26D25-15A2-4C45-B454-5055D436BD73}" srcId="{1777B530-41B1-1647-9870-6D934BB85A73}" destId="{44BD8AF1-D9FB-4244-BFFD-26F70C16AAA4}" srcOrd="5" destOrd="0" parTransId="{C7B5A433-3013-5540-9720-94BD6F90438E}" sibTransId="{41FD9BFF-8AAC-014D-B9B5-8DCD32986131}"/>
    <dgm:cxn modelId="{B9655133-195A-074A-AEB1-C1C4394D0612}" type="presOf" srcId="{31B0A7F7-D13C-C646-90D6-6F190E9274C6}" destId="{44D389D9-E375-864A-907A-0108273299BA}" srcOrd="0" destOrd="0" presId="urn:microsoft.com/office/officeart/2008/layout/VerticalCurvedList"/>
    <dgm:cxn modelId="{3AE62148-4E8D-1843-B47F-D8B7D054E956}" type="presOf" srcId="{61BEB781-8953-B541-9CB3-50A7961CE3AC}" destId="{312F111F-2A22-8144-ACD2-531DDD4815F1}" srcOrd="0" destOrd="0" presId="urn:microsoft.com/office/officeart/2008/layout/VerticalCurvedList"/>
    <dgm:cxn modelId="{B1C61F4C-8040-9143-88BC-3D6D597E54B7}" type="presOf" srcId="{02F93A74-B369-EF4F-A376-2A15013B87E6}" destId="{8E8391E3-6CBB-0E42-A559-B2207DB3A96A}" srcOrd="0" destOrd="0" presId="urn:microsoft.com/office/officeart/2008/layout/VerticalCurvedList"/>
    <dgm:cxn modelId="{90800F68-03D1-DA40-844C-3F0EAA3F3A45}" srcId="{1777B530-41B1-1647-9870-6D934BB85A73}" destId="{02F93A74-B369-EF4F-A376-2A15013B87E6}" srcOrd="0" destOrd="0" parTransId="{643E8B7A-78B4-2E4A-9E29-2CA179790E06}" sibTransId="{31B0A7F7-D13C-C646-90D6-6F190E9274C6}"/>
    <dgm:cxn modelId="{DBD1E27B-7C50-8747-9370-09FFEE905D8E}" srcId="{1777B530-41B1-1647-9870-6D934BB85A73}" destId="{61BEB781-8953-B541-9CB3-50A7961CE3AC}" srcOrd="3" destOrd="0" parTransId="{E9CF2634-0B07-AB4A-88D9-29E1C198DF6A}" sibTransId="{AFA677F5-84E9-CB49-AEF4-E66B434C2EB9}"/>
    <dgm:cxn modelId="{6C2F6C86-FA5E-EC40-BB9E-FA7292DA57EE}" type="presOf" srcId="{1777B530-41B1-1647-9870-6D934BB85A73}" destId="{DDE899A9-3B6C-D548-B40B-52E474DFB0E7}" srcOrd="0" destOrd="0" presId="urn:microsoft.com/office/officeart/2008/layout/VerticalCurvedList"/>
    <dgm:cxn modelId="{91856D99-10DA-6242-9A8E-36939CFE2431}" srcId="{1777B530-41B1-1647-9870-6D934BB85A73}" destId="{4056E749-B5C5-B24D-870D-4B068779FF30}" srcOrd="4" destOrd="0" parTransId="{C1FA108C-1D71-F848-9B8F-E97AC3C093E8}" sibTransId="{D42E96A9-7923-7444-80EC-AC92864AFBC6}"/>
    <dgm:cxn modelId="{5747BC9C-C28A-C44E-AFD4-7198E59DEB33}" type="presOf" srcId="{44BD8AF1-D9FB-4244-BFFD-26F70C16AAA4}" destId="{EAD12807-5763-E94C-BE58-08DA99D9FC30}" srcOrd="0" destOrd="0" presId="urn:microsoft.com/office/officeart/2008/layout/VerticalCurvedList"/>
    <dgm:cxn modelId="{CB9171B3-4DC3-FC4F-978A-94BF32FD90E7}" srcId="{1777B530-41B1-1647-9870-6D934BB85A73}" destId="{32493D43-3345-9849-BA8E-3E593635C50C}" srcOrd="1" destOrd="0" parTransId="{A8082845-41AC-6244-9E8C-D4BB664AA127}" sibTransId="{AE6B7D94-8B5E-5F47-B5C2-B403F6603E41}"/>
    <dgm:cxn modelId="{79228ABE-C4DA-9B42-9A66-35FFDEF26815}" srcId="{1777B530-41B1-1647-9870-6D934BB85A73}" destId="{9E766647-380F-A046-BCB4-5A39A708FDBE}" srcOrd="6" destOrd="0" parTransId="{D758DB78-C8A4-F94F-98B6-A0E3A99BA077}" sibTransId="{BB0F88AA-ABF5-3B45-897D-1C3C6E38715C}"/>
    <dgm:cxn modelId="{ACA190C0-4C69-BC44-9504-44046AB2CA2E}" srcId="{1777B530-41B1-1647-9870-6D934BB85A73}" destId="{D86A4AE2-2D76-3641-9714-EBA6B48FCA3D}" srcOrd="2" destOrd="0" parTransId="{6FEBB560-582B-0745-A276-13DAB40A86D7}" sibTransId="{04DD5D8E-71B2-CE4B-A397-FE51A10338D5}"/>
    <dgm:cxn modelId="{580429D8-B709-4C43-BE20-17528056298D}" type="presOf" srcId="{9E766647-380F-A046-BCB4-5A39A708FDBE}" destId="{36DEB7C5-093B-0D4A-B987-532E0F42CB6A}" srcOrd="0" destOrd="0" presId="urn:microsoft.com/office/officeart/2008/layout/VerticalCurvedList"/>
    <dgm:cxn modelId="{61EA5EF3-7414-8E42-9BC8-3B0E8041ED1C}" type="presOf" srcId="{D86A4AE2-2D76-3641-9714-EBA6B48FCA3D}" destId="{B510480D-3F4D-CC44-A0A0-4E29BACC708F}" srcOrd="0" destOrd="0" presId="urn:microsoft.com/office/officeart/2008/layout/VerticalCurvedList"/>
    <dgm:cxn modelId="{BEB80DFB-E9A7-E447-8CD0-822DC73CF8EC}" type="presOf" srcId="{4056E749-B5C5-B24D-870D-4B068779FF30}" destId="{5448D853-8502-7E44-9557-D6E5942862BF}" srcOrd="0" destOrd="0" presId="urn:microsoft.com/office/officeart/2008/layout/VerticalCurvedList"/>
    <dgm:cxn modelId="{5DD97051-368D-1C48-859A-44FBABFB5FBA}" type="presParOf" srcId="{DDE899A9-3B6C-D548-B40B-52E474DFB0E7}" destId="{FCF33154-D82D-5047-98DB-B1468379A729}" srcOrd="0" destOrd="0" presId="urn:microsoft.com/office/officeart/2008/layout/VerticalCurvedList"/>
    <dgm:cxn modelId="{82955B46-E00A-2644-A0E0-665B324D69FC}" type="presParOf" srcId="{FCF33154-D82D-5047-98DB-B1468379A729}" destId="{D28B2408-EAEF-CE4B-932F-DF2E03EE2AE2}" srcOrd="0" destOrd="0" presId="urn:microsoft.com/office/officeart/2008/layout/VerticalCurvedList"/>
    <dgm:cxn modelId="{59C14032-670B-6640-A6E7-0FDB2B5496A6}" type="presParOf" srcId="{D28B2408-EAEF-CE4B-932F-DF2E03EE2AE2}" destId="{C90F00E2-D79F-B74A-BB80-1B23AA707BC6}" srcOrd="0" destOrd="0" presId="urn:microsoft.com/office/officeart/2008/layout/VerticalCurvedList"/>
    <dgm:cxn modelId="{04A67FA7-9CD3-8E43-B5B3-0BFD407D2B87}" type="presParOf" srcId="{D28B2408-EAEF-CE4B-932F-DF2E03EE2AE2}" destId="{44D389D9-E375-864A-907A-0108273299BA}" srcOrd="1" destOrd="0" presId="urn:microsoft.com/office/officeart/2008/layout/VerticalCurvedList"/>
    <dgm:cxn modelId="{48E12B63-748B-DF40-AE74-A0633136AAA3}" type="presParOf" srcId="{D28B2408-EAEF-CE4B-932F-DF2E03EE2AE2}" destId="{395C9DE2-BE08-0C40-A105-8A7B959421DB}" srcOrd="2" destOrd="0" presId="urn:microsoft.com/office/officeart/2008/layout/VerticalCurvedList"/>
    <dgm:cxn modelId="{C862CC9F-B406-1349-800E-3ABC0511B4F8}" type="presParOf" srcId="{D28B2408-EAEF-CE4B-932F-DF2E03EE2AE2}" destId="{753B3D87-557F-4E45-ACCB-C55C4C6D92C7}" srcOrd="3" destOrd="0" presId="urn:microsoft.com/office/officeart/2008/layout/VerticalCurvedList"/>
    <dgm:cxn modelId="{A418BD5D-DAB1-714E-987A-F3E30FA58AB4}" type="presParOf" srcId="{FCF33154-D82D-5047-98DB-B1468379A729}" destId="{8E8391E3-6CBB-0E42-A559-B2207DB3A96A}" srcOrd="1" destOrd="0" presId="urn:microsoft.com/office/officeart/2008/layout/VerticalCurvedList"/>
    <dgm:cxn modelId="{2746BA57-53F8-FE48-88A6-6BC426EC8032}" type="presParOf" srcId="{FCF33154-D82D-5047-98DB-B1468379A729}" destId="{D07FFEB9-0771-DF4C-AD9B-D4BFFDEC14A7}" srcOrd="2" destOrd="0" presId="urn:microsoft.com/office/officeart/2008/layout/VerticalCurvedList"/>
    <dgm:cxn modelId="{0E4BC2D8-F721-D14C-B53B-336F39FDBDD3}" type="presParOf" srcId="{D07FFEB9-0771-DF4C-AD9B-D4BFFDEC14A7}" destId="{D2684553-9643-AD40-8CD6-5D4F3B743CEF}" srcOrd="0" destOrd="0" presId="urn:microsoft.com/office/officeart/2008/layout/VerticalCurvedList"/>
    <dgm:cxn modelId="{C69416FB-9050-1940-B7D2-F7396CB71959}" type="presParOf" srcId="{FCF33154-D82D-5047-98DB-B1468379A729}" destId="{94F43473-AE9F-5F4A-AE9C-9FAD8763FC77}" srcOrd="3" destOrd="0" presId="urn:microsoft.com/office/officeart/2008/layout/VerticalCurvedList"/>
    <dgm:cxn modelId="{77CEE9E5-3590-914C-A987-3071E3CC336D}" type="presParOf" srcId="{FCF33154-D82D-5047-98DB-B1468379A729}" destId="{E97F245D-7CDE-CE49-8A39-FA906C35B318}" srcOrd="4" destOrd="0" presId="urn:microsoft.com/office/officeart/2008/layout/VerticalCurvedList"/>
    <dgm:cxn modelId="{0A8B7B06-8E68-F640-BE93-81A465EB55B8}" type="presParOf" srcId="{E97F245D-7CDE-CE49-8A39-FA906C35B318}" destId="{5043473E-E6B5-4549-A405-0E09A479A2F7}" srcOrd="0" destOrd="0" presId="urn:microsoft.com/office/officeart/2008/layout/VerticalCurvedList"/>
    <dgm:cxn modelId="{13883F61-C5B8-8B49-BE02-1BA88D7D9B9E}" type="presParOf" srcId="{FCF33154-D82D-5047-98DB-B1468379A729}" destId="{B510480D-3F4D-CC44-A0A0-4E29BACC708F}" srcOrd="5" destOrd="0" presId="urn:microsoft.com/office/officeart/2008/layout/VerticalCurvedList"/>
    <dgm:cxn modelId="{89E6D072-C6B3-D340-9161-3C4963A84852}" type="presParOf" srcId="{FCF33154-D82D-5047-98DB-B1468379A729}" destId="{E702A3B4-BBD6-B944-B4B1-685B9430E8DE}" srcOrd="6" destOrd="0" presId="urn:microsoft.com/office/officeart/2008/layout/VerticalCurvedList"/>
    <dgm:cxn modelId="{3C0ED8E4-212B-6A41-876F-F6619028AFE7}" type="presParOf" srcId="{E702A3B4-BBD6-B944-B4B1-685B9430E8DE}" destId="{4D8DA8EE-B3BE-5544-A786-F915FC55510B}" srcOrd="0" destOrd="0" presId="urn:microsoft.com/office/officeart/2008/layout/VerticalCurvedList"/>
    <dgm:cxn modelId="{2F903800-8023-C544-A0EF-F742EB034346}" type="presParOf" srcId="{FCF33154-D82D-5047-98DB-B1468379A729}" destId="{312F111F-2A22-8144-ACD2-531DDD4815F1}" srcOrd="7" destOrd="0" presId="urn:microsoft.com/office/officeart/2008/layout/VerticalCurvedList"/>
    <dgm:cxn modelId="{49F3B1CA-A8EF-1E4E-9CCB-755362E1043A}" type="presParOf" srcId="{FCF33154-D82D-5047-98DB-B1468379A729}" destId="{1EAB4451-22EC-6943-8CEF-62FC2568471E}" srcOrd="8" destOrd="0" presId="urn:microsoft.com/office/officeart/2008/layout/VerticalCurvedList"/>
    <dgm:cxn modelId="{38059421-C630-2447-8EB2-D149B3D3060D}" type="presParOf" srcId="{1EAB4451-22EC-6943-8CEF-62FC2568471E}" destId="{C1DEBA43-5CD1-6C44-9AC1-CDC6DE08DC2E}" srcOrd="0" destOrd="0" presId="urn:microsoft.com/office/officeart/2008/layout/VerticalCurvedList"/>
    <dgm:cxn modelId="{3075A9DF-E30D-D045-B1CE-6B4B2270C5C3}" type="presParOf" srcId="{FCF33154-D82D-5047-98DB-B1468379A729}" destId="{5448D853-8502-7E44-9557-D6E5942862BF}" srcOrd="9" destOrd="0" presId="urn:microsoft.com/office/officeart/2008/layout/VerticalCurvedList"/>
    <dgm:cxn modelId="{07512C79-08DA-AA49-852E-F7C0B26A0E8F}" type="presParOf" srcId="{FCF33154-D82D-5047-98DB-B1468379A729}" destId="{75670A69-0A13-E64A-BA77-E75FCC466E55}" srcOrd="10" destOrd="0" presId="urn:microsoft.com/office/officeart/2008/layout/VerticalCurvedList"/>
    <dgm:cxn modelId="{6F775AAF-F911-2946-B6A1-880F6DF18089}" type="presParOf" srcId="{75670A69-0A13-E64A-BA77-E75FCC466E55}" destId="{286A2CB9-FDC6-4C4B-8EE5-30AA16820198}" srcOrd="0" destOrd="0" presId="urn:microsoft.com/office/officeart/2008/layout/VerticalCurvedList"/>
    <dgm:cxn modelId="{659E8A41-F27A-8A45-A635-55F83C0DB5B5}" type="presParOf" srcId="{FCF33154-D82D-5047-98DB-B1468379A729}" destId="{EAD12807-5763-E94C-BE58-08DA99D9FC30}" srcOrd="11" destOrd="0" presId="urn:microsoft.com/office/officeart/2008/layout/VerticalCurvedList"/>
    <dgm:cxn modelId="{64EF866F-3416-B546-8C2B-B8E1CE6C629E}" type="presParOf" srcId="{FCF33154-D82D-5047-98DB-B1468379A729}" destId="{C5014C83-4C34-EC41-88AE-EA07B7213685}" srcOrd="12" destOrd="0" presId="urn:microsoft.com/office/officeart/2008/layout/VerticalCurvedList"/>
    <dgm:cxn modelId="{0679A701-DA49-6544-9D7D-413EDE5980DD}" type="presParOf" srcId="{C5014C83-4C34-EC41-88AE-EA07B7213685}" destId="{00062D81-04E3-D149-96C1-1CCCD25C0370}" srcOrd="0" destOrd="0" presId="urn:microsoft.com/office/officeart/2008/layout/VerticalCurvedList"/>
    <dgm:cxn modelId="{4C386099-D283-5A42-B11C-08C27E4B344C}" type="presParOf" srcId="{FCF33154-D82D-5047-98DB-B1468379A729}" destId="{36DEB7C5-093B-0D4A-B987-532E0F42CB6A}" srcOrd="13" destOrd="0" presId="urn:microsoft.com/office/officeart/2008/layout/VerticalCurvedList"/>
    <dgm:cxn modelId="{204E1E22-7BE2-3B48-94BD-44AD1D7C9BE6}" type="presParOf" srcId="{FCF33154-D82D-5047-98DB-B1468379A729}" destId="{395F97EE-3DD2-AA4B-BB89-55E347F36FD7}" srcOrd="14" destOrd="0" presId="urn:microsoft.com/office/officeart/2008/layout/VerticalCurvedList"/>
    <dgm:cxn modelId="{B16C34A5-D015-584F-A916-EC46DCF9B64A}" type="presParOf" srcId="{395F97EE-3DD2-AA4B-BB89-55E347F36FD7}" destId="{77A33224-0596-CD44-9D8D-C50365DD64C4}" srcOrd="0" destOrd="0" presId="urn:microsoft.com/office/officeart/2008/layout/VerticalCurvedList"/>
  </dgm:cxnLst>
  <dgm:bg/>
  <dgm:whole/>
  <dgm:extLst>
    <a:ext uri="http://schemas.microsoft.com/office/drawing/2008/diagram">
      <dsp:dataModelExt xmlns:dsp="http://schemas.microsoft.com/office/drawing/2008/diagram" relId="rId402"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4351EF-A824-1549-80FE-2F1C22B4AF69}">
      <dsp:nvSpPr>
        <dsp:cNvPr id="0" name=""/>
        <dsp:cNvSpPr/>
      </dsp:nvSpPr>
      <dsp:spPr>
        <a:xfrm>
          <a:off x="0" y="1816590"/>
          <a:ext cx="6282690" cy="238426"/>
        </a:xfrm>
        <a:prstGeom prst="rect">
          <a:avLst/>
        </a:prstGeom>
        <a:solidFill>
          <a:srgbClr val="CADDF2">
            <a:alpha val="89804"/>
          </a:srgb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latin typeface="Poppins" panose="00000500000000000000" pitchFamily="2" charset="77"/>
              <a:cs typeface="Poppins" panose="00000500000000000000" pitchFamily="2" charset="77"/>
            </a:rPr>
            <a:t>Stage 6:</a:t>
          </a:r>
          <a:r>
            <a:rPr lang="en-CA" sz="1000" kern="1200">
              <a:latin typeface="Poppins" panose="00000500000000000000" pitchFamily="2" charset="77"/>
              <a:cs typeface="Poppins" panose="00000500000000000000" pitchFamily="2" charset="77"/>
            </a:rPr>
            <a:t> Growing as an educator</a:t>
          </a:r>
        </a:p>
      </dsp:txBody>
      <dsp:txXfrm>
        <a:off x="0" y="1816590"/>
        <a:ext cx="6282690" cy="238426"/>
      </dsp:txXfrm>
    </dsp:sp>
    <dsp:sp modelId="{1F5761BB-3D77-7A4C-AC29-A086875B5477}">
      <dsp:nvSpPr>
        <dsp:cNvPr id="0" name=""/>
        <dsp:cNvSpPr/>
      </dsp:nvSpPr>
      <dsp:spPr>
        <a:xfrm rot="10800000">
          <a:off x="0" y="1453466"/>
          <a:ext cx="6282690" cy="366699"/>
        </a:xfrm>
        <a:prstGeom prst="upArrowCallout">
          <a:avLst/>
        </a:prstGeom>
        <a:solidFill>
          <a:srgbClr val="DAD9DC">
            <a:alpha val="89804"/>
          </a:srgb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latin typeface="Poppins" panose="00000500000000000000" pitchFamily="2" charset="77"/>
              <a:cs typeface="Poppins" panose="00000500000000000000" pitchFamily="2" charset="77"/>
            </a:rPr>
            <a:t>Stage 5:</a:t>
          </a:r>
          <a:r>
            <a:rPr lang="en-CA" sz="1000" kern="1200">
              <a:latin typeface="Poppins" panose="00000500000000000000" pitchFamily="2" charset="77"/>
              <a:cs typeface="Poppins" panose="00000500000000000000" pitchFamily="2" charset="77"/>
            </a:rPr>
            <a:t> Designing meaningful learning</a:t>
          </a:r>
        </a:p>
      </dsp:txBody>
      <dsp:txXfrm rot="10800000">
        <a:off x="0" y="1453466"/>
        <a:ext cx="6282690" cy="238270"/>
      </dsp:txXfrm>
    </dsp:sp>
    <dsp:sp modelId="{63C0DD77-0FD4-A14E-9881-D5C6B398ECE8}">
      <dsp:nvSpPr>
        <dsp:cNvPr id="0" name=""/>
        <dsp:cNvSpPr/>
      </dsp:nvSpPr>
      <dsp:spPr>
        <a:xfrm rot="10800000">
          <a:off x="0" y="1090343"/>
          <a:ext cx="6282690" cy="366699"/>
        </a:xfrm>
        <a:prstGeom prst="upArrowCallout">
          <a:avLst/>
        </a:prstGeom>
        <a:solidFill>
          <a:srgbClr val="E6BECD">
            <a:alpha val="89804"/>
          </a:srgb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hangingPunct="0">
            <a:lnSpc>
              <a:spcPct val="90000"/>
            </a:lnSpc>
            <a:spcBef>
              <a:spcPct val="0"/>
            </a:spcBef>
            <a:spcAft>
              <a:spcPct val="35000"/>
            </a:spcAft>
            <a:buNone/>
          </a:pPr>
          <a:r>
            <a:rPr lang="en-CA" sz="1000" b="1" kern="1200">
              <a:latin typeface="Poppins" panose="00000500000000000000" pitchFamily="2" charset="77"/>
              <a:cs typeface="Poppins" panose="00000500000000000000" pitchFamily="2" charset="77"/>
            </a:rPr>
            <a:t>Stage 4:</a:t>
          </a:r>
          <a:r>
            <a:rPr lang="en-CA" sz="1000" kern="1200">
              <a:latin typeface="Poppins" panose="00000500000000000000" pitchFamily="2" charset="77"/>
              <a:cs typeface="Poppins" panose="00000500000000000000" pitchFamily="2" charset="77"/>
            </a:rPr>
            <a:t> Understanding your learners</a:t>
          </a:r>
        </a:p>
      </dsp:txBody>
      <dsp:txXfrm rot="10800000">
        <a:off x="0" y="1090343"/>
        <a:ext cx="6282690" cy="238270"/>
      </dsp:txXfrm>
    </dsp:sp>
    <dsp:sp modelId="{6EC5202C-C254-944B-B67D-CE98C08D692F}">
      <dsp:nvSpPr>
        <dsp:cNvPr id="0" name=""/>
        <dsp:cNvSpPr/>
      </dsp:nvSpPr>
      <dsp:spPr>
        <a:xfrm rot="10800000">
          <a:off x="0" y="727219"/>
          <a:ext cx="6282690" cy="366699"/>
        </a:xfrm>
        <a:prstGeom prst="upArrowCallout">
          <a:avLst/>
        </a:prstGeom>
        <a:solidFill>
          <a:srgbClr val="DAEBC7">
            <a:alpha val="90000"/>
          </a:srgb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latin typeface="Poppins" panose="00000500000000000000" pitchFamily="2" charset="77"/>
              <a:cs typeface="Poppins" panose="00000500000000000000" pitchFamily="2" charset="77"/>
            </a:rPr>
            <a:t>Stage 3:</a:t>
          </a:r>
          <a:r>
            <a:rPr lang="en-CA" sz="1000" kern="1200">
              <a:latin typeface="Poppins" panose="00000500000000000000" pitchFamily="2" charset="77"/>
              <a:cs typeface="Poppins" panose="00000500000000000000" pitchFamily="2" charset="77"/>
            </a:rPr>
            <a:t> Teaching at Cambrian</a:t>
          </a:r>
        </a:p>
      </dsp:txBody>
      <dsp:txXfrm rot="10800000">
        <a:off x="0" y="727219"/>
        <a:ext cx="6282690" cy="238270"/>
      </dsp:txXfrm>
    </dsp:sp>
    <dsp:sp modelId="{A356BE2F-D1A7-1E4C-A270-054A281ACDB5}">
      <dsp:nvSpPr>
        <dsp:cNvPr id="0" name=""/>
        <dsp:cNvSpPr/>
      </dsp:nvSpPr>
      <dsp:spPr>
        <a:xfrm rot="10800000">
          <a:off x="0" y="364096"/>
          <a:ext cx="6282690" cy="366699"/>
        </a:xfrm>
        <a:prstGeom prst="upArrowCallout">
          <a:avLst/>
        </a:prstGeom>
        <a:solidFill>
          <a:srgbClr val="FFF0BD">
            <a:alpha val="90000"/>
          </a:srgb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latin typeface="Poppins" panose="00000500000000000000" pitchFamily="2" charset="77"/>
              <a:cs typeface="Poppins" panose="00000500000000000000" pitchFamily="2" charset="77"/>
            </a:rPr>
            <a:t>Stage 2:</a:t>
          </a:r>
          <a:r>
            <a:rPr lang="en-CA" sz="1000" kern="1200">
              <a:latin typeface="Poppins" panose="00000500000000000000" pitchFamily="2" charset="77"/>
              <a:cs typeface="Poppins" panose="00000500000000000000" pitchFamily="2" charset="77"/>
            </a:rPr>
            <a:t> Preparing for your first semester</a:t>
          </a:r>
        </a:p>
      </dsp:txBody>
      <dsp:txXfrm rot="10800000">
        <a:off x="0" y="364096"/>
        <a:ext cx="6282690" cy="238270"/>
      </dsp:txXfrm>
    </dsp:sp>
    <dsp:sp modelId="{9E898A72-B4A9-BB49-A6B9-5F67D8C60025}">
      <dsp:nvSpPr>
        <dsp:cNvPr id="0" name=""/>
        <dsp:cNvSpPr/>
      </dsp:nvSpPr>
      <dsp:spPr>
        <a:xfrm rot="10800000">
          <a:off x="0" y="972"/>
          <a:ext cx="6282690" cy="366699"/>
        </a:xfrm>
        <a:prstGeom prst="upArrowCallout">
          <a:avLst/>
        </a:prstGeom>
        <a:solidFill>
          <a:srgbClr val="C5E0DA">
            <a:alpha val="90000"/>
          </a:srgb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latin typeface="Poppins" panose="00000500000000000000" pitchFamily="2" charset="77"/>
              <a:cs typeface="Poppins" panose="00000500000000000000" pitchFamily="2" charset="77"/>
            </a:rPr>
            <a:t>Stage 1:</a:t>
          </a:r>
          <a:r>
            <a:rPr lang="en-CA" sz="1000" kern="1200">
              <a:latin typeface="Poppins" panose="00000500000000000000" pitchFamily="2" charset="77"/>
              <a:cs typeface="Poppins" panose="00000500000000000000" pitchFamily="2" charset="77"/>
            </a:rPr>
            <a:t>  Joining the Cambrian community</a:t>
          </a:r>
        </a:p>
      </dsp:txBody>
      <dsp:txXfrm rot="10800000">
        <a:off x="0" y="972"/>
        <a:ext cx="6282690" cy="238270"/>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BF2BC-3794-BF45-A3AB-BC92F931AD4D}">
      <dsp:nvSpPr>
        <dsp:cNvPr id="0" name=""/>
        <dsp:cNvSpPr/>
      </dsp:nvSpPr>
      <dsp:spPr>
        <a:xfrm>
          <a:off x="2192343" y="64008"/>
          <a:ext cx="12746" cy="3072384"/>
        </a:xfrm>
        <a:prstGeom prst="rect">
          <a:avLst/>
        </a:prstGeom>
        <a:solidFill>
          <a:srgbClr val="C5E0DA"/>
        </a:solidFill>
        <a:ln>
          <a:noFill/>
        </a:ln>
        <a:effectLst/>
      </dsp:spPr>
      <dsp:style>
        <a:lnRef idx="0">
          <a:scrgbClr r="0" g="0" b="0"/>
        </a:lnRef>
        <a:fillRef idx="1">
          <a:scrgbClr r="0" g="0" b="0"/>
        </a:fillRef>
        <a:effectRef idx="0">
          <a:scrgbClr r="0" g="0" b="0"/>
        </a:effectRef>
        <a:fontRef idx="minor"/>
      </dsp:style>
    </dsp:sp>
    <dsp:sp modelId="{26010C52-7E20-C148-9848-E8B0E5F19307}">
      <dsp:nvSpPr>
        <dsp:cNvPr id="0" name=""/>
        <dsp:cNvSpPr/>
      </dsp:nvSpPr>
      <dsp:spPr>
        <a:xfrm>
          <a:off x="0" y="64008"/>
          <a:ext cx="1988404" cy="307238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25400" tIns="12700" rIns="76200" bIns="12700" numCol="1" spcCol="1270" anchor="ctr" anchorCtr="0">
          <a:noAutofit/>
        </a:bodyPr>
        <a:lstStyle/>
        <a:p>
          <a:pPr marL="0" lvl="0" indent="0" algn="r" defTabSz="889000">
            <a:lnSpc>
              <a:spcPct val="90000"/>
            </a:lnSpc>
            <a:spcBef>
              <a:spcPct val="0"/>
            </a:spcBef>
            <a:spcAft>
              <a:spcPct val="35000"/>
            </a:spcAft>
            <a:buNone/>
            <a:defRPr b="1">
              <a:solidFill>
                <a:schemeClr val="accent1"/>
              </a:solidFill>
            </a:defRPr>
          </a:pPr>
          <a:r>
            <a:rPr lang="en-US" sz="2000" kern="1200">
              <a:solidFill>
                <a:srgbClr val="0A6F68"/>
              </a:solidFill>
              <a:effectLst/>
              <a:latin typeface="Poppins" panose="00000500000000000000" pitchFamily="2" charset="77"/>
              <a:cs typeface="Poppins" panose="00000500000000000000" pitchFamily="2" charset="77"/>
            </a:rPr>
            <a:t>This handbook is intended to help you:</a:t>
          </a:r>
        </a:p>
      </dsp:txBody>
      <dsp:txXfrm>
        <a:off x="0" y="64008"/>
        <a:ext cx="1988404" cy="3072384"/>
      </dsp:txXfrm>
    </dsp:sp>
    <dsp:sp modelId="{95B539D5-19C8-8F46-9BE3-735AD231A5E9}">
      <dsp:nvSpPr>
        <dsp:cNvPr id="0" name=""/>
        <dsp:cNvSpPr/>
      </dsp:nvSpPr>
      <dsp:spPr>
        <a:xfrm>
          <a:off x="1983649" y="1385133"/>
          <a:ext cx="430133" cy="430133"/>
        </a:xfrm>
        <a:prstGeom prst="ellipse">
          <a:avLst/>
        </a:prstGeom>
        <a:solidFill>
          <a:srgbClr val="0A6F6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3B87DE-ADE5-A344-B90E-340AFF51B901}">
      <dsp:nvSpPr>
        <dsp:cNvPr id="0" name=""/>
        <dsp:cNvSpPr/>
      </dsp:nvSpPr>
      <dsp:spPr>
        <a:xfrm>
          <a:off x="2415401" y="64008"/>
          <a:ext cx="3957689" cy="307238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Understand teaching and learning at Cambrian College</a:t>
          </a:r>
          <a:endParaRPr lang="en-US" sz="1200" strike="sngStrike" kern="1200"/>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Navigate institutional systems and processes</a:t>
          </a:r>
          <a:endParaRPr lang="en-US" sz="1200" kern="1200"/>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Support students effectively</a:t>
          </a:r>
          <a:endParaRPr lang="en-US" sz="1200" kern="1200"/>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Access services and resources available to faculty</a:t>
          </a:r>
          <a:endParaRPr lang="en-US" sz="1200" kern="1200"/>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Build confidence in your teaching practice</a:t>
          </a:r>
          <a:endParaRPr lang="en-US" sz="1200" kern="1200"/>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Connect with the Cambrian community</a:t>
          </a:r>
          <a:endParaRPr lang="en-US" sz="1200" kern="1200"/>
        </a:p>
      </dsp:txBody>
      <dsp:txXfrm>
        <a:off x="2415401" y="64008"/>
        <a:ext cx="3957689" cy="3072384"/>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6ECF82-8B77-9842-958D-958B1114F72A}">
      <dsp:nvSpPr>
        <dsp:cNvPr id="0" name=""/>
        <dsp:cNvSpPr/>
      </dsp:nvSpPr>
      <dsp:spPr>
        <a:xfrm>
          <a:off x="2203305" y="33805"/>
          <a:ext cx="12809" cy="1622644"/>
        </a:xfrm>
        <a:prstGeom prst="rect">
          <a:avLst/>
        </a:prstGeom>
        <a:solidFill>
          <a:srgbClr val="C5E0DA"/>
        </a:solidFill>
        <a:ln>
          <a:noFill/>
        </a:ln>
        <a:effectLst/>
      </dsp:spPr>
      <dsp:style>
        <a:lnRef idx="0">
          <a:scrgbClr r="0" g="0" b="0"/>
        </a:lnRef>
        <a:fillRef idx="1">
          <a:scrgbClr r="0" g="0" b="0"/>
        </a:fillRef>
        <a:effectRef idx="0">
          <a:scrgbClr r="0" g="0" b="0"/>
        </a:effectRef>
        <a:fontRef idx="minor"/>
      </dsp:style>
    </dsp:sp>
    <dsp:sp modelId="{F51B1632-2D2E-BE48-880E-91DFAF604CC5}">
      <dsp:nvSpPr>
        <dsp:cNvPr id="0" name=""/>
        <dsp:cNvSpPr/>
      </dsp:nvSpPr>
      <dsp:spPr>
        <a:xfrm>
          <a:off x="0" y="33805"/>
          <a:ext cx="1998346" cy="162264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25400" tIns="12700" rIns="76200" bIns="12700" numCol="1" spcCol="1270" anchor="ctr" anchorCtr="0">
          <a:noAutofit/>
        </a:bodyPr>
        <a:lstStyle/>
        <a:p>
          <a:pPr marL="0" lvl="0" indent="0" algn="r" defTabSz="889000">
            <a:lnSpc>
              <a:spcPct val="90000"/>
            </a:lnSpc>
            <a:spcBef>
              <a:spcPct val="0"/>
            </a:spcBef>
            <a:spcAft>
              <a:spcPct val="35000"/>
            </a:spcAft>
            <a:buNone/>
            <a:defRPr b="1">
              <a:solidFill>
                <a:schemeClr val="accent1"/>
              </a:solidFill>
            </a:defRPr>
          </a:pPr>
          <a:r>
            <a:rPr lang="en-US" sz="2000" kern="1200">
              <a:solidFill>
                <a:srgbClr val="0A6F68"/>
              </a:solidFill>
              <a:latin typeface="Poppins" panose="00000500000000000000" pitchFamily="2" charset="77"/>
              <a:cs typeface="Poppins" panose="00000500000000000000" pitchFamily="2" charset="77"/>
            </a:rPr>
            <a:t>Cambrian is recognized for:</a:t>
          </a:r>
        </a:p>
      </dsp:txBody>
      <dsp:txXfrm>
        <a:off x="0" y="33805"/>
        <a:ext cx="1998346" cy="1622644"/>
      </dsp:txXfrm>
    </dsp:sp>
    <dsp:sp modelId="{B9A8F5CB-D1AE-134C-BF19-74F9D08BE030}">
      <dsp:nvSpPr>
        <dsp:cNvPr id="0" name=""/>
        <dsp:cNvSpPr/>
      </dsp:nvSpPr>
      <dsp:spPr>
        <a:xfrm>
          <a:off x="2096125" y="731542"/>
          <a:ext cx="227170" cy="227170"/>
        </a:xfrm>
        <a:prstGeom prst="ellipse">
          <a:avLst/>
        </a:prstGeom>
        <a:solidFill>
          <a:srgbClr val="0A6F6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964723-0685-9F44-A746-2C44DD6B0DFA}">
      <dsp:nvSpPr>
        <dsp:cNvPr id="0" name=""/>
        <dsp:cNvSpPr/>
      </dsp:nvSpPr>
      <dsp:spPr>
        <a:xfrm>
          <a:off x="2427478" y="33805"/>
          <a:ext cx="3977478" cy="162264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Applied and experiential learning</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Strong industry and community partnerships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Student-centred teaching</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Indigenous education and supports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Accessibility and inclusion</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US" sz="1200" kern="1200">
              <a:latin typeface="Poppins" panose="00000500000000000000" pitchFamily="2" charset="77"/>
              <a:cs typeface="Poppins" panose="00000500000000000000" pitchFamily="2" charset="77"/>
            </a:rPr>
            <a:t>Innovation </a:t>
          </a:r>
          <a:r>
            <a:rPr lang="en-CA" sz="1200" kern="1200">
              <a:latin typeface="Poppins" panose="00000500000000000000" pitchFamily="2" charset="77"/>
              <a:cs typeface="Poppins" panose="00000500000000000000" pitchFamily="2" charset="77"/>
            </a:rPr>
            <a:t>in teaching and learning</a:t>
          </a:r>
          <a:endParaRPr lang="en-US" sz="1200" kern="1200">
            <a:latin typeface="Poppins" panose="00000500000000000000" pitchFamily="2" charset="77"/>
            <a:cs typeface="Poppins" panose="00000500000000000000" pitchFamily="2" charset="77"/>
          </a:endParaRPr>
        </a:p>
      </dsp:txBody>
      <dsp:txXfrm>
        <a:off x="2427478" y="33805"/>
        <a:ext cx="3977478" cy="1622644"/>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C97F3D-BCF3-6548-B118-3C3136755DAB}">
      <dsp:nvSpPr>
        <dsp:cNvPr id="0" name=""/>
        <dsp:cNvSpPr/>
      </dsp:nvSpPr>
      <dsp:spPr>
        <a:xfrm>
          <a:off x="0" y="2884638"/>
          <a:ext cx="6625533" cy="315664"/>
        </a:xfrm>
        <a:prstGeom prst="rect">
          <a:avLst/>
        </a:prstGeom>
        <a:solidFill>
          <a:srgbClr val="C5E0DA"/>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Continue developing your own teaching practice</a:t>
          </a:r>
        </a:p>
      </dsp:txBody>
      <dsp:txXfrm>
        <a:off x="0" y="2884638"/>
        <a:ext cx="6625533" cy="315664"/>
      </dsp:txXfrm>
    </dsp:sp>
    <dsp:sp modelId="{DADD5BE8-852B-5B41-9E18-F0D05ABDCF3B}">
      <dsp:nvSpPr>
        <dsp:cNvPr id="0" name=""/>
        <dsp:cNvSpPr/>
      </dsp:nvSpPr>
      <dsp:spPr>
        <a:xfrm rot="10800000">
          <a:off x="0" y="2403881"/>
          <a:ext cx="6625533" cy="485491"/>
        </a:xfrm>
        <a:prstGeom prst="upArrowCallout">
          <a:avLst/>
        </a:prstGeom>
        <a:solidFill>
          <a:srgbClr val="C5E0DA"/>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Contribute to curriculum quality</a:t>
          </a:r>
        </a:p>
      </dsp:txBody>
      <dsp:txXfrm rot="10800000">
        <a:off x="0" y="2403881"/>
        <a:ext cx="6625533" cy="315457"/>
      </dsp:txXfrm>
    </dsp:sp>
    <dsp:sp modelId="{E4CE0AB7-AD60-CD43-9B44-EA601874720D}">
      <dsp:nvSpPr>
        <dsp:cNvPr id="0" name=""/>
        <dsp:cNvSpPr/>
      </dsp:nvSpPr>
      <dsp:spPr>
        <a:xfrm rot="10800000">
          <a:off x="0" y="1923124"/>
          <a:ext cx="6625533" cy="485491"/>
        </a:xfrm>
        <a:prstGeom prst="upArrowCallout">
          <a:avLst/>
        </a:prstGeom>
        <a:solidFill>
          <a:srgbClr val="C5E0DA"/>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Model professionalism and ethical practice</a:t>
          </a:r>
        </a:p>
      </dsp:txBody>
      <dsp:txXfrm rot="10800000">
        <a:off x="0" y="1923124"/>
        <a:ext cx="6625533" cy="315457"/>
      </dsp:txXfrm>
    </dsp:sp>
    <dsp:sp modelId="{298E4722-9779-764A-83FD-DEC739F76DAA}">
      <dsp:nvSpPr>
        <dsp:cNvPr id="0" name=""/>
        <dsp:cNvSpPr/>
      </dsp:nvSpPr>
      <dsp:spPr>
        <a:xfrm rot="10800000">
          <a:off x="0" y="1442367"/>
          <a:ext cx="6625533" cy="485491"/>
        </a:xfrm>
        <a:prstGeom prst="upArrowCallout">
          <a:avLst/>
        </a:prstGeom>
        <a:solidFill>
          <a:srgbClr val="C5E0DA"/>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Support student success</a:t>
          </a:r>
        </a:p>
      </dsp:txBody>
      <dsp:txXfrm rot="10800000">
        <a:off x="0" y="1442367"/>
        <a:ext cx="6625533" cy="315457"/>
      </dsp:txXfrm>
    </dsp:sp>
    <dsp:sp modelId="{F3D5E69F-D7A7-B248-A0B0-56537CF10F06}">
      <dsp:nvSpPr>
        <dsp:cNvPr id="0" name=""/>
        <dsp:cNvSpPr/>
      </dsp:nvSpPr>
      <dsp:spPr>
        <a:xfrm rot="10800000">
          <a:off x="0" y="961610"/>
          <a:ext cx="6625533" cy="485491"/>
        </a:xfrm>
        <a:prstGeom prst="upArrowCallout">
          <a:avLst/>
        </a:prstGeom>
        <a:solidFill>
          <a:srgbClr val="C5E0DA"/>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Assess and provide feedback on student learning</a:t>
          </a:r>
        </a:p>
      </dsp:txBody>
      <dsp:txXfrm rot="10800000">
        <a:off x="0" y="961610"/>
        <a:ext cx="6625533" cy="315457"/>
      </dsp:txXfrm>
    </dsp:sp>
    <dsp:sp modelId="{0F55A9A3-E9C0-2840-9A1C-624E4CD91EA4}">
      <dsp:nvSpPr>
        <dsp:cNvPr id="0" name=""/>
        <dsp:cNvSpPr/>
      </dsp:nvSpPr>
      <dsp:spPr>
        <a:xfrm rot="10800000">
          <a:off x="0" y="480853"/>
          <a:ext cx="6625533" cy="485491"/>
        </a:xfrm>
        <a:prstGeom prst="upArrowCallout">
          <a:avLst/>
        </a:prstGeom>
        <a:solidFill>
          <a:srgbClr val="C5E0DA"/>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Foster inclusive learning environments</a:t>
          </a:r>
        </a:p>
      </dsp:txBody>
      <dsp:txXfrm rot="10800000">
        <a:off x="0" y="480853"/>
        <a:ext cx="6625533" cy="315457"/>
      </dsp:txXfrm>
    </dsp:sp>
    <dsp:sp modelId="{A0D59CB8-CE6C-F34F-9EB9-0AB0FE5432E1}">
      <dsp:nvSpPr>
        <dsp:cNvPr id="0" name=""/>
        <dsp:cNvSpPr/>
      </dsp:nvSpPr>
      <dsp:spPr>
        <a:xfrm rot="10800000">
          <a:off x="0" y="96"/>
          <a:ext cx="6625533" cy="485491"/>
        </a:xfrm>
        <a:prstGeom prst="upArrowCallout">
          <a:avLst/>
        </a:prstGeom>
        <a:solidFill>
          <a:srgbClr val="C5E0DA"/>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Create engaging learning experiences</a:t>
          </a:r>
        </a:p>
      </dsp:txBody>
      <dsp:txXfrm rot="10800000">
        <a:off x="0" y="96"/>
        <a:ext cx="6625533" cy="315457"/>
      </dsp:txXfrm>
    </dsp:sp>
  </dsp:spTree>
</dsp:drawing>
</file>

<file path=word/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2D945D-1F0B-8D41-83C4-CEBF7A3B907B}">
      <dsp:nvSpPr>
        <dsp:cNvPr id="0" name=""/>
        <dsp:cNvSpPr/>
      </dsp:nvSpPr>
      <dsp:spPr>
        <a:xfrm>
          <a:off x="2304760" y="65116"/>
          <a:ext cx="13399" cy="3125585"/>
        </a:xfrm>
        <a:prstGeom prst="rect">
          <a:avLst/>
        </a:prstGeom>
        <a:solidFill>
          <a:srgbClr val="C5E0DA"/>
        </a:solidFill>
        <a:ln>
          <a:noFill/>
        </a:ln>
        <a:effectLst/>
      </dsp:spPr>
      <dsp:style>
        <a:lnRef idx="0">
          <a:scrgbClr r="0" g="0" b="0"/>
        </a:lnRef>
        <a:fillRef idx="1">
          <a:scrgbClr r="0" g="0" b="0"/>
        </a:fillRef>
        <a:effectRef idx="0">
          <a:scrgbClr r="0" g="0" b="0"/>
        </a:effectRef>
        <a:fontRef idx="minor"/>
      </dsp:style>
    </dsp:sp>
    <dsp:sp modelId="{00850D28-AB78-7745-8377-3E675F4E65FB}">
      <dsp:nvSpPr>
        <dsp:cNvPr id="0" name=""/>
        <dsp:cNvSpPr/>
      </dsp:nvSpPr>
      <dsp:spPr>
        <a:xfrm>
          <a:off x="0" y="65116"/>
          <a:ext cx="2090364" cy="312558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25400" tIns="12700" rIns="76200" bIns="12700" numCol="1" spcCol="1270" anchor="ctr" anchorCtr="0">
          <a:noAutofit/>
        </a:bodyPr>
        <a:lstStyle/>
        <a:p>
          <a:pPr marL="0" lvl="0" indent="0" algn="r" defTabSz="889000">
            <a:lnSpc>
              <a:spcPct val="90000"/>
            </a:lnSpc>
            <a:spcBef>
              <a:spcPct val="0"/>
            </a:spcBef>
            <a:spcAft>
              <a:spcPct val="35000"/>
            </a:spcAft>
            <a:buNone/>
            <a:defRPr b="1">
              <a:solidFill>
                <a:schemeClr val="accent1"/>
              </a:solidFill>
            </a:defRPr>
          </a:pPr>
          <a:r>
            <a:rPr lang="en-US" sz="2000" kern="1200">
              <a:solidFill>
                <a:srgbClr val="0A6F68"/>
              </a:solidFill>
              <a:latin typeface="Poppins" panose="00000500000000000000" pitchFamily="2" charset="77"/>
              <a:cs typeface="Poppins" panose="00000500000000000000" pitchFamily="2" charset="77"/>
            </a:rPr>
            <a:t>Our student population includes:</a:t>
          </a:r>
        </a:p>
      </dsp:txBody>
      <dsp:txXfrm>
        <a:off x="0" y="65116"/>
        <a:ext cx="2090364" cy="3125585"/>
      </dsp:txXfrm>
    </dsp:sp>
    <dsp:sp modelId="{BE9F15DF-79C3-8C43-BC34-AE81C50AE8AB}">
      <dsp:nvSpPr>
        <dsp:cNvPr id="0" name=""/>
        <dsp:cNvSpPr/>
      </dsp:nvSpPr>
      <dsp:spPr>
        <a:xfrm>
          <a:off x="2092669" y="1409118"/>
          <a:ext cx="437581" cy="437581"/>
        </a:xfrm>
        <a:prstGeom prst="ellipse">
          <a:avLst/>
        </a:prstGeom>
        <a:solidFill>
          <a:srgbClr val="1E6C6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A6802B-B07B-9B4F-8ED8-DA51F0179563}">
      <dsp:nvSpPr>
        <dsp:cNvPr id="0" name=""/>
        <dsp:cNvSpPr/>
      </dsp:nvSpPr>
      <dsp:spPr>
        <a:xfrm>
          <a:off x="2539256" y="65116"/>
          <a:ext cx="4160628" cy="312558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Domestic students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Indigenous students</a:t>
          </a:r>
          <a:endParaRPr lang="en-US" sz="1200" kern="1200">
            <a:solidFill>
              <a:schemeClr val="tx1"/>
            </a:solidFill>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First-generation students - L</a:t>
          </a:r>
          <a:r>
            <a:rPr lang="en-US" sz="1200" kern="1200">
              <a:solidFill>
                <a:schemeClr val="tx1"/>
              </a:solidFill>
              <a:latin typeface="Poppins" panose="00000500000000000000" pitchFamily="2" charset="77"/>
              <a:cs typeface="Poppins" panose="00000500000000000000" pitchFamily="2" charset="77"/>
            </a:rPr>
            <a:t>earners that are the first in their family to attend post-secondary education</a:t>
          </a:r>
          <a:endParaRPr lang="en-CA" sz="1200" kern="1200">
            <a:solidFill>
              <a:schemeClr val="tx1"/>
            </a:solidFill>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International students</a:t>
          </a:r>
          <a:endParaRPr lang="en-US" sz="1200" kern="1200">
            <a:solidFill>
              <a:schemeClr val="tx1"/>
            </a:solidFill>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Apprentices</a:t>
          </a:r>
          <a:endParaRPr lang="en-US" sz="1200" kern="1200">
            <a:solidFill>
              <a:schemeClr val="tx1"/>
            </a:solidFill>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Continuing education learners</a:t>
          </a:r>
          <a:endParaRPr lang="en-US" sz="1200" kern="1200">
            <a:solidFill>
              <a:schemeClr val="tx1"/>
            </a:solidFill>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Students returning to education after employment, personal or career changes</a:t>
          </a:r>
          <a:endParaRPr lang="en-US" sz="1200" kern="1200">
            <a:solidFill>
              <a:schemeClr val="tx1"/>
            </a:solidFill>
            <a:latin typeface="Poppins" panose="00000500000000000000" pitchFamily="2" charset="77"/>
            <a:cs typeface="Poppins" panose="00000500000000000000" pitchFamily="2" charset="77"/>
          </a:endParaRPr>
        </a:p>
      </dsp:txBody>
      <dsp:txXfrm>
        <a:off x="2539256" y="65116"/>
        <a:ext cx="4160628" cy="3125585"/>
      </dsp:txXfrm>
    </dsp:sp>
  </dsp:spTree>
</dsp:drawing>
</file>

<file path=word/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DC790-2706-E64D-92BD-D730469C03E1}">
      <dsp:nvSpPr>
        <dsp:cNvPr id="0" name=""/>
        <dsp:cNvSpPr/>
      </dsp:nvSpPr>
      <dsp:spPr>
        <a:xfrm>
          <a:off x="2304820" y="64008"/>
          <a:ext cx="13400" cy="3072384"/>
        </a:xfrm>
        <a:prstGeom prst="rect">
          <a:avLst/>
        </a:prstGeom>
        <a:solidFill>
          <a:srgbClr val="C5E0DA"/>
        </a:solidFill>
        <a:ln>
          <a:noFill/>
        </a:ln>
        <a:effectLst/>
      </dsp:spPr>
      <dsp:style>
        <a:lnRef idx="0">
          <a:scrgbClr r="0" g="0" b="0"/>
        </a:lnRef>
        <a:fillRef idx="1">
          <a:scrgbClr r="0" g="0" b="0"/>
        </a:fillRef>
        <a:effectRef idx="0">
          <a:scrgbClr r="0" g="0" b="0"/>
        </a:effectRef>
        <a:fontRef idx="minor"/>
      </dsp:style>
    </dsp:sp>
    <dsp:sp modelId="{0717E882-A6D8-D347-89FA-FCD224FC66C0}">
      <dsp:nvSpPr>
        <dsp:cNvPr id="0" name=""/>
        <dsp:cNvSpPr/>
      </dsp:nvSpPr>
      <dsp:spPr>
        <a:xfrm>
          <a:off x="0" y="64008"/>
          <a:ext cx="2090418" cy="307238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25400" tIns="12700" rIns="76200" bIns="12700" numCol="1" spcCol="1270" anchor="ctr" anchorCtr="0">
          <a:noAutofit/>
        </a:bodyPr>
        <a:lstStyle/>
        <a:p>
          <a:pPr marL="0" lvl="0" indent="0" algn="r" defTabSz="889000">
            <a:lnSpc>
              <a:spcPct val="90000"/>
            </a:lnSpc>
            <a:spcBef>
              <a:spcPct val="0"/>
            </a:spcBef>
            <a:spcAft>
              <a:spcPct val="35000"/>
            </a:spcAft>
            <a:buNone/>
            <a:defRPr b="1">
              <a:solidFill>
                <a:schemeClr val="accent1"/>
              </a:solidFill>
            </a:defRPr>
          </a:pPr>
          <a:r>
            <a:rPr lang="en-US" sz="2000" kern="1200">
              <a:solidFill>
                <a:srgbClr val="0A6F68"/>
              </a:solidFill>
              <a:latin typeface="Poppins" panose="00000500000000000000" pitchFamily="2" charset="77"/>
              <a:cs typeface="Poppins" panose="00000500000000000000" pitchFamily="2" charset="77"/>
            </a:rPr>
            <a:t>Students may also be balancing:</a:t>
          </a:r>
        </a:p>
      </dsp:txBody>
      <dsp:txXfrm>
        <a:off x="0" y="64008"/>
        <a:ext cx="2090418" cy="3072384"/>
      </dsp:txXfrm>
    </dsp:sp>
    <dsp:sp modelId="{9A798C0A-CF77-0D41-B209-892CBF79F012}">
      <dsp:nvSpPr>
        <dsp:cNvPr id="0" name=""/>
        <dsp:cNvSpPr/>
      </dsp:nvSpPr>
      <dsp:spPr>
        <a:xfrm>
          <a:off x="2096453" y="1385133"/>
          <a:ext cx="430133" cy="430133"/>
        </a:xfrm>
        <a:prstGeom prst="ellipse">
          <a:avLst/>
        </a:prstGeom>
        <a:solidFill>
          <a:srgbClr val="0A6F6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7DC824-E74A-1C4C-85F8-6747475A5999}">
      <dsp:nvSpPr>
        <dsp:cNvPr id="0" name=""/>
        <dsp:cNvSpPr/>
      </dsp:nvSpPr>
      <dsp:spPr>
        <a:xfrm>
          <a:off x="2539322" y="64008"/>
          <a:ext cx="4160736" cy="307238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Employment (full-time or part-time)</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Family responsibilities</a:t>
          </a:r>
          <a:endParaRPr lang="en-US" sz="1200" kern="1200">
            <a:solidFill>
              <a:schemeClr val="tx1"/>
            </a:solidFill>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Financial pressures</a:t>
          </a:r>
          <a:endParaRPr lang="en-US" sz="1200" kern="1200">
            <a:solidFill>
              <a:schemeClr val="tx1"/>
            </a:solidFill>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Commuting (public transit, walking, or personal vehicle)</a:t>
          </a:r>
          <a:endParaRPr lang="en-US" sz="1200" kern="1200">
            <a:solidFill>
              <a:schemeClr val="tx1"/>
            </a:solidFill>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Health and wellness concerns</a:t>
          </a:r>
          <a:endParaRPr lang="en-US" sz="1200" kern="1200">
            <a:solidFill>
              <a:schemeClr val="tx1"/>
            </a:solidFill>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Adjustments to post-secondary education</a:t>
          </a:r>
          <a:endParaRPr lang="en-US" sz="1200" kern="1200">
            <a:solidFill>
              <a:schemeClr val="tx1"/>
            </a:solidFill>
            <a:latin typeface="Poppins" panose="00000500000000000000" pitchFamily="2" charset="77"/>
            <a:cs typeface="Poppins" panose="00000500000000000000" pitchFamily="2" charset="77"/>
          </a:endParaRPr>
        </a:p>
      </dsp:txBody>
      <dsp:txXfrm>
        <a:off x="2539322" y="64008"/>
        <a:ext cx="4160736" cy="3072384"/>
      </dsp:txXfrm>
    </dsp:sp>
  </dsp:spTree>
</dsp:drawing>
</file>

<file path=word/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AE9F30-69CB-9F4D-A27C-B160FE1B28E6}">
      <dsp:nvSpPr>
        <dsp:cNvPr id="0" name=""/>
        <dsp:cNvSpPr/>
      </dsp:nvSpPr>
      <dsp:spPr>
        <a:xfrm>
          <a:off x="-3764152" y="-578198"/>
          <a:ext cx="4486618" cy="4486618"/>
        </a:xfrm>
        <a:prstGeom prst="blockArc">
          <a:avLst>
            <a:gd name="adj1" fmla="val 18900000"/>
            <a:gd name="adj2" fmla="val 2700000"/>
            <a:gd name="adj3" fmla="val 481"/>
          </a:avLst>
        </a:prstGeom>
        <a:noFill/>
        <a:ln w="12700" cap="flat" cmpd="sng" algn="ctr">
          <a:solidFill>
            <a:srgbClr val="1E6C66"/>
          </a:solidFill>
          <a:prstDash val="solid"/>
          <a:miter lim="800000"/>
        </a:ln>
        <a:effectLst/>
      </dsp:spPr>
      <dsp:style>
        <a:lnRef idx="2">
          <a:scrgbClr r="0" g="0" b="0"/>
        </a:lnRef>
        <a:fillRef idx="0">
          <a:scrgbClr r="0" g="0" b="0"/>
        </a:fillRef>
        <a:effectRef idx="0">
          <a:scrgbClr r="0" g="0" b="0"/>
        </a:effectRef>
        <a:fontRef idx="minor"/>
      </dsp:style>
    </dsp:sp>
    <dsp:sp modelId="{4BE1C457-CC5A-8E43-B7D2-F23652E06FE4}">
      <dsp:nvSpPr>
        <dsp:cNvPr id="0" name=""/>
        <dsp:cNvSpPr/>
      </dsp:nvSpPr>
      <dsp:spPr>
        <a:xfrm>
          <a:off x="378674" y="343024"/>
          <a:ext cx="5797552" cy="338326"/>
        </a:xfrm>
        <a:prstGeom prst="rect">
          <a:avLst/>
        </a:prstGeom>
        <a:solidFill>
          <a:srgbClr val="C5E0D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655"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Identify the collaborative nature of teaching and student support. </a:t>
          </a:r>
          <a:endParaRPr lang="en-US" sz="1050" kern="1200">
            <a:solidFill>
              <a:schemeClr val="tx1"/>
            </a:solidFill>
            <a:latin typeface="Poppins" panose="00000500000000000000" pitchFamily="2" charset="77"/>
            <a:cs typeface="Poppins" panose="00000500000000000000" pitchFamily="2" charset="77"/>
          </a:endParaRPr>
        </a:p>
      </dsp:txBody>
      <dsp:txXfrm>
        <a:off x="378674" y="343024"/>
        <a:ext cx="5797552" cy="338326"/>
      </dsp:txXfrm>
    </dsp:sp>
    <dsp:sp modelId="{5FA90E6C-5341-E545-94C1-57E3BB56D26C}">
      <dsp:nvSpPr>
        <dsp:cNvPr id="0" name=""/>
        <dsp:cNvSpPr/>
      </dsp:nvSpPr>
      <dsp:spPr>
        <a:xfrm>
          <a:off x="183230" y="316743"/>
          <a:ext cx="390888" cy="390888"/>
        </a:xfrm>
        <a:prstGeom prst="ellipse">
          <a:avLst/>
        </a:prstGeom>
        <a:solidFill>
          <a:srgbClr val="1E6C66"/>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09C46FE-1956-C442-8BBC-4C8B52A2EC65}">
      <dsp:nvSpPr>
        <dsp:cNvPr id="0" name=""/>
        <dsp:cNvSpPr/>
      </dsp:nvSpPr>
      <dsp:spPr>
        <a:xfrm>
          <a:off x="672400" y="1111639"/>
          <a:ext cx="5503827" cy="338326"/>
        </a:xfrm>
        <a:prstGeom prst="rect">
          <a:avLst/>
        </a:prstGeom>
        <a:solidFill>
          <a:srgbClr val="C5E0D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655"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Recognize the diversity of Cambrian's student population.</a:t>
          </a:r>
          <a:endParaRPr lang="en-US" sz="1050" kern="1200">
            <a:solidFill>
              <a:schemeClr val="tx1"/>
            </a:solidFill>
            <a:latin typeface="Poppins" panose="00000500000000000000" pitchFamily="2" charset="77"/>
            <a:cs typeface="Poppins" panose="00000500000000000000" pitchFamily="2" charset="77"/>
          </a:endParaRPr>
        </a:p>
      </dsp:txBody>
      <dsp:txXfrm>
        <a:off x="672400" y="1111639"/>
        <a:ext cx="5503827" cy="338326"/>
      </dsp:txXfrm>
    </dsp:sp>
    <dsp:sp modelId="{325BBE1A-2410-9C43-9A13-67AD397F5C2E}">
      <dsp:nvSpPr>
        <dsp:cNvPr id="0" name=""/>
        <dsp:cNvSpPr/>
      </dsp:nvSpPr>
      <dsp:spPr>
        <a:xfrm>
          <a:off x="476956" y="1085359"/>
          <a:ext cx="390888" cy="390888"/>
        </a:xfrm>
        <a:prstGeom prst="ellipse">
          <a:avLst/>
        </a:prstGeom>
        <a:solidFill>
          <a:srgbClr val="1E6C66"/>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1535CC89-35DA-6F42-B0F2-F5F2D93088F0}">
      <dsp:nvSpPr>
        <dsp:cNvPr id="0" name=""/>
        <dsp:cNvSpPr/>
      </dsp:nvSpPr>
      <dsp:spPr>
        <a:xfrm>
          <a:off x="672400" y="1880255"/>
          <a:ext cx="5503827" cy="338326"/>
        </a:xfrm>
        <a:prstGeom prst="rect">
          <a:avLst/>
        </a:prstGeom>
        <a:solidFill>
          <a:srgbClr val="C5E0D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655"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Explain your role in supporting student learning and success. </a:t>
          </a:r>
          <a:endParaRPr lang="en-US" sz="1050" kern="1200">
            <a:solidFill>
              <a:schemeClr val="tx1"/>
            </a:solidFill>
            <a:latin typeface="Poppins" panose="00000500000000000000" pitchFamily="2" charset="77"/>
            <a:cs typeface="Poppins" panose="00000500000000000000" pitchFamily="2" charset="77"/>
          </a:endParaRPr>
        </a:p>
      </dsp:txBody>
      <dsp:txXfrm>
        <a:off x="672400" y="1880255"/>
        <a:ext cx="5503827" cy="338326"/>
      </dsp:txXfrm>
    </dsp:sp>
    <dsp:sp modelId="{BE28D16B-FFE7-D549-80AB-51352C1035B6}">
      <dsp:nvSpPr>
        <dsp:cNvPr id="0" name=""/>
        <dsp:cNvSpPr/>
      </dsp:nvSpPr>
      <dsp:spPr>
        <a:xfrm>
          <a:off x="476956" y="1853974"/>
          <a:ext cx="390888" cy="390888"/>
        </a:xfrm>
        <a:prstGeom prst="ellipse">
          <a:avLst/>
        </a:prstGeom>
        <a:solidFill>
          <a:srgbClr val="1E6C66"/>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4D41B8F4-7E24-5743-AB53-FF899C1F8ECB}">
      <dsp:nvSpPr>
        <dsp:cNvPr id="0" name=""/>
        <dsp:cNvSpPr/>
      </dsp:nvSpPr>
      <dsp:spPr>
        <a:xfrm>
          <a:off x="378674" y="2648870"/>
          <a:ext cx="5797552" cy="338326"/>
        </a:xfrm>
        <a:prstGeom prst="rect">
          <a:avLst/>
        </a:prstGeom>
        <a:solidFill>
          <a:srgbClr val="C5E0D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655"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Describe Cambrian College's educational mission and priorities.</a:t>
          </a:r>
          <a:endParaRPr lang="en-US" sz="1050" kern="1200">
            <a:solidFill>
              <a:schemeClr val="tx1"/>
            </a:solidFill>
            <a:latin typeface="Poppins" panose="00000500000000000000" pitchFamily="2" charset="77"/>
            <a:cs typeface="Poppins" panose="00000500000000000000" pitchFamily="2" charset="77"/>
          </a:endParaRPr>
        </a:p>
      </dsp:txBody>
      <dsp:txXfrm>
        <a:off x="378674" y="2648870"/>
        <a:ext cx="5797552" cy="338326"/>
      </dsp:txXfrm>
    </dsp:sp>
    <dsp:sp modelId="{D9D1A37D-D311-524A-9072-BA97E4E3E202}">
      <dsp:nvSpPr>
        <dsp:cNvPr id="0" name=""/>
        <dsp:cNvSpPr/>
      </dsp:nvSpPr>
      <dsp:spPr>
        <a:xfrm>
          <a:off x="183230" y="2622589"/>
          <a:ext cx="390888" cy="390888"/>
        </a:xfrm>
        <a:prstGeom prst="ellipse">
          <a:avLst/>
        </a:prstGeom>
        <a:solidFill>
          <a:srgbClr val="1E6C66"/>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word/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0EAE2-A168-7244-AE22-1E8E6433F1C9}">
      <dsp:nvSpPr>
        <dsp:cNvPr id="0" name=""/>
        <dsp:cNvSpPr/>
      </dsp:nvSpPr>
      <dsp:spPr>
        <a:xfrm>
          <a:off x="2195322" y="58102"/>
          <a:ext cx="12763" cy="2788920"/>
        </a:xfrm>
        <a:prstGeom prst="rect">
          <a:avLst/>
        </a:prstGeom>
        <a:solidFill>
          <a:srgbClr val="915901"/>
        </a:solidFill>
        <a:ln>
          <a:noFill/>
        </a:ln>
        <a:effectLst/>
      </dsp:spPr>
      <dsp:style>
        <a:lnRef idx="0">
          <a:scrgbClr r="0" g="0" b="0"/>
        </a:lnRef>
        <a:fillRef idx="1">
          <a:scrgbClr r="0" g="0" b="0"/>
        </a:fillRef>
        <a:effectRef idx="0">
          <a:scrgbClr r="0" g="0" b="0"/>
        </a:effectRef>
        <a:fontRef idx="minor"/>
      </dsp:style>
    </dsp:sp>
    <dsp:sp modelId="{4B89BCB0-EFA3-CD4B-A215-1C8FE9260953}">
      <dsp:nvSpPr>
        <dsp:cNvPr id="0" name=""/>
        <dsp:cNvSpPr/>
      </dsp:nvSpPr>
      <dsp:spPr>
        <a:xfrm>
          <a:off x="0" y="59974"/>
          <a:ext cx="1991106" cy="4126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7780" tIns="8890" rIns="53340" bIns="8890" numCol="1" spcCol="1270" anchor="ctr" anchorCtr="0">
          <a:noAutofit/>
        </a:bodyPr>
        <a:lstStyle/>
        <a:p>
          <a:pPr marL="0" lvl="0" indent="0" algn="r" defTabSz="622300">
            <a:lnSpc>
              <a:spcPct val="90000"/>
            </a:lnSpc>
            <a:spcBef>
              <a:spcPct val="0"/>
            </a:spcBef>
            <a:spcAft>
              <a:spcPct val="35000"/>
            </a:spcAft>
            <a:buNone/>
            <a:defRPr b="1">
              <a:solidFill>
                <a:schemeClr val="accent1"/>
              </a:solidFill>
            </a:defRPr>
          </a:pPr>
          <a:r>
            <a:rPr lang="en-CA" sz="1400" b="1" kern="1200">
              <a:solidFill>
                <a:srgbClr val="915901"/>
              </a:solidFill>
              <a:latin typeface="Poppins" panose="00000500000000000000" pitchFamily="2" charset="77"/>
              <a:cs typeface="Poppins" panose="00000500000000000000" pitchFamily="2" charset="77"/>
            </a:rPr>
            <a:t>Before Classes Begin</a:t>
          </a:r>
          <a:r>
            <a:rPr lang="en-CA" sz="1400" kern="1200">
              <a:solidFill>
                <a:srgbClr val="915901"/>
              </a:solidFill>
              <a:latin typeface="Poppins" panose="00000500000000000000" pitchFamily="2" charset="77"/>
              <a:cs typeface="Poppins" panose="00000500000000000000" pitchFamily="2" charset="77"/>
            </a:rPr>
            <a:t> </a:t>
          </a:r>
          <a:endParaRPr lang="en-US" sz="1400" kern="1200">
            <a:solidFill>
              <a:srgbClr val="915901"/>
            </a:solidFill>
            <a:latin typeface="Poppins" panose="00000500000000000000" pitchFamily="2" charset="77"/>
            <a:cs typeface="Poppins" panose="00000500000000000000" pitchFamily="2" charset="77"/>
          </a:endParaRPr>
        </a:p>
      </dsp:txBody>
      <dsp:txXfrm>
        <a:off x="0" y="59974"/>
        <a:ext cx="1991106" cy="412618"/>
      </dsp:txXfrm>
    </dsp:sp>
    <dsp:sp modelId="{B0D79A87-8317-1449-B37D-7B60D62BB828}">
      <dsp:nvSpPr>
        <dsp:cNvPr id="0" name=""/>
        <dsp:cNvSpPr/>
      </dsp:nvSpPr>
      <dsp:spPr>
        <a:xfrm>
          <a:off x="2172820" y="237400"/>
          <a:ext cx="57766" cy="57766"/>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BA392F-86BE-674F-A432-8568919F53EE}">
      <dsp:nvSpPr>
        <dsp:cNvPr id="0" name=""/>
        <dsp:cNvSpPr/>
      </dsp:nvSpPr>
      <dsp:spPr>
        <a:xfrm>
          <a:off x="2418683" y="59974"/>
          <a:ext cx="3963066" cy="4126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34290" tIns="5715" rIns="11430" bIns="5715" numCol="1" spcCol="1270" anchor="ctr" anchorCtr="0">
          <a:noAutofit/>
        </a:bodyPr>
        <a:lstStyle/>
        <a:p>
          <a:pPr marL="0" lvl="0" indent="0" algn="l" defTabSz="400050">
            <a:lnSpc>
              <a:spcPct val="90000"/>
            </a:lnSpc>
            <a:spcBef>
              <a:spcPct val="0"/>
            </a:spcBef>
            <a:spcAft>
              <a:spcPct val="35000"/>
            </a:spcAft>
            <a:buNone/>
          </a:pPr>
          <a:r>
            <a:rPr lang="en-CA" sz="900" kern="1200">
              <a:latin typeface="Poppins" panose="00000500000000000000" pitchFamily="2" charset="77"/>
              <a:cs typeface="Poppins" panose="00000500000000000000" pitchFamily="2" charset="77"/>
            </a:rPr>
            <a:t>Prepare your course(s), lessons, and materials, become familiar with institutional systems, review key course documents.</a:t>
          </a:r>
          <a:endParaRPr lang="en-US" sz="900" kern="1200">
            <a:latin typeface="Poppins" panose="00000500000000000000" pitchFamily="2" charset="77"/>
            <a:cs typeface="Poppins" panose="00000500000000000000" pitchFamily="2" charset="77"/>
          </a:endParaRPr>
        </a:p>
      </dsp:txBody>
      <dsp:txXfrm>
        <a:off x="2418683" y="59974"/>
        <a:ext cx="3963066" cy="412618"/>
      </dsp:txXfrm>
    </dsp:sp>
    <dsp:sp modelId="{BE925FFB-3036-4142-A6C7-1EF79AB7078E}">
      <dsp:nvSpPr>
        <dsp:cNvPr id="0" name=""/>
        <dsp:cNvSpPr/>
      </dsp:nvSpPr>
      <dsp:spPr>
        <a:xfrm>
          <a:off x="0" y="534486"/>
          <a:ext cx="1991106" cy="4126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7780" tIns="8890" rIns="53340" bIns="8890" numCol="1" spcCol="1270" anchor="ctr" anchorCtr="0">
          <a:noAutofit/>
        </a:bodyPr>
        <a:lstStyle/>
        <a:p>
          <a:pPr marL="0" lvl="0" indent="0" algn="r" defTabSz="622300">
            <a:lnSpc>
              <a:spcPct val="90000"/>
            </a:lnSpc>
            <a:spcBef>
              <a:spcPct val="0"/>
            </a:spcBef>
            <a:spcAft>
              <a:spcPct val="35000"/>
            </a:spcAft>
            <a:buNone/>
            <a:defRPr b="1">
              <a:solidFill>
                <a:schemeClr val="accent1"/>
              </a:solidFill>
            </a:defRPr>
          </a:pPr>
          <a:r>
            <a:rPr lang="en-CA" sz="1400" b="1" kern="1200">
              <a:solidFill>
                <a:srgbClr val="915901"/>
              </a:solidFill>
              <a:latin typeface="Poppins" panose="00000500000000000000" pitchFamily="2" charset="77"/>
              <a:cs typeface="Poppins" panose="00000500000000000000" pitchFamily="2" charset="77"/>
            </a:rPr>
            <a:t>Weeks 1-2</a:t>
          </a:r>
          <a:r>
            <a:rPr lang="en-CA" sz="1400" kern="1200">
              <a:solidFill>
                <a:srgbClr val="915901"/>
              </a:solidFill>
              <a:latin typeface="Poppins" panose="00000500000000000000" pitchFamily="2" charset="77"/>
              <a:cs typeface="Poppins" panose="00000500000000000000" pitchFamily="2" charset="77"/>
            </a:rPr>
            <a:t> </a:t>
          </a:r>
          <a:endParaRPr lang="en-US" sz="1400" kern="1200">
            <a:solidFill>
              <a:srgbClr val="915901"/>
            </a:solidFill>
            <a:latin typeface="Poppins" panose="00000500000000000000" pitchFamily="2" charset="77"/>
            <a:cs typeface="Poppins" panose="00000500000000000000" pitchFamily="2" charset="77"/>
          </a:endParaRPr>
        </a:p>
      </dsp:txBody>
      <dsp:txXfrm>
        <a:off x="0" y="534486"/>
        <a:ext cx="1991106" cy="412618"/>
      </dsp:txXfrm>
    </dsp:sp>
    <dsp:sp modelId="{2135F12F-D085-2340-A9CB-12866CC12642}">
      <dsp:nvSpPr>
        <dsp:cNvPr id="0" name=""/>
        <dsp:cNvSpPr/>
      </dsp:nvSpPr>
      <dsp:spPr>
        <a:xfrm>
          <a:off x="2172820" y="711912"/>
          <a:ext cx="57766" cy="57766"/>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2A0B8B-BA43-2145-A869-2BC6C1C5FEB3}">
      <dsp:nvSpPr>
        <dsp:cNvPr id="0" name=""/>
        <dsp:cNvSpPr/>
      </dsp:nvSpPr>
      <dsp:spPr>
        <a:xfrm>
          <a:off x="2418683" y="534486"/>
          <a:ext cx="3963066" cy="4126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34290" tIns="5715" rIns="11430" bIns="5715" numCol="1" spcCol="1270" anchor="ctr" anchorCtr="0">
          <a:noAutofit/>
        </a:bodyPr>
        <a:lstStyle/>
        <a:p>
          <a:pPr marL="0" lvl="0" indent="0" algn="l" defTabSz="400050">
            <a:lnSpc>
              <a:spcPct val="90000"/>
            </a:lnSpc>
            <a:spcBef>
              <a:spcPct val="0"/>
            </a:spcBef>
            <a:spcAft>
              <a:spcPct val="35000"/>
            </a:spcAft>
            <a:buNone/>
          </a:pPr>
          <a:r>
            <a:rPr lang="en-CA" sz="900" kern="1200">
              <a:latin typeface="Poppins" panose="00000500000000000000" pitchFamily="2" charset="77"/>
              <a:cs typeface="Poppins" panose="00000500000000000000" pitchFamily="2" charset="77"/>
            </a:rPr>
            <a:t>Welcome students, establish expectations and create routines, build relationships and establishing expectations.</a:t>
          </a:r>
          <a:endParaRPr lang="en-US" sz="900" kern="1200">
            <a:latin typeface="Poppins" panose="00000500000000000000" pitchFamily="2" charset="77"/>
            <a:cs typeface="Poppins" panose="00000500000000000000" pitchFamily="2" charset="77"/>
          </a:endParaRPr>
        </a:p>
      </dsp:txBody>
      <dsp:txXfrm>
        <a:off x="2418683" y="534486"/>
        <a:ext cx="3963066" cy="412618"/>
      </dsp:txXfrm>
    </dsp:sp>
    <dsp:sp modelId="{4994A605-7859-1F45-87E2-575031A0C9AA}">
      <dsp:nvSpPr>
        <dsp:cNvPr id="0" name=""/>
        <dsp:cNvSpPr/>
      </dsp:nvSpPr>
      <dsp:spPr>
        <a:xfrm>
          <a:off x="0" y="1008997"/>
          <a:ext cx="1991106" cy="4126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7780" tIns="8890" rIns="53340" bIns="8890" numCol="1" spcCol="1270" anchor="ctr" anchorCtr="0">
          <a:noAutofit/>
        </a:bodyPr>
        <a:lstStyle/>
        <a:p>
          <a:pPr marL="0" lvl="0" indent="0" algn="r" defTabSz="622300">
            <a:lnSpc>
              <a:spcPct val="90000"/>
            </a:lnSpc>
            <a:spcBef>
              <a:spcPct val="0"/>
            </a:spcBef>
            <a:spcAft>
              <a:spcPct val="35000"/>
            </a:spcAft>
            <a:buNone/>
            <a:defRPr b="1">
              <a:solidFill>
                <a:schemeClr val="accent1"/>
              </a:solidFill>
            </a:defRPr>
          </a:pPr>
          <a:r>
            <a:rPr lang="en-CA" sz="1400" b="1" kern="1200">
              <a:solidFill>
                <a:srgbClr val="915901"/>
              </a:solidFill>
              <a:latin typeface="Poppins" panose="00000500000000000000" pitchFamily="2" charset="77"/>
              <a:cs typeface="Poppins" panose="00000500000000000000" pitchFamily="2" charset="77"/>
            </a:rPr>
            <a:t>Weeks 3-6</a:t>
          </a:r>
          <a:r>
            <a:rPr lang="en-CA" sz="1400" kern="1200">
              <a:solidFill>
                <a:srgbClr val="915901"/>
              </a:solidFill>
              <a:latin typeface="Poppins" panose="00000500000000000000" pitchFamily="2" charset="77"/>
              <a:cs typeface="Poppins" panose="00000500000000000000" pitchFamily="2" charset="77"/>
            </a:rPr>
            <a:t> </a:t>
          </a:r>
          <a:endParaRPr lang="en-US" sz="1400" kern="1200">
            <a:solidFill>
              <a:srgbClr val="915901"/>
            </a:solidFill>
            <a:latin typeface="Poppins" panose="00000500000000000000" pitchFamily="2" charset="77"/>
            <a:cs typeface="Poppins" panose="00000500000000000000" pitchFamily="2" charset="77"/>
          </a:endParaRPr>
        </a:p>
      </dsp:txBody>
      <dsp:txXfrm>
        <a:off x="0" y="1008997"/>
        <a:ext cx="1991106" cy="412618"/>
      </dsp:txXfrm>
    </dsp:sp>
    <dsp:sp modelId="{B80C4166-7F0A-6F4B-904B-439C9BA25205}">
      <dsp:nvSpPr>
        <dsp:cNvPr id="0" name=""/>
        <dsp:cNvSpPr/>
      </dsp:nvSpPr>
      <dsp:spPr>
        <a:xfrm>
          <a:off x="2172820" y="1186423"/>
          <a:ext cx="57766" cy="57766"/>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58E032-A09B-3D48-9AA3-986159F17C29}">
      <dsp:nvSpPr>
        <dsp:cNvPr id="0" name=""/>
        <dsp:cNvSpPr/>
      </dsp:nvSpPr>
      <dsp:spPr>
        <a:xfrm>
          <a:off x="2418683" y="1008997"/>
          <a:ext cx="3963066" cy="4126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34290" tIns="5715" rIns="11430" bIns="5715" numCol="1" spcCol="1270" anchor="ctr" anchorCtr="0">
          <a:noAutofit/>
        </a:bodyPr>
        <a:lstStyle/>
        <a:p>
          <a:pPr marL="0" lvl="0" indent="0" algn="l" defTabSz="400050">
            <a:lnSpc>
              <a:spcPct val="90000"/>
            </a:lnSpc>
            <a:spcBef>
              <a:spcPct val="0"/>
            </a:spcBef>
            <a:spcAft>
              <a:spcPct val="35000"/>
            </a:spcAft>
            <a:buNone/>
          </a:pPr>
          <a:r>
            <a:rPr lang="en-CA" sz="900" kern="1200">
              <a:latin typeface="Poppins" panose="00000500000000000000" pitchFamily="2" charset="77"/>
              <a:cs typeface="Poppins" panose="00000500000000000000" pitchFamily="2" charset="77"/>
            </a:rPr>
            <a:t>Facilitate learning, monitor engagement and provide feedback. </a:t>
          </a:r>
          <a:endParaRPr lang="en-US" sz="900" kern="1200">
            <a:latin typeface="Poppins" panose="00000500000000000000" pitchFamily="2" charset="77"/>
            <a:cs typeface="Poppins" panose="00000500000000000000" pitchFamily="2" charset="77"/>
          </a:endParaRPr>
        </a:p>
      </dsp:txBody>
      <dsp:txXfrm>
        <a:off x="2418683" y="1008997"/>
        <a:ext cx="3963066" cy="412618"/>
      </dsp:txXfrm>
    </dsp:sp>
    <dsp:sp modelId="{220A5063-E985-B548-83C3-D009064A12F1}">
      <dsp:nvSpPr>
        <dsp:cNvPr id="0" name=""/>
        <dsp:cNvSpPr/>
      </dsp:nvSpPr>
      <dsp:spPr>
        <a:xfrm>
          <a:off x="0" y="1483508"/>
          <a:ext cx="1991106" cy="4126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7780" tIns="8890" rIns="53340" bIns="8890" numCol="1" spcCol="1270" anchor="ctr" anchorCtr="0">
          <a:noAutofit/>
        </a:bodyPr>
        <a:lstStyle/>
        <a:p>
          <a:pPr marL="0" lvl="0" indent="0" algn="r" defTabSz="622300">
            <a:lnSpc>
              <a:spcPct val="90000"/>
            </a:lnSpc>
            <a:spcBef>
              <a:spcPct val="0"/>
            </a:spcBef>
            <a:spcAft>
              <a:spcPct val="35000"/>
            </a:spcAft>
            <a:buNone/>
            <a:defRPr b="1">
              <a:solidFill>
                <a:schemeClr val="accent1"/>
              </a:solidFill>
            </a:defRPr>
          </a:pPr>
          <a:r>
            <a:rPr lang="en-CA" sz="1400" b="1" kern="1200">
              <a:solidFill>
                <a:srgbClr val="915901"/>
              </a:solidFill>
              <a:latin typeface="Poppins" panose="00000500000000000000" pitchFamily="2" charset="77"/>
              <a:cs typeface="Poppins" panose="00000500000000000000" pitchFamily="2" charset="77"/>
            </a:rPr>
            <a:t>Mid-semester</a:t>
          </a:r>
          <a:r>
            <a:rPr lang="en-CA" sz="1400" kern="1200">
              <a:solidFill>
                <a:srgbClr val="915901"/>
              </a:solidFill>
              <a:latin typeface="Poppins" panose="00000500000000000000" pitchFamily="2" charset="77"/>
              <a:cs typeface="Poppins" panose="00000500000000000000" pitchFamily="2" charset="77"/>
            </a:rPr>
            <a:t> </a:t>
          </a:r>
          <a:endParaRPr lang="en-US" sz="1400" kern="1200">
            <a:solidFill>
              <a:srgbClr val="915901"/>
            </a:solidFill>
            <a:latin typeface="Poppins" panose="00000500000000000000" pitchFamily="2" charset="77"/>
            <a:cs typeface="Poppins" panose="00000500000000000000" pitchFamily="2" charset="77"/>
          </a:endParaRPr>
        </a:p>
      </dsp:txBody>
      <dsp:txXfrm>
        <a:off x="0" y="1483508"/>
        <a:ext cx="1991106" cy="412618"/>
      </dsp:txXfrm>
    </dsp:sp>
    <dsp:sp modelId="{01D8125A-2ED7-A84D-873B-DB4B61001464}">
      <dsp:nvSpPr>
        <dsp:cNvPr id="0" name=""/>
        <dsp:cNvSpPr/>
      </dsp:nvSpPr>
      <dsp:spPr>
        <a:xfrm>
          <a:off x="2172820" y="1660934"/>
          <a:ext cx="57766" cy="57766"/>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849E81-7E43-5E40-A39F-B8F0E4D9AB21}">
      <dsp:nvSpPr>
        <dsp:cNvPr id="0" name=""/>
        <dsp:cNvSpPr/>
      </dsp:nvSpPr>
      <dsp:spPr>
        <a:xfrm>
          <a:off x="2418683" y="1483508"/>
          <a:ext cx="3963066" cy="4126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34290" tIns="5715" rIns="11430" bIns="5715" numCol="1" spcCol="1270" anchor="ctr" anchorCtr="0">
          <a:noAutofit/>
        </a:bodyPr>
        <a:lstStyle/>
        <a:p>
          <a:pPr marL="0" lvl="0" indent="0" algn="l" defTabSz="400050">
            <a:lnSpc>
              <a:spcPct val="90000"/>
            </a:lnSpc>
            <a:spcBef>
              <a:spcPct val="0"/>
            </a:spcBef>
            <a:spcAft>
              <a:spcPct val="35000"/>
            </a:spcAft>
            <a:buNone/>
          </a:pPr>
          <a:r>
            <a:rPr lang="en-CA" sz="900" kern="1200">
              <a:latin typeface="Poppins" panose="00000500000000000000" pitchFamily="2" charset="77"/>
              <a:cs typeface="Poppins" panose="00000500000000000000" pitchFamily="2" charset="77"/>
            </a:rPr>
            <a:t>Identify students who may need additional support(s), reflect on how the course is progressing, solicit informal feedback from students about the course.</a:t>
          </a:r>
          <a:endParaRPr lang="en-US" sz="900" kern="1200">
            <a:latin typeface="Poppins" panose="00000500000000000000" pitchFamily="2" charset="77"/>
            <a:cs typeface="Poppins" panose="00000500000000000000" pitchFamily="2" charset="77"/>
          </a:endParaRPr>
        </a:p>
      </dsp:txBody>
      <dsp:txXfrm>
        <a:off x="2418683" y="1483508"/>
        <a:ext cx="3963066" cy="412618"/>
      </dsp:txXfrm>
    </dsp:sp>
    <dsp:sp modelId="{3D155E75-BC32-7C40-9246-B89589A9B80C}">
      <dsp:nvSpPr>
        <dsp:cNvPr id="0" name=""/>
        <dsp:cNvSpPr/>
      </dsp:nvSpPr>
      <dsp:spPr>
        <a:xfrm>
          <a:off x="0" y="1958020"/>
          <a:ext cx="1991106" cy="4126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7780" tIns="8890" rIns="53340" bIns="8890" numCol="1" spcCol="1270" anchor="ctr" anchorCtr="0">
          <a:noAutofit/>
        </a:bodyPr>
        <a:lstStyle/>
        <a:p>
          <a:pPr marL="0" lvl="0" indent="0" algn="r" defTabSz="622300">
            <a:lnSpc>
              <a:spcPct val="90000"/>
            </a:lnSpc>
            <a:spcBef>
              <a:spcPct val="0"/>
            </a:spcBef>
            <a:spcAft>
              <a:spcPct val="35000"/>
            </a:spcAft>
            <a:buNone/>
            <a:defRPr b="1">
              <a:solidFill>
                <a:schemeClr val="accent1"/>
              </a:solidFill>
            </a:defRPr>
          </a:pPr>
          <a:r>
            <a:rPr lang="en-CA" sz="1400" b="1" kern="1200">
              <a:solidFill>
                <a:srgbClr val="915901"/>
              </a:solidFill>
              <a:latin typeface="Poppins" panose="00000500000000000000" pitchFamily="2" charset="77"/>
              <a:cs typeface="Poppins" panose="00000500000000000000" pitchFamily="2" charset="77"/>
            </a:rPr>
            <a:t>Weeks 7-13</a:t>
          </a:r>
          <a:r>
            <a:rPr lang="en-CA" sz="1400" kern="1200">
              <a:solidFill>
                <a:srgbClr val="915901"/>
              </a:solidFill>
              <a:latin typeface="Poppins" panose="00000500000000000000" pitchFamily="2" charset="77"/>
              <a:cs typeface="Poppins" panose="00000500000000000000" pitchFamily="2" charset="77"/>
            </a:rPr>
            <a:t> </a:t>
          </a:r>
          <a:endParaRPr lang="en-US" sz="1400" kern="1200">
            <a:solidFill>
              <a:srgbClr val="915901"/>
            </a:solidFill>
            <a:latin typeface="Poppins" panose="00000500000000000000" pitchFamily="2" charset="77"/>
            <a:cs typeface="Poppins" panose="00000500000000000000" pitchFamily="2" charset="77"/>
          </a:endParaRPr>
        </a:p>
      </dsp:txBody>
      <dsp:txXfrm>
        <a:off x="0" y="1958020"/>
        <a:ext cx="1991106" cy="412618"/>
      </dsp:txXfrm>
    </dsp:sp>
    <dsp:sp modelId="{7FBA7EB6-9880-654B-BEE9-96CAEEBF206A}">
      <dsp:nvSpPr>
        <dsp:cNvPr id="0" name=""/>
        <dsp:cNvSpPr/>
      </dsp:nvSpPr>
      <dsp:spPr>
        <a:xfrm>
          <a:off x="2172820" y="2135446"/>
          <a:ext cx="57766" cy="57766"/>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DE2367-8DB5-6B49-8DC4-77C96D768F45}">
      <dsp:nvSpPr>
        <dsp:cNvPr id="0" name=""/>
        <dsp:cNvSpPr/>
      </dsp:nvSpPr>
      <dsp:spPr>
        <a:xfrm>
          <a:off x="2418683" y="1958020"/>
          <a:ext cx="3963066" cy="4126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34290" tIns="5715" rIns="11430" bIns="5715" numCol="1" spcCol="1270" anchor="ctr" anchorCtr="0">
          <a:noAutofit/>
        </a:bodyPr>
        <a:lstStyle/>
        <a:p>
          <a:pPr marL="0" lvl="0" indent="0" algn="l" defTabSz="400050">
            <a:lnSpc>
              <a:spcPct val="90000"/>
            </a:lnSpc>
            <a:spcBef>
              <a:spcPct val="0"/>
            </a:spcBef>
            <a:spcAft>
              <a:spcPct val="35000"/>
            </a:spcAft>
            <a:buNone/>
          </a:pPr>
          <a:r>
            <a:rPr lang="en-CA" sz="900" kern="1200">
              <a:latin typeface="Poppins" panose="00000500000000000000" pitchFamily="2" charset="77"/>
              <a:cs typeface="Poppins" panose="00000500000000000000" pitchFamily="2" charset="77"/>
            </a:rPr>
            <a:t>Maintain momentum and deepen learning, support students as they demonstrate their learning and prepare for final assessments.</a:t>
          </a:r>
          <a:endParaRPr lang="en-US" sz="900" kern="1200">
            <a:latin typeface="Poppins" panose="00000500000000000000" pitchFamily="2" charset="77"/>
            <a:cs typeface="Poppins" panose="00000500000000000000" pitchFamily="2" charset="77"/>
          </a:endParaRPr>
        </a:p>
      </dsp:txBody>
      <dsp:txXfrm>
        <a:off x="2418683" y="1958020"/>
        <a:ext cx="3963066" cy="412618"/>
      </dsp:txXfrm>
    </dsp:sp>
    <dsp:sp modelId="{324C96A7-7B91-974C-A48D-F1D3ABA2EA55}">
      <dsp:nvSpPr>
        <dsp:cNvPr id="0" name=""/>
        <dsp:cNvSpPr/>
      </dsp:nvSpPr>
      <dsp:spPr>
        <a:xfrm>
          <a:off x="0" y="2432531"/>
          <a:ext cx="1991106" cy="4126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7780" tIns="8890" rIns="53340" bIns="8890" numCol="1" spcCol="1270" anchor="ctr" anchorCtr="0">
          <a:noAutofit/>
        </a:bodyPr>
        <a:lstStyle/>
        <a:p>
          <a:pPr marL="0" lvl="0" indent="0" algn="r" defTabSz="622300">
            <a:lnSpc>
              <a:spcPct val="90000"/>
            </a:lnSpc>
            <a:spcBef>
              <a:spcPct val="0"/>
            </a:spcBef>
            <a:spcAft>
              <a:spcPct val="35000"/>
            </a:spcAft>
            <a:buNone/>
            <a:defRPr b="1">
              <a:solidFill>
                <a:schemeClr val="accent1"/>
              </a:solidFill>
            </a:defRPr>
          </a:pPr>
          <a:r>
            <a:rPr lang="en-CA" sz="1400" b="1" kern="1200">
              <a:solidFill>
                <a:srgbClr val="915901"/>
              </a:solidFill>
              <a:latin typeface="Poppins" panose="00000500000000000000" pitchFamily="2" charset="77"/>
              <a:cs typeface="Poppins" panose="00000500000000000000" pitchFamily="2" charset="77"/>
            </a:rPr>
            <a:t>End of Semester</a:t>
          </a:r>
          <a:r>
            <a:rPr lang="en-CA" sz="1400" kern="1200">
              <a:solidFill>
                <a:srgbClr val="915901"/>
              </a:solidFill>
              <a:latin typeface="Poppins" panose="00000500000000000000" pitchFamily="2" charset="77"/>
              <a:cs typeface="Poppins" panose="00000500000000000000" pitchFamily="2" charset="77"/>
            </a:rPr>
            <a:t> </a:t>
          </a:r>
          <a:endParaRPr lang="en-US" sz="1400" kern="1200">
            <a:solidFill>
              <a:srgbClr val="915901"/>
            </a:solidFill>
            <a:latin typeface="Poppins" panose="00000500000000000000" pitchFamily="2" charset="77"/>
            <a:cs typeface="Poppins" panose="00000500000000000000" pitchFamily="2" charset="77"/>
          </a:endParaRPr>
        </a:p>
      </dsp:txBody>
      <dsp:txXfrm>
        <a:off x="0" y="2432531"/>
        <a:ext cx="1991106" cy="412618"/>
      </dsp:txXfrm>
    </dsp:sp>
    <dsp:sp modelId="{A42F14A1-A856-4F43-AB5C-3CF95664728A}">
      <dsp:nvSpPr>
        <dsp:cNvPr id="0" name=""/>
        <dsp:cNvSpPr/>
      </dsp:nvSpPr>
      <dsp:spPr>
        <a:xfrm>
          <a:off x="2172820" y="2609957"/>
          <a:ext cx="57766" cy="57766"/>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E68E8D-DC1C-374B-A2C5-B65B3B78CEF9}">
      <dsp:nvSpPr>
        <dsp:cNvPr id="0" name=""/>
        <dsp:cNvSpPr/>
      </dsp:nvSpPr>
      <dsp:spPr>
        <a:xfrm>
          <a:off x="2418683" y="2432531"/>
          <a:ext cx="3963066" cy="4126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34290" tIns="5715" rIns="11430" bIns="5715" numCol="1" spcCol="1270" anchor="ctr" anchorCtr="0">
          <a:noAutofit/>
        </a:bodyPr>
        <a:lstStyle/>
        <a:p>
          <a:pPr marL="0" lvl="0" indent="0" algn="l" defTabSz="400050">
            <a:lnSpc>
              <a:spcPct val="90000"/>
            </a:lnSpc>
            <a:spcBef>
              <a:spcPct val="0"/>
            </a:spcBef>
            <a:spcAft>
              <a:spcPct val="35000"/>
            </a:spcAft>
            <a:buNone/>
          </a:pPr>
          <a:r>
            <a:rPr lang="en-CA" sz="900" kern="1200">
              <a:latin typeface="Poppins" panose="00000500000000000000" pitchFamily="2" charset="77"/>
              <a:cs typeface="Poppins" panose="00000500000000000000" pitchFamily="2" charset="77"/>
            </a:rPr>
            <a:t>Grade final assessments, submit final grades, reflect on the course and identify ideas for future improvements.</a:t>
          </a:r>
          <a:endParaRPr lang="en-US" sz="900" kern="1200">
            <a:latin typeface="Poppins" panose="00000500000000000000" pitchFamily="2" charset="77"/>
            <a:cs typeface="Poppins" panose="00000500000000000000" pitchFamily="2" charset="77"/>
          </a:endParaRPr>
        </a:p>
      </dsp:txBody>
      <dsp:txXfrm>
        <a:off x="2418683" y="2432531"/>
        <a:ext cx="3963066" cy="412618"/>
      </dsp:txXfrm>
    </dsp:sp>
  </dsp:spTree>
</dsp:drawing>
</file>

<file path=word/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210419-04E9-2344-9A5B-27150973195B}">
      <dsp:nvSpPr>
        <dsp:cNvPr id="0" name=""/>
        <dsp:cNvSpPr/>
      </dsp:nvSpPr>
      <dsp:spPr>
        <a:xfrm>
          <a:off x="0" y="1691248"/>
          <a:ext cx="6330950" cy="277463"/>
        </a:xfrm>
        <a:prstGeom prst="rec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kern="1200">
              <a:solidFill>
                <a:schemeClr val="tx1"/>
              </a:solidFill>
              <a:latin typeface="Poppins" panose="00000500000000000000" pitchFamily="2" charset="77"/>
              <a:cs typeface="Poppins" panose="00000500000000000000" pitchFamily="2" charset="77"/>
            </a:rPr>
            <a:t>Access to Moodle course shells or existing course materials</a:t>
          </a:r>
          <a:endParaRPr lang="en-US" sz="1000" kern="1200">
            <a:solidFill>
              <a:schemeClr val="tx1"/>
            </a:solidFill>
            <a:latin typeface="Poppins" panose="00000500000000000000" pitchFamily="2" charset="77"/>
            <a:cs typeface="Poppins" panose="00000500000000000000" pitchFamily="2" charset="77"/>
          </a:endParaRPr>
        </a:p>
      </dsp:txBody>
      <dsp:txXfrm>
        <a:off x="0" y="1691248"/>
        <a:ext cx="6330950" cy="277463"/>
      </dsp:txXfrm>
    </dsp:sp>
    <dsp:sp modelId="{4F4A1425-94E9-F04F-A1A7-09D96203756B}">
      <dsp:nvSpPr>
        <dsp:cNvPr id="0" name=""/>
        <dsp:cNvSpPr/>
      </dsp:nvSpPr>
      <dsp:spPr>
        <a:xfrm rot="10800000">
          <a:off x="0" y="1268672"/>
          <a:ext cx="6330950" cy="426738"/>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kern="1200">
              <a:solidFill>
                <a:schemeClr val="tx1"/>
              </a:solidFill>
              <a:latin typeface="Poppins" panose="00000500000000000000" pitchFamily="2" charset="77"/>
              <a:cs typeface="Poppins" panose="00000500000000000000" pitchFamily="2" charset="77"/>
            </a:rPr>
            <a:t>Required textbooks or learning resources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268672"/>
        <a:ext cx="6330950" cy="277282"/>
      </dsp:txXfrm>
    </dsp:sp>
    <dsp:sp modelId="{20C1898B-B07C-9F46-9CDD-4AF0794B5FEF}">
      <dsp:nvSpPr>
        <dsp:cNvPr id="0" name=""/>
        <dsp:cNvSpPr/>
      </dsp:nvSpPr>
      <dsp:spPr>
        <a:xfrm rot="10800000">
          <a:off x="0" y="846095"/>
          <a:ext cx="6330950" cy="426738"/>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kern="1200">
              <a:solidFill>
                <a:schemeClr val="tx1"/>
              </a:solidFill>
              <a:latin typeface="Poppins" panose="00000500000000000000" pitchFamily="2" charset="77"/>
              <a:cs typeface="Poppins" panose="00000500000000000000" pitchFamily="2" charset="77"/>
            </a:rPr>
            <a:t>Course outlines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846095"/>
        <a:ext cx="6330950" cy="277282"/>
      </dsp:txXfrm>
    </dsp:sp>
    <dsp:sp modelId="{819FC11B-91CD-D645-B2EC-3DD92A8E72DC}">
      <dsp:nvSpPr>
        <dsp:cNvPr id="0" name=""/>
        <dsp:cNvSpPr/>
      </dsp:nvSpPr>
      <dsp:spPr>
        <a:xfrm rot="10800000">
          <a:off x="0" y="423518"/>
          <a:ext cx="6330950" cy="426738"/>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kern="1200">
              <a:solidFill>
                <a:schemeClr val="tx1"/>
              </a:solidFill>
              <a:latin typeface="Poppins" panose="00000500000000000000" pitchFamily="2" charset="77"/>
              <a:cs typeface="Poppins" panose="00000500000000000000" pitchFamily="2" charset="77"/>
            </a:rPr>
            <a:t>Course schedule(s) and room location(s)</a:t>
          </a:r>
          <a:endParaRPr lang="en-US" sz="1000" kern="1200">
            <a:latin typeface="Poppins" panose="00000500000000000000" pitchFamily="2" charset="77"/>
            <a:cs typeface="Poppins" panose="00000500000000000000" pitchFamily="2" charset="77"/>
          </a:endParaRPr>
        </a:p>
      </dsp:txBody>
      <dsp:txXfrm rot="10800000">
        <a:off x="0" y="423518"/>
        <a:ext cx="6330950" cy="277282"/>
      </dsp:txXfrm>
    </dsp:sp>
    <dsp:sp modelId="{8AAFA0B5-51A6-974E-8C73-0918969EBE3A}">
      <dsp:nvSpPr>
        <dsp:cNvPr id="0" name=""/>
        <dsp:cNvSpPr/>
      </dsp:nvSpPr>
      <dsp:spPr>
        <a:xfrm rot="10800000">
          <a:off x="0" y="941"/>
          <a:ext cx="6330950" cy="426738"/>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kern="1200">
              <a:solidFill>
                <a:schemeClr val="tx1"/>
              </a:solidFill>
              <a:latin typeface="Poppins" panose="00000500000000000000" pitchFamily="2" charset="77"/>
              <a:cs typeface="Poppins" panose="00000500000000000000" pitchFamily="2" charset="77"/>
            </a:rPr>
            <a:t>Course(s) assigned to you</a:t>
          </a:r>
          <a:endParaRPr lang="en-US" sz="1000" kern="1200">
            <a:latin typeface="Poppins" panose="00000500000000000000" pitchFamily="2" charset="77"/>
            <a:cs typeface="Poppins" panose="00000500000000000000" pitchFamily="2" charset="77"/>
          </a:endParaRPr>
        </a:p>
      </dsp:txBody>
      <dsp:txXfrm rot="10800000">
        <a:off x="0" y="941"/>
        <a:ext cx="6330950" cy="277282"/>
      </dsp:txXfrm>
    </dsp:sp>
  </dsp:spTree>
</dsp:drawing>
</file>

<file path=word/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37EA41-A389-414D-BA87-76326544E83A}">
      <dsp:nvSpPr>
        <dsp:cNvPr id="0" name=""/>
        <dsp:cNvSpPr/>
      </dsp:nvSpPr>
      <dsp:spPr>
        <a:xfrm>
          <a:off x="0" y="1367399"/>
          <a:ext cx="6330950" cy="224333"/>
        </a:xfrm>
        <a:prstGeom prst="rec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Common student challenges</a:t>
          </a:r>
          <a:endParaRPr lang="en-US" sz="1000" kern="1200">
            <a:solidFill>
              <a:schemeClr val="tx1"/>
            </a:solidFill>
            <a:latin typeface="Poppins" panose="00000500000000000000" pitchFamily="2" charset="77"/>
            <a:cs typeface="Poppins" panose="00000500000000000000" pitchFamily="2" charset="77"/>
          </a:endParaRPr>
        </a:p>
      </dsp:txBody>
      <dsp:txXfrm>
        <a:off x="0" y="1367399"/>
        <a:ext cx="6330950" cy="224333"/>
      </dsp:txXfrm>
    </dsp:sp>
    <dsp:sp modelId="{51130000-5E37-FA4A-AE08-044EEA92A2A5}">
      <dsp:nvSpPr>
        <dsp:cNvPr id="0" name=""/>
        <dsp:cNvSpPr/>
      </dsp:nvSpPr>
      <dsp:spPr>
        <a:xfrm rot="10800000">
          <a:off x="0" y="1025739"/>
          <a:ext cx="6330950" cy="345024"/>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Grading expectations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025739"/>
        <a:ext cx="6330950" cy="224186"/>
      </dsp:txXfrm>
    </dsp:sp>
    <dsp:sp modelId="{A5F50D3F-8124-5B4E-93C2-A8E1725AE1CF}">
      <dsp:nvSpPr>
        <dsp:cNvPr id="0" name=""/>
        <dsp:cNvSpPr/>
      </dsp:nvSpPr>
      <dsp:spPr>
        <a:xfrm rot="10800000">
          <a:off x="0" y="684080"/>
          <a:ext cx="6330950" cy="345024"/>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Shared resources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684080"/>
        <a:ext cx="6330950" cy="224186"/>
      </dsp:txXfrm>
    </dsp:sp>
    <dsp:sp modelId="{0747BEEE-9167-F847-9C9F-281DBAF9DFC1}">
      <dsp:nvSpPr>
        <dsp:cNvPr id="0" name=""/>
        <dsp:cNvSpPr/>
      </dsp:nvSpPr>
      <dsp:spPr>
        <a:xfrm rot="10800000">
          <a:off x="0" y="342420"/>
          <a:ext cx="6330950" cy="345024"/>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Pacing</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42420"/>
        <a:ext cx="6330950" cy="224186"/>
      </dsp:txXfrm>
    </dsp:sp>
    <dsp:sp modelId="{99FF55BF-A969-8942-A94A-E9DC1607D827}">
      <dsp:nvSpPr>
        <dsp:cNvPr id="0" name=""/>
        <dsp:cNvSpPr/>
      </dsp:nvSpPr>
      <dsp:spPr>
        <a:xfrm rot="10800000">
          <a:off x="0" y="761"/>
          <a:ext cx="6330950" cy="345024"/>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Assessment consistency</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761"/>
        <a:ext cx="6330950" cy="224186"/>
      </dsp:txXfrm>
    </dsp:sp>
  </dsp:spTree>
</dsp:drawing>
</file>

<file path=word/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DB5A83-1EA2-5A46-8DE8-423835DFBDAA}">
      <dsp:nvSpPr>
        <dsp:cNvPr id="0" name=""/>
        <dsp:cNvSpPr/>
      </dsp:nvSpPr>
      <dsp:spPr>
        <a:xfrm>
          <a:off x="2234204" y="64008"/>
          <a:ext cx="12989" cy="3072384"/>
        </a:xfrm>
        <a:prstGeom prst="rect">
          <a:avLst/>
        </a:prstGeom>
        <a:solidFill>
          <a:srgbClr val="915901"/>
        </a:solidFill>
        <a:ln>
          <a:noFill/>
        </a:ln>
        <a:effectLst/>
      </dsp:spPr>
      <dsp:style>
        <a:lnRef idx="0">
          <a:scrgbClr r="0" g="0" b="0"/>
        </a:lnRef>
        <a:fillRef idx="1">
          <a:scrgbClr r="0" g="0" b="0"/>
        </a:fillRef>
        <a:effectRef idx="0">
          <a:scrgbClr r="0" g="0" b="0"/>
        </a:effectRef>
        <a:fontRef idx="minor"/>
      </dsp:style>
    </dsp:sp>
    <dsp:sp modelId="{94A8B21E-D4D3-7444-B84D-1575D1DA5CE2}">
      <dsp:nvSpPr>
        <dsp:cNvPr id="0" name=""/>
        <dsp:cNvSpPr/>
      </dsp:nvSpPr>
      <dsp:spPr>
        <a:xfrm>
          <a:off x="0" y="64908"/>
          <a:ext cx="2026371" cy="5483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7780" tIns="8890" rIns="53340" bIns="8890" numCol="1" spcCol="1270" anchor="ctr" anchorCtr="0">
          <a:noAutofit/>
        </a:bodyPr>
        <a:lstStyle/>
        <a:p>
          <a:pPr marL="0" lvl="0" indent="0" algn="r" defTabSz="622300">
            <a:lnSpc>
              <a:spcPct val="90000"/>
            </a:lnSpc>
            <a:spcBef>
              <a:spcPct val="0"/>
            </a:spcBef>
            <a:spcAft>
              <a:spcPct val="35000"/>
            </a:spcAft>
            <a:buNone/>
            <a:defRPr b="1">
              <a:solidFill>
                <a:schemeClr val="accent1"/>
              </a:solidFill>
            </a:defRPr>
          </a:pPr>
          <a:r>
            <a:rPr lang="en-US" sz="1400" kern="1200">
              <a:solidFill>
                <a:srgbClr val="915901"/>
              </a:solidFill>
              <a:latin typeface="Poppins" panose="00000500000000000000" pitchFamily="2" charset="77"/>
              <a:cs typeface="Poppins" panose="00000500000000000000" pitchFamily="2" charset="77"/>
            </a:rPr>
            <a:t>myCambrian</a:t>
          </a:r>
        </a:p>
      </dsp:txBody>
      <dsp:txXfrm>
        <a:off x="0" y="64908"/>
        <a:ext cx="2026371" cy="548318"/>
      </dsp:txXfrm>
    </dsp:sp>
    <dsp:sp modelId="{D1BFE9A6-C89B-6840-BBD1-32D566122200}">
      <dsp:nvSpPr>
        <dsp:cNvPr id="0" name=""/>
        <dsp:cNvSpPr/>
      </dsp:nvSpPr>
      <dsp:spPr>
        <a:xfrm>
          <a:off x="2202316" y="300685"/>
          <a:ext cx="76764" cy="76764"/>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B93019-FF85-284D-9A33-50AD67D52C36}">
      <dsp:nvSpPr>
        <dsp:cNvPr id="0" name=""/>
        <dsp:cNvSpPr/>
      </dsp:nvSpPr>
      <dsp:spPr>
        <a:xfrm>
          <a:off x="2461521" y="64908"/>
          <a:ext cx="4033258" cy="5483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Central online portal for faculty, staff, and students </a:t>
          </a:r>
          <a:endParaRPr lang="en-US" sz="1200" kern="1200">
            <a:latin typeface="Poppins" panose="00000500000000000000" pitchFamily="2" charset="77"/>
            <a:cs typeface="Poppins" panose="00000500000000000000" pitchFamily="2" charset="77"/>
          </a:endParaRPr>
        </a:p>
      </dsp:txBody>
      <dsp:txXfrm>
        <a:off x="2461521" y="64908"/>
        <a:ext cx="4033258" cy="548318"/>
      </dsp:txXfrm>
    </dsp:sp>
    <dsp:sp modelId="{7FD954EA-77E0-4045-8CC2-9BD6818A4FBF}">
      <dsp:nvSpPr>
        <dsp:cNvPr id="0" name=""/>
        <dsp:cNvSpPr/>
      </dsp:nvSpPr>
      <dsp:spPr>
        <a:xfrm>
          <a:off x="0" y="695474"/>
          <a:ext cx="2026371" cy="5483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7780" tIns="8890" rIns="53340" bIns="8890" numCol="1" spcCol="1270" anchor="ctr" anchorCtr="0">
          <a:noAutofit/>
        </a:bodyPr>
        <a:lstStyle/>
        <a:p>
          <a:pPr marL="0" lvl="0" indent="0" algn="r" defTabSz="622300">
            <a:lnSpc>
              <a:spcPct val="90000"/>
            </a:lnSpc>
            <a:spcBef>
              <a:spcPct val="0"/>
            </a:spcBef>
            <a:spcAft>
              <a:spcPct val="35000"/>
            </a:spcAft>
            <a:buNone/>
            <a:defRPr b="1">
              <a:solidFill>
                <a:schemeClr val="accent1"/>
              </a:solidFill>
            </a:defRPr>
          </a:pPr>
          <a:r>
            <a:rPr lang="en-US" sz="1400" kern="1200">
              <a:solidFill>
                <a:srgbClr val="915901"/>
              </a:solidFill>
              <a:latin typeface="Poppins" panose="00000500000000000000" pitchFamily="2" charset="77"/>
              <a:cs typeface="Poppins" panose="00000500000000000000" pitchFamily="2" charset="77"/>
            </a:rPr>
            <a:t>Moodle</a:t>
          </a:r>
        </a:p>
      </dsp:txBody>
      <dsp:txXfrm>
        <a:off x="0" y="695474"/>
        <a:ext cx="2026371" cy="548318"/>
      </dsp:txXfrm>
    </dsp:sp>
    <dsp:sp modelId="{8BAAB544-8B42-9E45-A3DC-8CDF96CA2E76}">
      <dsp:nvSpPr>
        <dsp:cNvPr id="0" name=""/>
        <dsp:cNvSpPr/>
      </dsp:nvSpPr>
      <dsp:spPr>
        <a:xfrm>
          <a:off x="2202316" y="931251"/>
          <a:ext cx="76764" cy="76764"/>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C14483-EC99-A54F-9ED4-A30F8EDB1C3E}">
      <dsp:nvSpPr>
        <dsp:cNvPr id="0" name=""/>
        <dsp:cNvSpPr/>
      </dsp:nvSpPr>
      <dsp:spPr>
        <a:xfrm>
          <a:off x="2461521" y="695474"/>
          <a:ext cx="4033258" cy="5483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Learning Management System (LMS), where students access course materials, submit assignments, and receive feedback. </a:t>
          </a:r>
          <a:endParaRPr lang="en-US" sz="1200" kern="1200">
            <a:latin typeface="Poppins" panose="00000500000000000000" pitchFamily="2" charset="77"/>
            <a:cs typeface="Poppins" panose="00000500000000000000" pitchFamily="2" charset="77"/>
          </a:endParaRPr>
        </a:p>
      </dsp:txBody>
      <dsp:txXfrm>
        <a:off x="2461521" y="695474"/>
        <a:ext cx="4033258" cy="548318"/>
      </dsp:txXfrm>
    </dsp:sp>
    <dsp:sp modelId="{A24616F3-16D1-424E-937B-F5428DA569D5}">
      <dsp:nvSpPr>
        <dsp:cNvPr id="0" name=""/>
        <dsp:cNvSpPr/>
      </dsp:nvSpPr>
      <dsp:spPr>
        <a:xfrm>
          <a:off x="0" y="1326040"/>
          <a:ext cx="2026371" cy="5483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7780" tIns="8890" rIns="53340" bIns="8890" numCol="1" spcCol="1270" anchor="ctr" anchorCtr="0">
          <a:noAutofit/>
        </a:bodyPr>
        <a:lstStyle/>
        <a:p>
          <a:pPr marL="0" lvl="0" indent="0" algn="r" defTabSz="622300">
            <a:lnSpc>
              <a:spcPct val="90000"/>
            </a:lnSpc>
            <a:spcBef>
              <a:spcPct val="0"/>
            </a:spcBef>
            <a:spcAft>
              <a:spcPct val="35000"/>
            </a:spcAft>
            <a:buNone/>
            <a:defRPr b="1">
              <a:solidFill>
                <a:schemeClr val="accent1"/>
              </a:solidFill>
            </a:defRPr>
          </a:pPr>
          <a:r>
            <a:rPr lang="en-US" sz="1400" kern="1200">
              <a:solidFill>
                <a:srgbClr val="915901"/>
              </a:solidFill>
              <a:latin typeface="Poppins" panose="00000500000000000000" pitchFamily="2" charset="77"/>
              <a:cs typeface="Poppins" panose="00000500000000000000" pitchFamily="2" charset="77"/>
            </a:rPr>
            <a:t>eGrades</a:t>
          </a:r>
        </a:p>
      </dsp:txBody>
      <dsp:txXfrm>
        <a:off x="0" y="1326040"/>
        <a:ext cx="2026371" cy="548318"/>
      </dsp:txXfrm>
    </dsp:sp>
    <dsp:sp modelId="{69309BFA-0DE3-FB4E-BD35-BE0E3B74478E}">
      <dsp:nvSpPr>
        <dsp:cNvPr id="0" name=""/>
        <dsp:cNvSpPr/>
      </dsp:nvSpPr>
      <dsp:spPr>
        <a:xfrm>
          <a:off x="2202316" y="1561817"/>
          <a:ext cx="76764" cy="76764"/>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8BE477-BE14-5B48-B321-A0866BD67285}">
      <dsp:nvSpPr>
        <dsp:cNvPr id="0" name=""/>
        <dsp:cNvSpPr/>
      </dsp:nvSpPr>
      <dsp:spPr>
        <a:xfrm>
          <a:off x="2461521" y="1326040"/>
          <a:ext cx="4033258" cy="5483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The official grade reporting system used for final grade submission </a:t>
          </a:r>
          <a:endParaRPr lang="en-US" sz="1200" kern="1200">
            <a:latin typeface="Poppins" panose="00000500000000000000" pitchFamily="2" charset="77"/>
            <a:cs typeface="Poppins" panose="00000500000000000000" pitchFamily="2" charset="77"/>
          </a:endParaRPr>
        </a:p>
      </dsp:txBody>
      <dsp:txXfrm>
        <a:off x="2461521" y="1326040"/>
        <a:ext cx="4033258" cy="548318"/>
      </dsp:txXfrm>
    </dsp:sp>
    <dsp:sp modelId="{9DE15F28-C28A-0A40-AC4C-C30E21AA6B3D}">
      <dsp:nvSpPr>
        <dsp:cNvPr id="0" name=""/>
        <dsp:cNvSpPr/>
      </dsp:nvSpPr>
      <dsp:spPr>
        <a:xfrm>
          <a:off x="0" y="1956607"/>
          <a:ext cx="2026371" cy="5483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7780" tIns="8890" rIns="53340" bIns="8890" numCol="1" spcCol="1270" anchor="ctr" anchorCtr="0">
          <a:noAutofit/>
        </a:bodyPr>
        <a:lstStyle/>
        <a:p>
          <a:pPr marL="0" lvl="0" indent="0" algn="r" defTabSz="622300">
            <a:lnSpc>
              <a:spcPct val="90000"/>
            </a:lnSpc>
            <a:spcBef>
              <a:spcPct val="0"/>
            </a:spcBef>
            <a:spcAft>
              <a:spcPct val="35000"/>
            </a:spcAft>
            <a:buNone/>
            <a:defRPr b="1">
              <a:solidFill>
                <a:schemeClr val="accent1"/>
              </a:solidFill>
            </a:defRPr>
          </a:pPr>
          <a:r>
            <a:rPr lang="en-US" sz="1400" kern="1200">
              <a:solidFill>
                <a:srgbClr val="915901"/>
              </a:solidFill>
              <a:latin typeface="Poppins" panose="00000500000000000000" pitchFamily="2" charset="77"/>
              <a:cs typeface="Poppins" panose="00000500000000000000" pitchFamily="2" charset="77"/>
            </a:rPr>
            <a:t>Microsoft 365</a:t>
          </a:r>
        </a:p>
      </dsp:txBody>
      <dsp:txXfrm>
        <a:off x="0" y="1956607"/>
        <a:ext cx="2026371" cy="548318"/>
      </dsp:txXfrm>
    </dsp:sp>
    <dsp:sp modelId="{6F8B8B0B-ABE8-F548-B75F-FB8C67EA225C}">
      <dsp:nvSpPr>
        <dsp:cNvPr id="0" name=""/>
        <dsp:cNvSpPr/>
      </dsp:nvSpPr>
      <dsp:spPr>
        <a:xfrm>
          <a:off x="2202316" y="2192384"/>
          <a:ext cx="76764" cy="76764"/>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E4153D-65EC-2346-8444-C2106F515538}">
      <dsp:nvSpPr>
        <dsp:cNvPr id="0" name=""/>
        <dsp:cNvSpPr/>
      </dsp:nvSpPr>
      <dsp:spPr>
        <a:xfrm>
          <a:off x="2461521" y="1956607"/>
          <a:ext cx="4033258" cy="5483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Official email, Teams, OneDrive, and other productivity tools </a:t>
          </a:r>
          <a:endParaRPr lang="en-US" sz="1200" kern="1200">
            <a:latin typeface="Poppins" panose="00000500000000000000" pitchFamily="2" charset="77"/>
            <a:cs typeface="Poppins" panose="00000500000000000000" pitchFamily="2" charset="77"/>
          </a:endParaRPr>
        </a:p>
      </dsp:txBody>
      <dsp:txXfrm>
        <a:off x="2461521" y="1956607"/>
        <a:ext cx="4033258" cy="548318"/>
      </dsp:txXfrm>
    </dsp:sp>
    <dsp:sp modelId="{00ACEC04-A350-9849-BF76-19C18B91311E}">
      <dsp:nvSpPr>
        <dsp:cNvPr id="0" name=""/>
        <dsp:cNvSpPr/>
      </dsp:nvSpPr>
      <dsp:spPr>
        <a:xfrm>
          <a:off x="0" y="2587173"/>
          <a:ext cx="2026371" cy="5483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7780" tIns="8890" rIns="53340" bIns="8890" numCol="1" spcCol="1270" anchor="ctr" anchorCtr="0">
          <a:noAutofit/>
        </a:bodyPr>
        <a:lstStyle/>
        <a:p>
          <a:pPr marL="0" lvl="0" indent="0" algn="r" defTabSz="622300">
            <a:lnSpc>
              <a:spcPct val="90000"/>
            </a:lnSpc>
            <a:spcBef>
              <a:spcPct val="0"/>
            </a:spcBef>
            <a:spcAft>
              <a:spcPct val="35000"/>
            </a:spcAft>
            <a:buNone/>
            <a:defRPr b="1">
              <a:solidFill>
                <a:schemeClr val="accent1"/>
              </a:solidFill>
            </a:defRPr>
          </a:pPr>
          <a:r>
            <a:rPr lang="en-US" sz="1400" kern="1200">
              <a:solidFill>
                <a:srgbClr val="915901"/>
              </a:solidFill>
              <a:latin typeface="Poppins" panose="00000500000000000000" pitchFamily="2" charset="77"/>
              <a:cs typeface="Poppins" panose="00000500000000000000" pitchFamily="2" charset="77"/>
            </a:rPr>
            <a:t>Employee Self-Service (ESS)</a:t>
          </a:r>
        </a:p>
      </dsp:txBody>
      <dsp:txXfrm>
        <a:off x="0" y="2587173"/>
        <a:ext cx="2026371" cy="548318"/>
      </dsp:txXfrm>
    </dsp:sp>
    <dsp:sp modelId="{02E21584-4958-AB44-BF6F-DD2768D06AEF}">
      <dsp:nvSpPr>
        <dsp:cNvPr id="0" name=""/>
        <dsp:cNvSpPr/>
      </dsp:nvSpPr>
      <dsp:spPr>
        <a:xfrm>
          <a:off x="2202316" y="2822950"/>
          <a:ext cx="76764" cy="76764"/>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0D2A47-8CD4-6E43-8E10-498284E82842}">
      <dsp:nvSpPr>
        <dsp:cNvPr id="0" name=""/>
        <dsp:cNvSpPr/>
      </dsp:nvSpPr>
      <dsp:spPr>
        <a:xfrm>
          <a:off x="2461521" y="2587173"/>
          <a:ext cx="4033258" cy="5483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Access to pay information, employment records, and other employee services. </a:t>
          </a:r>
          <a:endParaRPr lang="en-US" sz="1200" kern="1200">
            <a:latin typeface="Poppins" panose="00000500000000000000" pitchFamily="2" charset="77"/>
            <a:cs typeface="Poppins" panose="00000500000000000000" pitchFamily="2" charset="77"/>
          </a:endParaRPr>
        </a:p>
      </dsp:txBody>
      <dsp:txXfrm>
        <a:off x="2461521" y="2587173"/>
        <a:ext cx="4033258" cy="548318"/>
      </dsp:txXfrm>
    </dsp:sp>
  </dsp:spTree>
</dsp:drawing>
</file>

<file path=word/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E19581-581C-C24A-ADDF-E46183E3D661}">
      <dsp:nvSpPr>
        <dsp:cNvPr id="0" name=""/>
        <dsp:cNvSpPr/>
      </dsp:nvSpPr>
      <dsp:spPr>
        <a:xfrm>
          <a:off x="0" y="960655"/>
          <a:ext cx="6330950" cy="210168"/>
        </a:xfrm>
        <a:prstGeom prst="rec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Cambrian-issued laptop</a:t>
          </a:r>
          <a:endParaRPr lang="en-US" sz="1000" kern="1200">
            <a:solidFill>
              <a:schemeClr val="tx1"/>
            </a:solidFill>
            <a:latin typeface="Poppins" panose="00000500000000000000" pitchFamily="2" charset="77"/>
            <a:cs typeface="Poppins" panose="00000500000000000000" pitchFamily="2" charset="77"/>
          </a:endParaRPr>
        </a:p>
      </dsp:txBody>
      <dsp:txXfrm>
        <a:off x="0" y="960655"/>
        <a:ext cx="6330950" cy="210168"/>
      </dsp:txXfrm>
    </dsp:sp>
    <dsp:sp modelId="{A5F50D3F-8124-5B4E-93C2-A8E1725AE1CF}">
      <dsp:nvSpPr>
        <dsp:cNvPr id="0" name=""/>
        <dsp:cNvSpPr/>
      </dsp:nvSpPr>
      <dsp:spPr>
        <a:xfrm rot="10800000">
          <a:off x="0" y="640569"/>
          <a:ext cx="6330950" cy="323238"/>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Print card</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640569"/>
        <a:ext cx="6330950" cy="210030"/>
      </dsp:txXfrm>
    </dsp:sp>
    <dsp:sp modelId="{0747BEEE-9167-F847-9C9F-281DBAF9DFC1}">
      <dsp:nvSpPr>
        <dsp:cNvPr id="0" name=""/>
        <dsp:cNvSpPr/>
      </dsp:nvSpPr>
      <dsp:spPr>
        <a:xfrm rot="10800000">
          <a:off x="0" y="320484"/>
          <a:ext cx="6330950" cy="323238"/>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Office key</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20484"/>
        <a:ext cx="6330950" cy="210030"/>
      </dsp:txXfrm>
    </dsp:sp>
    <dsp:sp modelId="{99FF55BF-A969-8942-A94A-E9DC1607D827}">
      <dsp:nvSpPr>
        <dsp:cNvPr id="0" name=""/>
        <dsp:cNvSpPr/>
      </dsp:nvSpPr>
      <dsp:spPr>
        <a:xfrm rot="10800000">
          <a:off x="0" y="398"/>
          <a:ext cx="6330950" cy="323238"/>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Office space</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98"/>
        <a:ext cx="6330950" cy="210030"/>
      </dsp:txXfrm>
    </dsp:sp>
  </dsp:spTree>
</dsp:drawing>
</file>

<file path=word/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4507B2-6ABB-764F-B700-C8004FA885F4}">
      <dsp:nvSpPr>
        <dsp:cNvPr id="0" name=""/>
        <dsp:cNvSpPr/>
      </dsp:nvSpPr>
      <dsp:spPr>
        <a:xfrm>
          <a:off x="2149449" y="49896"/>
          <a:ext cx="12496" cy="2395050"/>
        </a:xfrm>
        <a:prstGeom prst="rect">
          <a:avLst/>
        </a:prstGeom>
        <a:solidFill>
          <a:srgbClr val="FFF0BE"/>
        </a:solidFill>
        <a:ln>
          <a:noFill/>
        </a:ln>
        <a:effectLst/>
      </dsp:spPr>
      <dsp:style>
        <a:lnRef idx="0">
          <a:scrgbClr r="0" g="0" b="0"/>
        </a:lnRef>
        <a:fillRef idx="1">
          <a:scrgbClr r="0" g="0" b="0"/>
        </a:fillRef>
        <a:effectRef idx="0">
          <a:scrgbClr r="0" g="0" b="0"/>
        </a:effectRef>
        <a:fontRef idx="minor"/>
      </dsp:style>
    </dsp:sp>
    <dsp:sp modelId="{ECE28418-D008-6743-8570-A2B4C0C7931D}">
      <dsp:nvSpPr>
        <dsp:cNvPr id="0" name=""/>
        <dsp:cNvSpPr/>
      </dsp:nvSpPr>
      <dsp:spPr>
        <a:xfrm>
          <a:off x="0" y="49896"/>
          <a:ext cx="1949500" cy="239505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25400" tIns="12700" rIns="76200" bIns="12700" numCol="1" spcCol="1270" anchor="ctr" anchorCtr="0">
          <a:noAutofit/>
        </a:bodyPr>
        <a:lstStyle/>
        <a:p>
          <a:pPr marL="0" lvl="0" indent="0" algn="r" defTabSz="889000">
            <a:lnSpc>
              <a:spcPct val="90000"/>
            </a:lnSpc>
            <a:spcBef>
              <a:spcPct val="0"/>
            </a:spcBef>
            <a:spcAft>
              <a:spcPct val="35000"/>
            </a:spcAft>
            <a:buNone/>
            <a:defRPr b="1">
              <a:solidFill>
                <a:schemeClr val="accent1"/>
              </a:solidFill>
            </a:defRPr>
          </a:pPr>
          <a:r>
            <a:rPr lang="en-US" sz="2000" kern="1200">
              <a:solidFill>
                <a:srgbClr val="915901"/>
              </a:solidFill>
              <a:latin typeface="Poppins" panose="00000500000000000000" pitchFamily="2" charset="77"/>
              <a:cs typeface="Poppins" panose="00000500000000000000" pitchFamily="2" charset="77"/>
            </a:rPr>
            <a:t>Before class:</a:t>
          </a:r>
        </a:p>
      </dsp:txBody>
      <dsp:txXfrm>
        <a:off x="0" y="49896"/>
        <a:ext cx="1949500" cy="2395050"/>
      </dsp:txXfrm>
    </dsp:sp>
    <dsp:sp modelId="{E240916E-D022-F540-9566-5D959C4B16E0}">
      <dsp:nvSpPr>
        <dsp:cNvPr id="0" name=""/>
        <dsp:cNvSpPr/>
      </dsp:nvSpPr>
      <dsp:spPr>
        <a:xfrm>
          <a:off x="1988044" y="1079768"/>
          <a:ext cx="335307" cy="335307"/>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66B4D9-28B7-7E41-B4C9-0612844A031C}">
      <dsp:nvSpPr>
        <dsp:cNvPr id="0" name=""/>
        <dsp:cNvSpPr/>
      </dsp:nvSpPr>
      <dsp:spPr>
        <a:xfrm>
          <a:off x="2368143" y="49896"/>
          <a:ext cx="3880256" cy="239505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Locate your classrooms and labs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Practice using classroom technology</a:t>
          </a:r>
          <a:endParaRPr lang="en-US" sz="1200" kern="1200">
            <a:solidFill>
              <a:schemeClr val="tx1"/>
            </a:solidFill>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Visit the Teaching and Learning Innovation Hub (room 1271)</a:t>
          </a:r>
          <a:endParaRPr lang="en-US" sz="1200" kern="1200">
            <a:solidFill>
              <a:schemeClr val="tx1"/>
            </a:solidFill>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Locate faculty workspaces and lounges</a:t>
          </a:r>
        </a:p>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Identify student support service locations</a:t>
          </a:r>
          <a:endParaRPr lang="en-US" sz="1200" kern="1200">
            <a:solidFill>
              <a:schemeClr val="tx1"/>
            </a:solidFill>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Download and explore the Cambrian Safe app</a:t>
          </a:r>
          <a:endParaRPr lang="en-US" sz="1200" kern="1200">
            <a:solidFill>
              <a:schemeClr val="tx1"/>
            </a:solidFill>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solidFill>
                <a:schemeClr val="tx1"/>
              </a:solidFill>
              <a:latin typeface="Poppins" panose="00000500000000000000" pitchFamily="2" charset="77"/>
              <a:cs typeface="Poppins" panose="00000500000000000000" pitchFamily="2" charset="77"/>
            </a:rPr>
            <a:t>Locate parking, entrances, and common areas</a:t>
          </a:r>
        </a:p>
      </dsp:txBody>
      <dsp:txXfrm>
        <a:off x="2368143" y="49896"/>
        <a:ext cx="3880256" cy="2395050"/>
      </dsp:txXfrm>
    </dsp:sp>
  </dsp:spTree>
</dsp:drawing>
</file>

<file path=word/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00F3FA-2815-9A4A-BF33-B0443430243C}">
      <dsp:nvSpPr>
        <dsp:cNvPr id="0" name=""/>
        <dsp:cNvSpPr/>
      </dsp:nvSpPr>
      <dsp:spPr>
        <a:xfrm>
          <a:off x="2175662" y="44026"/>
          <a:ext cx="12649" cy="2113279"/>
        </a:xfrm>
        <a:prstGeom prst="rect">
          <a:avLst/>
        </a:prstGeom>
        <a:solidFill>
          <a:srgbClr val="FFF0BE"/>
        </a:solidFill>
        <a:ln>
          <a:noFill/>
        </a:ln>
        <a:effectLst/>
      </dsp:spPr>
      <dsp:style>
        <a:lnRef idx="0">
          <a:scrgbClr r="0" g="0" b="0"/>
        </a:lnRef>
        <a:fillRef idx="1">
          <a:scrgbClr r="0" g="0" b="0"/>
        </a:fillRef>
        <a:effectRef idx="0">
          <a:scrgbClr r="0" g="0" b="0"/>
        </a:effectRef>
        <a:fontRef idx="minor"/>
      </dsp:style>
    </dsp:sp>
    <dsp:sp modelId="{CEB829FF-06B8-474D-9CDB-71CBB4597E95}">
      <dsp:nvSpPr>
        <dsp:cNvPr id="0" name=""/>
        <dsp:cNvSpPr/>
      </dsp:nvSpPr>
      <dsp:spPr>
        <a:xfrm>
          <a:off x="0" y="44026"/>
          <a:ext cx="1973275" cy="211327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25400" tIns="12700" rIns="76200" bIns="12700" numCol="1" spcCol="1270" anchor="ctr" anchorCtr="0">
          <a:noAutofit/>
        </a:bodyPr>
        <a:lstStyle/>
        <a:p>
          <a:pPr marL="0" lvl="0" indent="0" algn="r" defTabSz="889000">
            <a:lnSpc>
              <a:spcPct val="90000"/>
            </a:lnSpc>
            <a:spcBef>
              <a:spcPct val="0"/>
            </a:spcBef>
            <a:spcAft>
              <a:spcPct val="35000"/>
            </a:spcAft>
            <a:buNone/>
            <a:defRPr b="1">
              <a:solidFill>
                <a:schemeClr val="accent1"/>
              </a:solidFill>
            </a:defRPr>
          </a:pPr>
          <a:r>
            <a:rPr lang="en-US" sz="2000" kern="1200">
              <a:solidFill>
                <a:srgbClr val="915901"/>
              </a:solidFill>
              <a:latin typeface="Poppins" panose="00000500000000000000" pitchFamily="2" charset="77"/>
              <a:cs typeface="Poppins" panose="00000500000000000000" pitchFamily="2" charset="77"/>
            </a:rPr>
            <a:t>Before Teaching:</a:t>
          </a:r>
        </a:p>
      </dsp:txBody>
      <dsp:txXfrm>
        <a:off x="0" y="44026"/>
        <a:ext cx="1973275" cy="2113279"/>
      </dsp:txXfrm>
    </dsp:sp>
    <dsp:sp modelId="{E7B0D293-4F3E-D84A-91BD-70869C48B0BE}">
      <dsp:nvSpPr>
        <dsp:cNvPr id="0" name=""/>
        <dsp:cNvSpPr/>
      </dsp:nvSpPr>
      <dsp:spPr>
        <a:xfrm>
          <a:off x="2034057" y="952736"/>
          <a:ext cx="295859" cy="295859"/>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BD1A82-5ED0-9D4C-919A-8988A97F83E2}">
      <dsp:nvSpPr>
        <dsp:cNvPr id="0" name=""/>
        <dsp:cNvSpPr/>
      </dsp:nvSpPr>
      <dsp:spPr>
        <a:xfrm>
          <a:off x="2397023" y="44026"/>
          <a:ext cx="3927576" cy="211327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Course outlines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Learning outcomes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Weekly topics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Assessments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Required resources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Accreditation or regulatory expectations, if applicable</a:t>
          </a:r>
          <a:endParaRPr lang="en-US" sz="1200" kern="1200">
            <a:latin typeface="Poppins" panose="00000500000000000000" pitchFamily="2" charset="77"/>
            <a:cs typeface="Poppins" panose="00000500000000000000" pitchFamily="2" charset="77"/>
          </a:endParaRPr>
        </a:p>
      </dsp:txBody>
      <dsp:txXfrm>
        <a:off x="2397023" y="44026"/>
        <a:ext cx="3927576" cy="2113279"/>
      </dsp:txXfrm>
    </dsp:sp>
  </dsp:spTree>
</dsp:drawing>
</file>

<file path=word/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8783DE-907B-3447-87BF-E152B807D7F7}">
      <dsp:nvSpPr>
        <dsp:cNvPr id="0" name=""/>
        <dsp:cNvSpPr/>
      </dsp:nvSpPr>
      <dsp:spPr>
        <a:xfrm>
          <a:off x="0" y="1407064"/>
          <a:ext cx="6330950" cy="184676"/>
        </a:xfrm>
        <a:prstGeom prst="rect">
          <a:avLst/>
        </a:prstGeom>
        <a:solidFill>
          <a:srgbClr val="FFF0B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And more!</a:t>
          </a:r>
        </a:p>
      </dsp:txBody>
      <dsp:txXfrm>
        <a:off x="0" y="1407064"/>
        <a:ext cx="6330950" cy="184676"/>
      </dsp:txXfrm>
    </dsp:sp>
    <dsp:sp modelId="{5C5FF889-6188-5740-A759-9D9F2B2A0362}">
      <dsp:nvSpPr>
        <dsp:cNvPr id="0" name=""/>
        <dsp:cNvSpPr/>
      </dsp:nvSpPr>
      <dsp:spPr>
        <a:xfrm rot="10800000">
          <a:off x="0" y="1125802"/>
          <a:ext cx="6330950" cy="284032"/>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Participate in online learning activities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125802"/>
        <a:ext cx="6330950" cy="184555"/>
      </dsp:txXfrm>
    </dsp:sp>
    <dsp:sp modelId="{51130000-5E37-FA4A-AE08-044EEA92A2A5}">
      <dsp:nvSpPr>
        <dsp:cNvPr id="0" name=""/>
        <dsp:cNvSpPr/>
      </dsp:nvSpPr>
      <dsp:spPr>
        <a:xfrm rot="10800000">
          <a:off x="0" y="844539"/>
          <a:ext cx="6330950" cy="284032"/>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Receive announcements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844539"/>
        <a:ext cx="6330950" cy="184555"/>
      </dsp:txXfrm>
    </dsp:sp>
    <dsp:sp modelId="{A5F50D3F-8124-5B4E-93C2-A8E1725AE1CF}">
      <dsp:nvSpPr>
        <dsp:cNvPr id="0" name=""/>
        <dsp:cNvSpPr/>
      </dsp:nvSpPr>
      <dsp:spPr>
        <a:xfrm rot="10800000">
          <a:off x="0" y="563277"/>
          <a:ext cx="6330950" cy="284032"/>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View assignment feedback</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563277"/>
        <a:ext cx="6330950" cy="184555"/>
      </dsp:txXfrm>
    </dsp:sp>
    <dsp:sp modelId="{0747BEEE-9167-F847-9C9F-281DBAF9DFC1}">
      <dsp:nvSpPr>
        <dsp:cNvPr id="0" name=""/>
        <dsp:cNvSpPr/>
      </dsp:nvSpPr>
      <dsp:spPr>
        <a:xfrm rot="10800000">
          <a:off x="0" y="282015"/>
          <a:ext cx="6330950" cy="284032"/>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Submit assignments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282015"/>
        <a:ext cx="6330950" cy="184555"/>
      </dsp:txXfrm>
    </dsp:sp>
    <dsp:sp modelId="{99FF55BF-A969-8942-A94A-E9DC1607D827}">
      <dsp:nvSpPr>
        <dsp:cNvPr id="0" name=""/>
        <dsp:cNvSpPr/>
      </dsp:nvSpPr>
      <dsp:spPr>
        <a:xfrm rot="10800000">
          <a:off x="0" y="753"/>
          <a:ext cx="6330950" cy="284032"/>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Access course materials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753"/>
        <a:ext cx="6330950" cy="184555"/>
      </dsp:txXfrm>
    </dsp:sp>
  </dsp:spTree>
</dsp:drawing>
</file>

<file path=word/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28287-CA21-9F4E-8E12-AA794586E3FD}">
      <dsp:nvSpPr>
        <dsp:cNvPr id="0" name=""/>
        <dsp:cNvSpPr/>
      </dsp:nvSpPr>
      <dsp:spPr>
        <a:xfrm>
          <a:off x="0" y="1367399"/>
          <a:ext cx="6330950" cy="224333"/>
        </a:xfrm>
        <a:prstGeom prst="rec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Important announcements</a:t>
          </a:r>
          <a:endParaRPr lang="en-US" sz="1000" kern="1200">
            <a:solidFill>
              <a:schemeClr val="tx1"/>
            </a:solidFill>
            <a:latin typeface="Poppins" panose="00000500000000000000" pitchFamily="2" charset="77"/>
            <a:cs typeface="Poppins" panose="00000500000000000000" pitchFamily="2" charset="77"/>
          </a:endParaRPr>
        </a:p>
      </dsp:txBody>
      <dsp:txXfrm>
        <a:off x="0" y="1367399"/>
        <a:ext cx="6330950" cy="224333"/>
      </dsp:txXfrm>
    </dsp:sp>
    <dsp:sp modelId="{02328251-7CF0-714F-9B0C-D0B5429ED07C}">
      <dsp:nvSpPr>
        <dsp:cNvPr id="0" name=""/>
        <dsp:cNvSpPr/>
      </dsp:nvSpPr>
      <dsp:spPr>
        <a:xfrm rot="10800000">
          <a:off x="0" y="1025739"/>
          <a:ext cx="6330950" cy="345024"/>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Assessment descriptions and rubrics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025739"/>
        <a:ext cx="6330950" cy="224186"/>
      </dsp:txXfrm>
    </dsp:sp>
    <dsp:sp modelId="{9CA25D8B-5461-4247-87E2-6E0D6C41FCE9}">
      <dsp:nvSpPr>
        <dsp:cNvPr id="0" name=""/>
        <dsp:cNvSpPr/>
      </dsp:nvSpPr>
      <dsp:spPr>
        <a:xfrm rot="10800000">
          <a:off x="0" y="684080"/>
          <a:ext cx="6330950" cy="345024"/>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Weekly learning materials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684080"/>
        <a:ext cx="6330950" cy="224186"/>
      </dsp:txXfrm>
    </dsp:sp>
    <dsp:sp modelId="{33647A21-CFD1-D444-9A05-BBF20E924B87}">
      <dsp:nvSpPr>
        <dsp:cNvPr id="0" name=""/>
        <dsp:cNvSpPr/>
      </dsp:nvSpPr>
      <dsp:spPr>
        <a:xfrm rot="10800000">
          <a:off x="0" y="342420"/>
          <a:ext cx="6330950" cy="345024"/>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Faculty contact information</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42420"/>
        <a:ext cx="6330950" cy="224186"/>
      </dsp:txXfrm>
    </dsp:sp>
    <dsp:sp modelId="{ACB68D08-69D5-7146-A010-1B55C70D0D61}">
      <dsp:nvSpPr>
        <dsp:cNvPr id="0" name=""/>
        <dsp:cNvSpPr/>
      </dsp:nvSpPr>
      <dsp:spPr>
        <a:xfrm rot="10800000">
          <a:off x="0" y="761"/>
          <a:ext cx="6330950" cy="345024"/>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The course syllabus (i.e., a weekly learning schedule)</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761"/>
        <a:ext cx="6330950" cy="224186"/>
      </dsp:txXfrm>
    </dsp:sp>
  </dsp:spTree>
</dsp:drawing>
</file>

<file path=word/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0E7578-B6C2-5D42-841F-6A3959C1F3F3}">
      <dsp:nvSpPr>
        <dsp:cNvPr id="0" name=""/>
        <dsp:cNvSpPr/>
      </dsp:nvSpPr>
      <dsp:spPr>
        <a:xfrm>
          <a:off x="2282678" y="30883"/>
          <a:ext cx="13271" cy="1482384"/>
        </a:xfrm>
        <a:prstGeom prst="rect">
          <a:avLst/>
        </a:prstGeom>
        <a:solidFill>
          <a:srgbClr val="FFF0BE"/>
        </a:solidFill>
        <a:ln>
          <a:noFill/>
        </a:ln>
        <a:effectLst/>
      </dsp:spPr>
      <dsp:style>
        <a:lnRef idx="0">
          <a:scrgbClr r="0" g="0" b="0"/>
        </a:lnRef>
        <a:fillRef idx="1">
          <a:scrgbClr r="0" g="0" b="0"/>
        </a:fillRef>
        <a:effectRef idx="0">
          <a:scrgbClr r="0" g="0" b="0"/>
        </a:effectRef>
        <a:fontRef idx="minor"/>
      </dsp:style>
    </dsp:sp>
    <dsp:sp modelId="{202F54D5-E75D-8F4C-AE55-26A1C3C9AC8E}">
      <dsp:nvSpPr>
        <dsp:cNvPr id="0" name=""/>
        <dsp:cNvSpPr/>
      </dsp:nvSpPr>
      <dsp:spPr>
        <a:xfrm>
          <a:off x="0" y="30883"/>
          <a:ext cx="2070335" cy="148238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25400" tIns="12700" rIns="76200" bIns="12700" numCol="1" spcCol="1270" anchor="ctr" anchorCtr="0">
          <a:noAutofit/>
        </a:bodyPr>
        <a:lstStyle/>
        <a:p>
          <a:pPr marL="0" lvl="0" indent="0" algn="r" defTabSz="889000">
            <a:lnSpc>
              <a:spcPct val="90000"/>
            </a:lnSpc>
            <a:spcBef>
              <a:spcPct val="0"/>
            </a:spcBef>
            <a:spcAft>
              <a:spcPct val="35000"/>
            </a:spcAft>
            <a:buNone/>
            <a:defRPr b="1">
              <a:solidFill>
                <a:schemeClr val="accent1"/>
              </a:solidFill>
            </a:defRPr>
          </a:pPr>
          <a:r>
            <a:rPr lang="en-US" sz="2000" kern="1200">
              <a:solidFill>
                <a:srgbClr val="915901"/>
              </a:solidFill>
              <a:latin typeface="Poppins" panose="00000500000000000000" pitchFamily="2" charset="77"/>
              <a:cs typeface="Poppins" panose="00000500000000000000" pitchFamily="2" charset="77"/>
            </a:rPr>
            <a:t>Before the first day of class:</a:t>
          </a:r>
        </a:p>
      </dsp:txBody>
      <dsp:txXfrm>
        <a:off x="0" y="30883"/>
        <a:ext cx="2070335" cy="1482384"/>
      </dsp:txXfrm>
    </dsp:sp>
    <dsp:sp modelId="{83E539E8-375D-7742-86DA-D833FA2113B3}">
      <dsp:nvSpPr>
        <dsp:cNvPr id="0" name=""/>
        <dsp:cNvSpPr/>
      </dsp:nvSpPr>
      <dsp:spPr>
        <a:xfrm>
          <a:off x="2185546" y="668308"/>
          <a:ext cx="207533" cy="207533"/>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6E92DC-2E83-064E-A9FB-63DBF32B7090}">
      <dsp:nvSpPr>
        <dsp:cNvPr id="0" name=""/>
        <dsp:cNvSpPr/>
      </dsp:nvSpPr>
      <dsp:spPr>
        <a:xfrm>
          <a:off x="2514927" y="30883"/>
          <a:ext cx="4120764" cy="148238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Review contents in the Moodle shell (if provided) and ensure course resources are visible to students and tests, quizzes, or exams are hidden until the test date</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Organize materials clearly, in sequential order</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Remove outdated content</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Verify that all links work properly</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Post a welcome announcement or video and introduce yourself</a:t>
          </a:r>
          <a:endParaRPr lang="en-US" sz="1200" kern="1200">
            <a:latin typeface="Poppins" panose="00000500000000000000" pitchFamily="2" charset="77"/>
            <a:cs typeface="Poppins" panose="00000500000000000000" pitchFamily="2" charset="77"/>
          </a:endParaRPr>
        </a:p>
      </dsp:txBody>
      <dsp:txXfrm>
        <a:off x="2514927" y="30883"/>
        <a:ext cx="4120764" cy="1482384"/>
      </dsp:txXfrm>
    </dsp:sp>
  </dsp:spTree>
</dsp:drawing>
</file>

<file path=word/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28287-CA21-9F4E-8E12-AA794586E3FD}">
      <dsp:nvSpPr>
        <dsp:cNvPr id="0" name=""/>
        <dsp:cNvSpPr/>
      </dsp:nvSpPr>
      <dsp:spPr>
        <a:xfrm>
          <a:off x="0" y="1407064"/>
          <a:ext cx="6330950" cy="184676"/>
        </a:xfrm>
        <a:prstGeom prst="rec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Flexibility related to disability-related impacts</a:t>
          </a:r>
          <a:endParaRPr lang="en-US" sz="1000" kern="1200">
            <a:solidFill>
              <a:schemeClr val="tx1"/>
            </a:solidFill>
            <a:latin typeface="Poppins" panose="00000500000000000000" pitchFamily="2" charset="77"/>
            <a:cs typeface="Poppins" panose="00000500000000000000" pitchFamily="2" charset="77"/>
          </a:endParaRPr>
        </a:p>
      </dsp:txBody>
      <dsp:txXfrm>
        <a:off x="0" y="1407064"/>
        <a:ext cx="6330950" cy="184676"/>
      </dsp:txXfrm>
    </dsp:sp>
    <dsp:sp modelId="{02328251-7CF0-714F-9B0C-D0B5429ED07C}">
      <dsp:nvSpPr>
        <dsp:cNvPr id="0" name=""/>
        <dsp:cNvSpPr/>
      </dsp:nvSpPr>
      <dsp:spPr>
        <a:xfrm rot="10800000">
          <a:off x="0" y="1125802"/>
          <a:ext cx="6330950" cy="284032"/>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Impacts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125802"/>
        <a:ext cx="6330950" cy="184555"/>
      </dsp:txXfrm>
    </dsp:sp>
    <dsp:sp modelId="{9CA25D8B-5461-4247-87E2-6E0D6C41FCE9}">
      <dsp:nvSpPr>
        <dsp:cNvPr id="0" name=""/>
        <dsp:cNvSpPr/>
      </dsp:nvSpPr>
      <dsp:spPr>
        <a:xfrm rot="10800000">
          <a:off x="0" y="844539"/>
          <a:ext cx="6330950" cy="284032"/>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Assistive technology</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844539"/>
        <a:ext cx="6330950" cy="184555"/>
      </dsp:txXfrm>
    </dsp:sp>
    <dsp:sp modelId="{33647A21-CFD1-D444-9A05-BBF20E924B87}">
      <dsp:nvSpPr>
        <dsp:cNvPr id="0" name=""/>
        <dsp:cNvSpPr/>
      </dsp:nvSpPr>
      <dsp:spPr>
        <a:xfrm rot="10800000">
          <a:off x="0" y="563277"/>
          <a:ext cx="6330950" cy="284032"/>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Note-taking supports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563277"/>
        <a:ext cx="6330950" cy="184555"/>
      </dsp:txXfrm>
    </dsp:sp>
    <dsp:sp modelId="{ACB68D08-69D5-7146-A010-1B55C70D0D61}">
      <dsp:nvSpPr>
        <dsp:cNvPr id="0" name=""/>
        <dsp:cNvSpPr/>
      </dsp:nvSpPr>
      <dsp:spPr>
        <a:xfrm rot="10800000">
          <a:off x="0" y="282015"/>
          <a:ext cx="6330950" cy="284032"/>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Reduced distraction testing environments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282015"/>
        <a:ext cx="6330950" cy="184555"/>
      </dsp:txXfrm>
    </dsp:sp>
    <dsp:sp modelId="{55A67DC1-6C3B-4E45-AEB8-D807055B5B98}">
      <dsp:nvSpPr>
        <dsp:cNvPr id="0" name=""/>
        <dsp:cNvSpPr/>
      </dsp:nvSpPr>
      <dsp:spPr>
        <a:xfrm rot="10800000">
          <a:off x="0" y="753"/>
          <a:ext cx="6330950" cy="284032"/>
        </a:xfrm>
        <a:prstGeom prst="upArrowCallout">
          <a:avLst/>
        </a:prstGeom>
        <a:solidFill>
          <a:srgbClr val="FFF0B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Extended testing time</a:t>
          </a:r>
        </a:p>
      </dsp:txBody>
      <dsp:txXfrm rot="10800000">
        <a:off x="0" y="753"/>
        <a:ext cx="6330950" cy="184555"/>
      </dsp:txXfrm>
    </dsp:sp>
  </dsp:spTree>
</dsp:drawing>
</file>

<file path=word/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ACDE8D-DCB8-0B4B-81A5-9FF54612AC71}">
      <dsp:nvSpPr>
        <dsp:cNvPr id="0" name=""/>
        <dsp:cNvSpPr/>
      </dsp:nvSpPr>
      <dsp:spPr>
        <a:xfrm>
          <a:off x="0" y="1727222"/>
          <a:ext cx="6330950" cy="189008"/>
        </a:xfrm>
        <a:prstGeom prst="rect">
          <a:avLst/>
        </a:prstGeom>
        <a:solidFill>
          <a:srgbClr val="FFF0B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Copyright literacy</a:t>
          </a:r>
        </a:p>
      </dsp:txBody>
      <dsp:txXfrm>
        <a:off x="0" y="1727222"/>
        <a:ext cx="6330950" cy="189008"/>
      </dsp:txXfrm>
    </dsp:sp>
    <dsp:sp modelId="{2C467F6E-081F-9945-A62F-0F314E2B1089}">
      <dsp:nvSpPr>
        <dsp:cNvPr id="0" name=""/>
        <dsp:cNvSpPr/>
      </dsp:nvSpPr>
      <dsp:spPr>
        <a:xfrm rot="10800000">
          <a:off x="0" y="1439361"/>
          <a:ext cx="6330950" cy="290695"/>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Equity and diversity training</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439361"/>
        <a:ext cx="6330950" cy="188885"/>
      </dsp:txXfrm>
    </dsp:sp>
    <dsp:sp modelId="{02328251-7CF0-714F-9B0C-D0B5429ED07C}">
      <dsp:nvSpPr>
        <dsp:cNvPr id="0" name=""/>
        <dsp:cNvSpPr/>
      </dsp:nvSpPr>
      <dsp:spPr>
        <a:xfrm rot="10800000">
          <a:off x="0" y="1151500"/>
          <a:ext cx="6330950" cy="290695"/>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Workplace violence prevention</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151500"/>
        <a:ext cx="6330950" cy="188885"/>
      </dsp:txXfrm>
    </dsp:sp>
    <dsp:sp modelId="{9CA25D8B-5461-4247-87E2-6E0D6C41FCE9}">
      <dsp:nvSpPr>
        <dsp:cNvPr id="0" name=""/>
        <dsp:cNvSpPr/>
      </dsp:nvSpPr>
      <dsp:spPr>
        <a:xfrm rot="10800000">
          <a:off x="0" y="863640"/>
          <a:ext cx="6330950" cy="290695"/>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Sexual violence prevention</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863640"/>
        <a:ext cx="6330950" cy="188885"/>
      </dsp:txXfrm>
    </dsp:sp>
    <dsp:sp modelId="{33647A21-CFD1-D444-9A05-BBF20E924B87}">
      <dsp:nvSpPr>
        <dsp:cNvPr id="0" name=""/>
        <dsp:cNvSpPr/>
      </dsp:nvSpPr>
      <dsp:spPr>
        <a:xfrm rot="10800000">
          <a:off x="0" y="575779"/>
          <a:ext cx="6330950" cy="290695"/>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Cybersecurity awareness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575779"/>
        <a:ext cx="6330950" cy="188885"/>
      </dsp:txXfrm>
    </dsp:sp>
    <dsp:sp modelId="{ACB68D08-69D5-7146-A010-1B55C70D0D61}">
      <dsp:nvSpPr>
        <dsp:cNvPr id="0" name=""/>
        <dsp:cNvSpPr/>
      </dsp:nvSpPr>
      <dsp:spPr>
        <a:xfrm rot="10800000">
          <a:off x="0" y="287918"/>
          <a:ext cx="6330950" cy="290695"/>
        </a:xfrm>
        <a:prstGeom prst="upArrowCallout">
          <a:avLst/>
        </a:prstGeom>
        <a:solidFill>
          <a:srgbClr val="FFF0B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Workplace health and safety training</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287918"/>
        <a:ext cx="6330950" cy="188885"/>
      </dsp:txXfrm>
    </dsp:sp>
    <dsp:sp modelId="{55A67DC1-6C3B-4E45-AEB8-D807055B5B98}">
      <dsp:nvSpPr>
        <dsp:cNvPr id="0" name=""/>
        <dsp:cNvSpPr/>
      </dsp:nvSpPr>
      <dsp:spPr>
        <a:xfrm rot="10800000">
          <a:off x="0" y="58"/>
          <a:ext cx="6330950" cy="290695"/>
        </a:xfrm>
        <a:prstGeom prst="upArrowCallout">
          <a:avLst/>
        </a:prstGeom>
        <a:solidFill>
          <a:srgbClr val="FFF0B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AODA training</a:t>
          </a:r>
        </a:p>
      </dsp:txBody>
      <dsp:txXfrm rot="10800000">
        <a:off x="0" y="58"/>
        <a:ext cx="6330950" cy="188885"/>
      </dsp:txXfrm>
    </dsp:sp>
  </dsp:spTree>
</dsp:drawing>
</file>

<file path=word/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8BC99E-8DFC-BA44-A273-328292EE12A4}">
      <dsp:nvSpPr>
        <dsp:cNvPr id="0" name=""/>
        <dsp:cNvSpPr/>
      </dsp:nvSpPr>
      <dsp:spPr>
        <a:xfrm>
          <a:off x="2232893" y="31376"/>
          <a:ext cx="12981" cy="1506050"/>
        </a:xfrm>
        <a:prstGeom prst="rect">
          <a:avLst/>
        </a:prstGeom>
        <a:solidFill>
          <a:srgbClr val="FFF0BE"/>
        </a:solidFill>
        <a:ln>
          <a:noFill/>
        </a:ln>
        <a:effectLst/>
      </dsp:spPr>
      <dsp:style>
        <a:lnRef idx="0">
          <a:scrgbClr r="0" g="0" b="0"/>
        </a:lnRef>
        <a:fillRef idx="1">
          <a:scrgbClr r="0" g="0" b="0"/>
        </a:fillRef>
        <a:effectRef idx="0">
          <a:scrgbClr r="0" g="0" b="0"/>
        </a:effectRef>
        <a:fontRef idx="minor"/>
      </dsp:style>
    </dsp:sp>
    <dsp:sp modelId="{9927438A-94B1-9B45-810D-9BB82B0CB201}">
      <dsp:nvSpPr>
        <dsp:cNvPr id="0" name=""/>
        <dsp:cNvSpPr/>
      </dsp:nvSpPr>
      <dsp:spPr>
        <a:xfrm>
          <a:off x="0" y="31376"/>
          <a:ext cx="2025182" cy="150605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25400" tIns="12700" rIns="76200" bIns="12700" numCol="1" spcCol="1270" anchor="ctr" anchorCtr="0">
          <a:noAutofit/>
        </a:bodyPr>
        <a:lstStyle/>
        <a:p>
          <a:pPr marL="0" lvl="0" indent="0" algn="r" defTabSz="889000">
            <a:lnSpc>
              <a:spcPct val="90000"/>
            </a:lnSpc>
            <a:spcBef>
              <a:spcPct val="0"/>
            </a:spcBef>
            <a:spcAft>
              <a:spcPct val="35000"/>
            </a:spcAft>
            <a:buNone/>
            <a:defRPr b="1">
              <a:solidFill>
                <a:schemeClr val="accent1"/>
              </a:solidFill>
            </a:defRPr>
          </a:pPr>
          <a:r>
            <a:rPr lang="en-US" sz="2000" kern="1200">
              <a:solidFill>
                <a:srgbClr val="915901"/>
              </a:solidFill>
              <a:latin typeface="Poppins" panose="00000500000000000000" pitchFamily="2" charset="77"/>
              <a:cs typeface="Poppins" panose="00000500000000000000" pitchFamily="2" charset="77"/>
            </a:rPr>
            <a:t>You may experience:</a:t>
          </a:r>
        </a:p>
      </dsp:txBody>
      <dsp:txXfrm>
        <a:off x="0" y="31376"/>
        <a:ext cx="2025182" cy="1506050"/>
      </dsp:txXfrm>
    </dsp:sp>
    <dsp:sp modelId="{994D480B-61A9-E944-9B84-5A86CCD20741}">
      <dsp:nvSpPr>
        <dsp:cNvPr id="0" name=""/>
        <dsp:cNvSpPr/>
      </dsp:nvSpPr>
      <dsp:spPr>
        <a:xfrm>
          <a:off x="2133961" y="678977"/>
          <a:ext cx="210847" cy="210847"/>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2E74AB-5F46-B441-B2E1-4DD15671970D}">
      <dsp:nvSpPr>
        <dsp:cNvPr id="0" name=""/>
        <dsp:cNvSpPr/>
      </dsp:nvSpPr>
      <dsp:spPr>
        <a:xfrm>
          <a:off x="2460077" y="31376"/>
          <a:ext cx="4030892" cy="150605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Teaching anxiety</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Imposter syndrome</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Technology frustrations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Time management challenges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Concerns about student engagement</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Questions about grading and assessment</a:t>
          </a:r>
          <a:endParaRPr lang="en-US" sz="1200" kern="1200">
            <a:latin typeface="Poppins" panose="00000500000000000000" pitchFamily="2" charset="77"/>
            <a:cs typeface="Poppins" panose="00000500000000000000" pitchFamily="2" charset="77"/>
          </a:endParaRPr>
        </a:p>
      </dsp:txBody>
      <dsp:txXfrm>
        <a:off x="2460077" y="31376"/>
        <a:ext cx="4030892" cy="1506050"/>
      </dsp:txXfrm>
    </dsp:sp>
  </dsp:spTree>
</dsp:drawing>
</file>

<file path=word/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86D95-DBEE-BB42-9E2B-706387C8A0D6}">
      <dsp:nvSpPr>
        <dsp:cNvPr id="0" name=""/>
        <dsp:cNvSpPr/>
      </dsp:nvSpPr>
      <dsp:spPr>
        <a:xfrm>
          <a:off x="2174570" y="57291"/>
          <a:ext cx="12642" cy="2749972"/>
        </a:xfrm>
        <a:prstGeom prst="rect">
          <a:avLst/>
        </a:prstGeom>
        <a:solidFill>
          <a:srgbClr val="FFF0BE"/>
        </a:solidFill>
        <a:ln>
          <a:noFill/>
        </a:ln>
        <a:effectLst/>
      </dsp:spPr>
      <dsp:style>
        <a:lnRef idx="0">
          <a:scrgbClr r="0" g="0" b="0"/>
        </a:lnRef>
        <a:fillRef idx="1">
          <a:scrgbClr r="0" g="0" b="0"/>
        </a:fillRef>
        <a:effectRef idx="0">
          <a:scrgbClr r="0" g="0" b="0"/>
        </a:effectRef>
        <a:fontRef idx="minor"/>
      </dsp:style>
    </dsp:sp>
    <dsp:sp modelId="{5A98F060-A60D-E24B-984E-C005F57F4256}">
      <dsp:nvSpPr>
        <dsp:cNvPr id="0" name=""/>
        <dsp:cNvSpPr/>
      </dsp:nvSpPr>
      <dsp:spPr>
        <a:xfrm>
          <a:off x="0" y="57962"/>
          <a:ext cx="1972284" cy="61766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7780" tIns="8890" rIns="53340" bIns="8890" numCol="1" spcCol="1270" anchor="ctr" anchorCtr="0">
          <a:noAutofit/>
        </a:bodyPr>
        <a:lstStyle/>
        <a:p>
          <a:pPr marL="0" lvl="0" indent="0" algn="r" defTabSz="622300">
            <a:lnSpc>
              <a:spcPct val="90000"/>
            </a:lnSpc>
            <a:spcBef>
              <a:spcPct val="0"/>
            </a:spcBef>
            <a:spcAft>
              <a:spcPct val="35000"/>
            </a:spcAft>
            <a:buNone/>
            <a:defRPr b="1">
              <a:solidFill>
                <a:schemeClr val="accent1"/>
              </a:solidFill>
            </a:defRPr>
          </a:pPr>
          <a:r>
            <a:rPr lang="en-CA" sz="1400" b="1" kern="1200">
              <a:solidFill>
                <a:srgbClr val="915901"/>
              </a:solidFill>
              <a:latin typeface="Poppins" panose="00000500000000000000" pitchFamily="2" charset="77"/>
              <a:cs typeface="Poppins" panose="00000500000000000000" pitchFamily="2" charset="77"/>
            </a:rPr>
            <a:t>Program-specific questions</a:t>
          </a:r>
          <a:endParaRPr lang="en-US" sz="1400" kern="1200">
            <a:solidFill>
              <a:srgbClr val="915901"/>
            </a:solidFill>
            <a:latin typeface="Poppins" panose="00000500000000000000" pitchFamily="2" charset="77"/>
            <a:cs typeface="Poppins" panose="00000500000000000000" pitchFamily="2" charset="77"/>
          </a:endParaRPr>
        </a:p>
      </dsp:txBody>
      <dsp:txXfrm>
        <a:off x="0" y="57962"/>
        <a:ext cx="1972284" cy="617669"/>
      </dsp:txXfrm>
    </dsp:sp>
    <dsp:sp modelId="{0032B81F-6F05-DD46-8C60-DD9A06C1E167}">
      <dsp:nvSpPr>
        <dsp:cNvPr id="0" name=""/>
        <dsp:cNvSpPr/>
      </dsp:nvSpPr>
      <dsp:spPr>
        <a:xfrm>
          <a:off x="2137654" y="323560"/>
          <a:ext cx="86473" cy="86473"/>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941C6F-8BD2-3948-BE2C-3DFED85D7D25}">
      <dsp:nvSpPr>
        <dsp:cNvPr id="0" name=""/>
        <dsp:cNvSpPr/>
      </dsp:nvSpPr>
      <dsp:spPr>
        <a:xfrm>
          <a:off x="2395820" y="57962"/>
          <a:ext cx="3925604" cy="61766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Chair</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Dean</a:t>
          </a: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Program Coordinator </a:t>
          </a:r>
          <a:endParaRPr lang="en-US" sz="1200" kern="1200">
            <a:latin typeface="Poppins" panose="00000500000000000000" pitchFamily="2" charset="77"/>
            <a:cs typeface="Poppins" panose="00000500000000000000" pitchFamily="2" charset="77"/>
          </a:endParaRPr>
        </a:p>
      </dsp:txBody>
      <dsp:txXfrm>
        <a:off x="2395820" y="57962"/>
        <a:ext cx="3925604" cy="617669"/>
      </dsp:txXfrm>
    </dsp:sp>
    <dsp:sp modelId="{3BCC9108-F518-1B4A-A3C4-DBB23BCE4542}">
      <dsp:nvSpPr>
        <dsp:cNvPr id="0" name=""/>
        <dsp:cNvSpPr/>
      </dsp:nvSpPr>
      <dsp:spPr>
        <a:xfrm>
          <a:off x="0" y="768282"/>
          <a:ext cx="1972284" cy="61766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7780" tIns="8890" rIns="53340" bIns="8890" numCol="1" spcCol="1270" anchor="ctr" anchorCtr="0">
          <a:noAutofit/>
        </a:bodyPr>
        <a:lstStyle/>
        <a:p>
          <a:pPr marL="0" lvl="0" indent="0" algn="r" defTabSz="622300">
            <a:lnSpc>
              <a:spcPct val="90000"/>
            </a:lnSpc>
            <a:spcBef>
              <a:spcPct val="0"/>
            </a:spcBef>
            <a:spcAft>
              <a:spcPct val="35000"/>
            </a:spcAft>
            <a:buNone/>
            <a:defRPr b="1">
              <a:solidFill>
                <a:schemeClr val="accent1"/>
              </a:solidFill>
            </a:defRPr>
          </a:pPr>
          <a:r>
            <a:rPr lang="en-CA" sz="1400" kern="1200">
              <a:solidFill>
                <a:srgbClr val="915901"/>
              </a:solidFill>
              <a:latin typeface="Poppins" panose="00000500000000000000" pitchFamily="2" charset="77"/>
              <a:cs typeface="Poppins" panose="00000500000000000000" pitchFamily="2" charset="77"/>
            </a:rPr>
            <a:t>Teaching and learning support </a:t>
          </a:r>
          <a:endParaRPr lang="en-US" sz="1400" kern="1200">
            <a:solidFill>
              <a:srgbClr val="915901"/>
            </a:solidFill>
            <a:latin typeface="Poppins" panose="00000500000000000000" pitchFamily="2" charset="77"/>
            <a:cs typeface="Poppins" panose="00000500000000000000" pitchFamily="2" charset="77"/>
          </a:endParaRPr>
        </a:p>
      </dsp:txBody>
      <dsp:txXfrm>
        <a:off x="0" y="768282"/>
        <a:ext cx="1972284" cy="617669"/>
      </dsp:txXfrm>
    </dsp:sp>
    <dsp:sp modelId="{B3174AA9-496D-EA4B-AB68-ACA8D1F9E165}">
      <dsp:nvSpPr>
        <dsp:cNvPr id="0" name=""/>
        <dsp:cNvSpPr/>
      </dsp:nvSpPr>
      <dsp:spPr>
        <a:xfrm>
          <a:off x="2137654" y="1033880"/>
          <a:ext cx="86473" cy="86473"/>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CD00A9-2F46-214E-9D3A-792C5E8B2D29}">
      <dsp:nvSpPr>
        <dsp:cNvPr id="0" name=""/>
        <dsp:cNvSpPr/>
      </dsp:nvSpPr>
      <dsp:spPr>
        <a:xfrm>
          <a:off x="2395820" y="768282"/>
          <a:ext cx="3925604" cy="61766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Teaching and Learning Innovation Hub</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Academic Integrity Office</a:t>
          </a:r>
        </a:p>
      </dsp:txBody>
      <dsp:txXfrm>
        <a:off x="2395820" y="768282"/>
        <a:ext cx="3925604" cy="617669"/>
      </dsp:txXfrm>
    </dsp:sp>
    <dsp:sp modelId="{5A482435-959D-9044-AC06-091B28A02A3D}">
      <dsp:nvSpPr>
        <dsp:cNvPr id="0" name=""/>
        <dsp:cNvSpPr/>
      </dsp:nvSpPr>
      <dsp:spPr>
        <a:xfrm>
          <a:off x="0" y="1478602"/>
          <a:ext cx="1972284" cy="61766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7780" tIns="8890" rIns="53340" bIns="8890" numCol="1" spcCol="1270" anchor="ctr" anchorCtr="0">
          <a:noAutofit/>
        </a:bodyPr>
        <a:lstStyle/>
        <a:p>
          <a:pPr marL="0" lvl="0" indent="0" algn="r" defTabSz="622300">
            <a:lnSpc>
              <a:spcPct val="90000"/>
            </a:lnSpc>
            <a:spcBef>
              <a:spcPct val="0"/>
            </a:spcBef>
            <a:spcAft>
              <a:spcPct val="35000"/>
            </a:spcAft>
            <a:buNone/>
            <a:defRPr b="1">
              <a:solidFill>
                <a:schemeClr val="accent1"/>
              </a:solidFill>
            </a:defRPr>
          </a:pPr>
          <a:r>
            <a:rPr lang="en-CA" sz="1400" kern="1200">
              <a:solidFill>
                <a:srgbClr val="915901"/>
              </a:solidFill>
              <a:latin typeface="Poppins" panose="00000500000000000000" pitchFamily="2" charset="77"/>
              <a:cs typeface="Poppins" panose="00000500000000000000" pitchFamily="2" charset="77"/>
            </a:rPr>
            <a:t>Technology support </a:t>
          </a:r>
          <a:endParaRPr lang="en-US" sz="1400" kern="1200">
            <a:solidFill>
              <a:srgbClr val="915901"/>
            </a:solidFill>
            <a:latin typeface="Poppins" panose="00000500000000000000" pitchFamily="2" charset="77"/>
            <a:cs typeface="Poppins" panose="00000500000000000000" pitchFamily="2" charset="77"/>
          </a:endParaRPr>
        </a:p>
      </dsp:txBody>
      <dsp:txXfrm>
        <a:off x="0" y="1478602"/>
        <a:ext cx="1972284" cy="617669"/>
      </dsp:txXfrm>
    </dsp:sp>
    <dsp:sp modelId="{265E8802-95BE-9F40-BD61-D2AF4C43369D}">
      <dsp:nvSpPr>
        <dsp:cNvPr id="0" name=""/>
        <dsp:cNvSpPr/>
      </dsp:nvSpPr>
      <dsp:spPr>
        <a:xfrm>
          <a:off x="2137654" y="1744200"/>
          <a:ext cx="86473" cy="86473"/>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4F0FF7-8216-8F4F-834E-4D4A2F0E89B8}">
      <dsp:nvSpPr>
        <dsp:cNvPr id="0" name=""/>
        <dsp:cNvSpPr/>
      </dsp:nvSpPr>
      <dsp:spPr>
        <a:xfrm>
          <a:off x="2395820" y="1478602"/>
          <a:ext cx="3925604" cy="61766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IT Service Desk (support)</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Teaching and Learning Innovation Hub (training) </a:t>
          </a:r>
          <a:endParaRPr lang="en-US" sz="1200" kern="1200">
            <a:latin typeface="Poppins" panose="00000500000000000000" pitchFamily="2" charset="77"/>
            <a:cs typeface="Poppins" panose="00000500000000000000" pitchFamily="2" charset="77"/>
          </a:endParaRPr>
        </a:p>
      </dsp:txBody>
      <dsp:txXfrm>
        <a:off x="2395820" y="1478602"/>
        <a:ext cx="3925604" cy="617669"/>
      </dsp:txXfrm>
    </dsp:sp>
    <dsp:sp modelId="{41D661A5-6DEE-5347-9269-BC95A87169E2}">
      <dsp:nvSpPr>
        <dsp:cNvPr id="0" name=""/>
        <dsp:cNvSpPr/>
      </dsp:nvSpPr>
      <dsp:spPr>
        <a:xfrm>
          <a:off x="0" y="2188922"/>
          <a:ext cx="1972284" cy="61766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7780" tIns="8890" rIns="53340" bIns="8890" numCol="1" spcCol="1270" anchor="ctr" anchorCtr="0">
          <a:noAutofit/>
        </a:bodyPr>
        <a:lstStyle/>
        <a:p>
          <a:pPr marL="0" lvl="0" indent="0" algn="r" defTabSz="622300">
            <a:lnSpc>
              <a:spcPct val="90000"/>
            </a:lnSpc>
            <a:spcBef>
              <a:spcPct val="0"/>
            </a:spcBef>
            <a:spcAft>
              <a:spcPct val="35000"/>
            </a:spcAft>
            <a:buNone/>
            <a:defRPr b="1">
              <a:solidFill>
                <a:schemeClr val="accent1"/>
              </a:solidFill>
            </a:defRPr>
          </a:pPr>
          <a:r>
            <a:rPr lang="en-CA" sz="1400" kern="1200">
              <a:solidFill>
                <a:srgbClr val="915901"/>
              </a:solidFill>
              <a:latin typeface="Poppins" panose="00000500000000000000" pitchFamily="2" charset="77"/>
              <a:cs typeface="Poppins" panose="00000500000000000000" pitchFamily="2" charset="77"/>
            </a:rPr>
            <a:t>Accommodations and student wellbeing </a:t>
          </a:r>
          <a:endParaRPr lang="en-US" sz="1400" kern="1200">
            <a:solidFill>
              <a:srgbClr val="915901"/>
            </a:solidFill>
            <a:latin typeface="Poppins" panose="00000500000000000000" pitchFamily="2" charset="77"/>
            <a:cs typeface="Poppins" panose="00000500000000000000" pitchFamily="2" charset="77"/>
          </a:endParaRPr>
        </a:p>
      </dsp:txBody>
      <dsp:txXfrm>
        <a:off x="0" y="2188922"/>
        <a:ext cx="1972284" cy="617669"/>
      </dsp:txXfrm>
    </dsp:sp>
    <dsp:sp modelId="{21C9503F-981E-4241-B219-8EF4BC96FDF7}">
      <dsp:nvSpPr>
        <dsp:cNvPr id="0" name=""/>
        <dsp:cNvSpPr/>
      </dsp:nvSpPr>
      <dsp:spPr>
        <a:xfrm>
          <a:off x="2137654" y="2454520"/>
          <a:ext cx="86473" cy="86473"/>
        </a:xfrm>
        <a:prstGeom prst="ellipse">
          <a:avLst/>
        </a:prstGeom>
        <a:solidFill>
          <a:srgbClr val="91590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015D3D-21DB-FF4E-A025-BF3D674AFDFB}">
      <dsp:nvSpPr>
        <dsp:cNvPr id="0" name=""/>
        <dsp:cNvSpPr/>
      </dsp:nvSpPr>
      <dsp:spPr>
        <a:xfrm>
          <a:off x="2395820" y="2188922"/>
          <a:ext cx="3925604" cy="61766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Glenn Crombie Centre </a:t>
          </a:r>
          <a:endParaRPr lang="en-US" sz="1200" kern="1200">
            <a:latin typeface="Poppins" panose="00000500000000000000" pitchFamily="2" charset="77"/>
            <a:cs typeface="Poppins" panose="00000500000000000000" pitchFamily="2" charset="77"/>
          </a:endParaRPr>
        </a:p>
      </dsp:txBody>
      <dsp:txXfrm>
        <a:off x="2395820" y="2188922"/>
        <a:ext cx="3925604" cy="617669"/>
      </dsp:txXfrm>
    </dsp:sp>
  </dsp:spTree>
</dsp:drawing>
</file>

<file path=word/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608156-461A-F847-8E96-F0900446F079}">
      <dsp:nvSpPr>
        <dsp:cNvPr id="0" name=""/>
        <dsp:cNvSpPr/>
      </dsp:nvSpPr>
      <dsp:spPr>
        <a:xfrm>
          <a:off x="-4491448" y="-688874"/>
          <a:ext cx="5351438" cy="5351438"/>
        </a:xfrm>
        <a:prstGeom prst="blockArc">
          <a:avLst>
            <a:gd name="adj1" fmla="val 18900000"/>
            <a:gd name="adj2" fmla="val 2700000"/>
            <a:gd name="adj3" fmla="val 404"/>
          </a:avLst>
        </a:prstGeom>
        <a:noFill/>
        <a:ln w="12700" cap="flat" cmpd="sng" algn="ctr">
          <a:solidFill>
            <a:srgbClr val="915901"/>
          </a:solidFill>
          <a:prstDash val="solid"/>
          <a:miter lim="800000"/>
        </a:ln>
        <a:effectLst/>
      </dsp:spPr>
      <dsp:style>
        <a:lnRef idx="2">
          <a:scrgbClr r="0" g="0" b="0"/>
        </a:lnRef>
        <a:fillRef idx="0">
          <a:scrgbClr r="0" g="0" b="0"/>
        </a:fillRef>
        <a:effectRef idx="0">
          <a:scrgbClr r="0" g="0" b="0"/>
        </a:effectRef>
        <a:fontRef idx="minor"/>
      </dsp:style>
    </dsp:sp>
    <dsp:sp modelId="{BE96A763-2526-CF4D-8387-4208F238BC4D}">
      <dsp:nvSpPr>
        <dsp:cNvPr id="0" name=""/>
        <dsp:cNvSpPr/>
      </dsp:nvSpPr>
      <dsp:spPr>
        <a:xfrm>
          <a:off x="278754" y="180643"/>
          <a:ext cx="6192821" cy="361128"/>
        </a:xfrm>
        <a:prstGeom prst="rect">
          <a:avLst/>
        </a:prstGeom>
        <a:solidFill>
          <a:srgbClr val="FFF0B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646"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Access the institutional systems required for teaching. </a:t>
          </a:r>
          <a:endParaRPr lang="en-US" sz="1050" kern="1200">
            <a:solidFill>
              <a:schemeClr val="tx1"/>
            </a:solidFill>
            <a:latin typeface="Poppins" panose="00000500000000000000" pitchFamily="2" charset="77"/>
            <a:cs typeface="Poppins" panose="00000500000000000000" pitchFamily="2" charset="77"/>
          </a:endParaRPr>
        </a:p>
      </dsp:txBody>
      <dsp:txXfrm>
        <a:off x="278754" y="180643"/>
        <a:ext cx="6192821" cy="361128"/>
      </dsp:txXfrm>
    </dsp:sp>
    <dsp:sp modelId="{03231AE2-6A0E-504B-9A04-6F9C574DF9B4}">
      <dsp:nvSpPr>
        <dsp:cNvPr id="0" name=""/>
        <dsp:cNvSpPr/>
      </dsp:nvSpPr>
      <dsp:spPr>
        <a:xfrm>
          <a:off x="53048" y="135502"/>
          <a:ext cx="451411" cy="451411"/>
        </a:xfrm>
        <a:prstGeom prst="ellipse">
          <a:avLst/>
        </a:prstGeom>
        <a:solidFill>
          <a:srgbClr val="925901"/>
        </a:solidFill>
        <a:ln w="12700" cap="flat" cmpd="sng" algn="ctr">
          <a:solidFill>
            <a:srgbClr val="915901"/>
          </a:solidFill>
          <a:prstDash val="solid"/>
          <a:miter lim="800000"/>
        </a:ln>
        <a:effectLst/>
      </dsp:spPr>
      <dsp:style>
        <a:lnRef idx="2">
          <a:scrgbClr r="0" g="0" b="0"/>
        </a:lnRef>
        <a:fillRef idx="1">
          <a:scrgbClr r="0" g="0" b="0"/>
        </a:fillRef>
        <a:effectRef idx="0">
          <a:scrgbClr r="0" g="0" b="0"/>
        </a:effectRef>
        <a:fontRef idx="minor"/>
      </dsp:style>
    </dsp:sp>
    <dsp:sp modelId="{86ABD815-D1C4-FA49-AD3F-1250DB425641}">
      <dsp:nvSpPr>
        <dsp:cNvPr id="0" name=""/>
        <dsp:cNvSpPr/>
      </dsp:nvSpPr>
      <dsp:spPr>
        <a:xfrm>
          <a:off x="605788" y="722655"/>
          <a:ext cx="5865787" cy="361128"/>
        </a:xfrm>
        <a:prstGeom prst="rect">
          <a:avLst/>
        </a:prstGeom>
        <a:solidFill>
          <a:srgbClr val="FFF0B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646"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Navigate the campus and locate key teaching and student support spaces. </a:t>
          </a:r>
          <a:endParaRPr lang="en-US" sz="1050" kern="1200">
            <a:solidFill>
              <a:schemeClr val="tx1"/>
            </a:solidFill>
            <a:latin typeface="Poppins" panose="00000500000000000000" pitchFamily="2" charset="77"/>
            <a:cs typeface="Poppins" panose="00000500000000000000" pitchFamily="2" charset="77"/>
          </a:endParaRPr>
        </a:p>
      </dsp:txBody>
      <dsp:txXfrm>
        <a:off x="605788" y="722655"/>
        <a:ext cx="5865787" cy="361128"/>
      </dsp:txXfrm>
    </dsp:sp>
    <dsp:sp modelId="{E97FE234-0BA8-C147-ADAA-B81A860A0C30}">
      <dsp:nvSpPr>
        <dsp:cNvPr id="0" name=""/>
        <dsp:cNvSpPr/>
      </dsp:nvSpPr>
      <dsp:spPr>
        <a:xfrm>
          <a:off x="380083" y="677513"/>
          <a:ext cx="451411" cy="451411"/>
        </a:xfrm>
        <a:prstGeom prst="ellipse">
          <a:avLst/>
        </a:prstGeom>
        <a:solidFill>
          <a:srgbClr val="925901"/>
        </a:solidFill>
        <a:ln w="12700" cap="flat" cmpd="sng" algn="ctr">
          <a:solidFill>
            <a:srgbClr val="915901"/>
          </a:solidFill>
          <a:prstDash val="solid"/>
          <a:miter lim="800000"/>
        </a:ln>
        <a:effectLst/>
      </dsp:spPr>
      <dsp:style>
        <a:lnRef idx="2">
          <a:scrgbClr r="0" g="0" b="0"/>
        </a:lnRef>
        <a:fillRef idx="1">
          <a:scrgbClr r="0" g="0" b="0"/>
        </a:fillRef>
        <a:effectRef idx="0">
          <a:scrgbClr r="0" g="0" b="0"/>
        </a:effectRef>
        <a:fontRef idx="minor"/>
      </dsp:style>
    </dsp:sp>
    <dsp:sp modelId="{27D63E51-B5CD-D742-B542-2B5FDA2032DA}">
      <dsp:nvSpPr>
        <dsp:cNvPr id="0" name=""/>
        <dsp:cNvSpPr/>
      </dsp:nvSpPr>
      <dsp:spPr>
        <a:xfrm>
          <a:off x="785002" y="1264268"/>
          <a:ext cx="5686573" cy="361128"/>
        </a:xfrm>
        <a:prstGeom prst="rect">
          <a:avLst/>
        </a:prstGeom>
        <a:solidFill>
          <a:srgbClr val="FFF0B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646"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Understand your teaching assignment and course documentation. </a:t>
          </a:r>
          <a:endParaRPr lang="en-US" sz="1050" kern="1200">
            <a:solidFill>
              <a:schemeClr val="tx1"/>
            </a:solidFill>
            <a:latin typeface="Poppins" panose="00000500000000000000" pitchFamily="2" charset="77"/>
            <a:cs typeface="Poppins" panose="00000500000000000000" pitchFamily="2" charset="77"/>
          </a:endParaRPr>
        </a:p>
      </dsp:txBody>
      <dsp:txXfrm>
        <a:off x="785002" y="1264268"/>
        <a:ext cx="5686573" cy="361128"/>
      </dsp:txXfrm>
    </dsp:sp>
    <dsp:sp modelId="{0135CA72-695E-4546-971C-EAB2AA4BFF01}">
      <dsp:nvSpPr>
        <dsp:cNvPr id="0" name=""/>
        <dsp:cNvSpPr/>
      </dsp:nvSpPr>
      <dsp:spPr>
        <a:xfrm>
          <a:off x="559296" y="1219127"/>
          <a:ext cx="451411" cy="451411"/>
        </a:xfrm>
        <a:prstGeom prst="ellipse">
          <a:avLst/>
        </a:prstGeom>
        <a:solidFill>
          <a:srgbClr val="925901"/>
        </a:solidFill>
        <a:ln w="12700" cap="flat" cmpd="sng" algn="ctr">
          <a:solidFill>
            <a:srgbClr val="915901"/>
          </a:solidFill>
          <a:prstDash val="solid"/>
          <a:miter lim="800000"/>
        </a:ln>
        <a:effectLst/>
      </dsp:spPr>
      <dsp:style>
        <a:lnRef idx="2">
          <a:scrgbClr r="0" g="0" b="0"/>
        </a:lnRef>
        <a:fillRef idx="1">
          <a:scrgbClr r="0" g="0" b="0"/>
        </a:fillRef>
        <a:effectRef idx="0">
          <a:scrgbClr r="0" g="0" b="0"/>
        </a:effectRef>
        <a:fontRef idx="minor"/>
      </dsp:style>
    </dsp:sp>
    <dsp:sp modelId="{5B612ACA-32F5-7A49-85FF-13534F4F10CC}">
      <dsp:nvSpPr>
        <dsp:cNvPr id="0" name=""/>
        <dsp:cNvSpPr/>
      </dsp:nvSpPr>
      <dsp:spPr>
        <a:xfrm>
          <a:off x="842223" y="1806280"/>
          <a:ext cx="5629352" cy="361128"/>
        </a:xfrm>
        <a:prstGeom prst="rect">
          <a:avLst/>
        </a:prstGeom>
        <a:solidFill>
          <a:srgbClr val="FFF0B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646"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Prepare your syllabus and Moodle course.</a:t>
          </a:r>
          <a:endParaRPr lang="en-US" sz="1050" kern="1200">
            <a:solidFill>
              <a:schemeClr val="tx1"/>
            </a:solidFill>
            <a:latin typeface="Poppins" panose="00000500000000000000" pitchFamily="2" charset="77"/>
            <a:cs typeface="Poppins" panose="00000500000000000000" pitchFamily="2" charset="77"/>
          </a:endParaRPr>
        </a:p>
      </dsp:txBody>
      <dsp:txXfrm>
        <a:off x="842223" y="1806280"/>
        <a:ext cx="5629352" cy="361128"/>
      </dsp:txXfrm>
    </dsp:sp>
    <dsp:sp modelId="{B0DAD63C-1658-B243-914B-5D2E5741FCAD}">
      <dsp:nvSpPr>
        <dsp:cNvPr id="0" name=""/>
        <dsp:cNvSpPr/>
      </dsp:nvSpPr>
      <dsp:spPr>
        <a:xfrm>
          <a:off x="616517" y="1761138"/>
          <a:ext cx="451411" cy="451411"/>
        </a:xfrm>
        <a:prstGeom prst="ellipse">
          <a:avLst/>
        </a:prstGeom>
        <a:solidFill>
          <a:srgbClr val="925901"/>
        </a:solidFill>
        <a:ln w="12700" cap="flat" cmpd="sng" algn="ctr">
          <a:solidFill>
            <a:srgbClr val="915901"/>
          </a:solidFill>
          <a:prstDash val="solid"/>
          <a:miter lim="800000"/>
        </a:ln>
        <a:effectLst/>
      </dsp:spPr>
      <dsp:style>
        <a:lnRef idx="2">
          <a:scrgbClr r="0" g="0" b="0"/>
        </a:lnRef>
        <a:fillRef idx="1">
          <a:scrgbClr r="0" g="0" b="0"/>
        </a:fillRef>
        <a:effectRef idx="0">
          <a:scrgbClr r="0" g="0" b="0"/>
        </a:effectRef>
        <a:fontRef idx="minor"/>
      </dsp:style>
    </dsp:sp>
    <dsp:sp modelId="{94B9DF04-6D9F-944E-B3F8-7E7323AAC8D5}">
      <dsp:nvSpPr>
        <dsp:cNvPr id="0" name=""/>
        <dsp:cNvSpPr/>
      </dsp:nvSpPr>
      <dsp:spPr>
        <a:xfrm>
          <a:off x="785002" y="2348291"/>
          <a:ext cx="5686573" cy="361128"/>
        </a:xfrm>
        <a:prstGeom prst="rect">
          <a:avLst/>
        </a:prstGeom>
        <a:solidFill>
          <a:srgbClr val="FFF0B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646"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Plan an engaging first class, and support students during the critical first weeks of the semester.</a:t>
          </a:r>
          <a:endParaRPr lang="en-US" sz="1050" kern="1200">
            <a:solidFill>
              <a:schemeClr val="tx1"/>
            </a:solidFill>
            <a:latin typeface="Poppins" panose="00000500000000000000" pitchFamily="2" charset="77"/>
            <a:cs typeface="Poppins" panose="00000500000000000000" pitchFamily="2" charset="77"/>
          </a:endParaRPr>
        </a:p>
      </dsp:txBody>
      <dsp:txXfrm>
        <a:off x="785002" y="2348291"/>
        <a:ext cx="5686573" cy="361128"/>
      </dsp:txXfrm>
    </dsp:sp>
    <dsp:sp modelId="{84B7AE2D-2170-8E45-9430-5668DB209353}">
      <dsp:nvSpPr>
        <dsp:cNvPr id="0" name=""/>
        <dsp:cNvSpPr/>
      </dsp:nvSpPr>
      <dsp:spPr>
        <a:xfrm>
          <a:off x="559296" y="2303150"/>
          <a:ext cx="451411" cy="451411"/>
        </a:xfrm>
        <a:prstGeom prst="ellipse">
          <a:avLst/>
        </a:prstGeom>
        <a:solidFill>
          <a:srgbClr val="925901"/>
        </a:solidFill>
        <a:ln w="12700" cap="flat" cmpd="sng" algn="ctr">
          <a:solidFill>
            <a:srgbClr val="915901"/>
          </a:solidFill>
          <a:prstDash val="solid"/>
          <a:miter lim="800000"/>
        </a:ln>
        <a:effectLst/>
      </dsp:spPr>
      <dsp:style>
        <a:lnRef idx="2">
          <a:scrgbClr r="0" g="0" b="0"/>
        </a:lnRef>
        <a:fillRef idx="1">
          <a:scrgbClr r="0" g="0" b="0"/>
        </a:fillRef>
        <a:effectRef idx="0">
          <a:scrgbClr r="0" g="0" b="0"/>
        </a:effectRef>
        <a:fontRef idx="minor"/>
      </dsp:style>
    </dsp:sp>
    <dsp:sp modelId="{0ADD72BE-2AB2-BC48-AFDD-7DAEA78C65B6}">
      <dsp:nvSpPr>
        <dsp:cNvPr id="0" name=""/>
        <dsp:cNvSpPr/>
      </dsp:nvSpPr>
      <dsp:spPr>
        <a:xfrm>
          <a:off x="605788" y="2889905"/>
          <a:ext cx="5865787" cy="361128"/>
        </a:xfrm>
        <a:prstGeom prst="rect">
          <a:avLst/>
        </a:prstGeom>
        <a:solidFill>
          <a:srgbClr val="FFF0B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646"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Implement approved student accommodations. </a:t>
          </a:r>
          <a:endParaRPr lang="en-US" sz="1050" kern="1200">
            <a:solidFill>
              <a:schemeClr val="tx1"/>
            </a:solidFill>
            <a:latin typeface="Poppins" panose="00000500000000000000" pitchFamily="2" charset="77"/>
            <a:cs typeface="Poppins" panose="00000500000000000000" pitchFamily="2" charset="77"/>
          </a:endParaRPr>
        </a:p>
      </dsp:txBody>
      <dsp:txXfrm>
        <a:off x="605788" y="2889905"/>
        <a:ext cx="5865787" cy="361128"/>
      </dsp:txXfrm>
    </dsp:sp>
    <dsp:sp modelId="{66ECC2DA-8A61-5147-9225-01D1E43B9096}">
      <dsp:nvSpPr>
        <dsp:cNvPr id="0" name=""/>
        <dsp:cNvSpPr/>
      </dsp:nvSpPr>
      <dsp:spPr>
        <a:xfrm>
          <a:off x="380083" y="2844763"/>
          <a:ext cx="451411" cy="451411"/>
        </a:xfrm>
        <a:prstGeom prst="ellipse">
          <a:avLst/>
        </a:prstGeom>
        <a:solidFill>
          <a:srgbClr val="925901"/>
        </a:solidFill>
        <a:ln w="12700" cap="flat" cmpd="sng" algn="ctr">
          <a:solidFill>
            <a:srgbClr val="915901"/>
          </a:solidFill>
          <a:prstDash val="solid"/>
          <a:miter lim="800000"/>
        </a:ln>
        <a:effectLst/>
      </dsp:spPr>
      <dsp:style>
        <a:lnRef idx="2">
          <a:scrgbClr r="0" g="0" b="0"/>
        </a:lnRef>
        <a:fillRef idx="1">
          <a:scrgbClr r="0" g="0" b="0"/>
        </a:fillRef>
        <a:effectRef idx="0">
          <a:scrgbClr r="0" g="0" b="0"/>
        </a:effectRef>
        <a:fontRef idx="minor"/>
      </dsp:style>
    </dsp:sp>
    <dsp:sp modelId="{F5CF21E2-B3A0-BD4C-A0DB-0566809BFF1D}">
      <dsp:nvSpPr>
        <dsp:cNvPr id="0" name=""/>
        <dsp:cNvSpPr/>
      </dsp:nvSpPr>
      <dsp:spPr>
        <a:xfrm>
          <a:off x="278754" y="3431916"/>
          <a:ext cx="6192821" cy="361128"/>
        </a:xfrm>
        <a:prstGeom prst="rect">
          <a:avLst/>
        </a:prstGeom>
        <a:solidFill>
          <a:srgbClr val="FFF0B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646"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Establish clear communication expectations. </a:t>
          </a:r>
          <a:endParaRPr lang="en-US" sz="1050" kern="1200">
            <a:solidFill>
              <a:schemeClr val="tx1"/>
            </a:solidFill>
            <a:latin typeface="Poppins" panose="00000500000000000000" pitchFamily="2" charset="77"/>
            <a:cs typeface="Poppins" panose="00000500000000000000" pitchFamily="2" charset="77"/>
          </a:endParaRPr>
        </a:p>
      </dsp:txBody>
      <dsp:txXfrm>
        <a:off x="278754" y="3431916"/>
        <a:ext cx="6192821" cy="361128"/>
      </dsp:txXfrm>
    </dsp:sp>
    <dsp:sp modelId="{59490C6E-EBC6-764F-9ADC-22E5DBFB5DDA}">
      <dsp:nvSpPr>
        <dsp:cNvPr id="0" name=""/>
        <dsp:cNvSpPr/>
      </dsp:nvSpPr>
      <dsp:spPr>
        <a:xfrm>
          <a:off x="53048" y="3386775"/>
          <a:ext cx="451411" cy="451411"/>
        </a:xfrm>
        <a:prstGeom prst="ellipse">
          <a:avLst/>
        </a:prstGeom>
        <a:solidFill>
          <a:srgbClr val="925901"/>
        </a:solidFill>
        <a:ln w="12700" cap="flat" cmpd="sng" algn="ctr">
          <a:solidFill>
            <a:srgbClr val="915901"/>
          </a:solidFill>
          <a:prstDash val="solid"/>
          <a:miter lim="800000"/>
        </a:ln>
        <a:effectLst/>
      </dsp:spPr>
      <dsp:style>
        <a:lnRef idx="2">
          <a:scrgbClr r="0" g="0" b="0"/>
        </a:lnRef>
        <a:fillRef idx="1">
          <a:scrgbClr r="0" g="0" b="0"/>
        </a:fillRef>
        <a:effectRef idx="0">
          <a:scrgbClr r="0" g="0" b="0"/>
        </a:effectRef>
        <a:fontRef idx="minor"/>
      </dsp:style>
    </dsp:sp>
  </dsp:spTree>
</dsp:drawing>
</file>

<file path=word/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BA6125-46FB-9740-BFD8-5D9192FF4FB4}">
      <dsp:nvSpPr>
        <dsp:cNvPr id="0" name=""/>
        <dsp:cNvSpPr/>
      </dsp:nvSpPr>
      <dsp:spPr>
        <a:xfrm>
          <a:off x="0" y="1693156"/>
          <a:ext cx="6330950" cy="222225"/>
        </a:xfrm>
        <a:prstGeom prst="rec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Helping students connect learning to future professional practice</a:t>
          </a:r>
          <a:endParaRPr lang="en-US" sz="1000" kern="1200">
            <a:solidFill>
              <a:schemeClr val="tx1"/>
            </a:solidFill>
            <a:latin typeface="Poppins" panose="00000500000000000000" pitchFamily="2" charset="77"/>
            <a:cs typeface="Poppins" panose="00000500000000000000" pitchFamily="2" charset="77"/>
          </a:endParaRPr>
        </a:p>
      </dsp:txBody>
      <dsp:txXfrm>
        <a:off x="0" y="1693156"/>
        <a:ext cx="6330950" cy="222225"/>
      </dsp:txXfrm>
    </dsp:sp>
    <dsp:sp modelId="{02328251-7CF0-714F-9B0C-D0B5429ED07C}">
      <dsp:nvSpPr>
        <dsp:cNvPr id="0" name=""/>
        <dsp:cNvSpPr/>
      </dsp:nvSpPr>
      <dsp:spPr>
        <a:xfrm rot="10800000">
          <a:off x="0" y="1354706"/>
          <a:ext cx="6330950" cy="341783"/>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Providing timely and meaningful feedback</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354706"/>
        <a:ext cx="6330950" cy="222080"/>
      </dsp:txXfrm>
    </dsp:sp>
    <dsp:sp modelId="{9CA25D8B-5461-4247-87E2-6E0D6C41FCE9}">
      <dsp:nvSpPr>
        <dsp:cNvPr id="0" name=""/>
        <dsp:cNvSpPr/>
      </dsp:nvSpPr>
      <dsp:spPr>
        <a:xfrm rot="10800000">
          <a:off x="0" y="1016256"/>
          <a:ext cx="6330950" cy="341783"/>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Encouraging reflection</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016256"/>
        <a:ext cx="6330950" cy="222080"/>
      </dsp:txXfrm>
    </dsp:sp>
    <dsp:sp modelId="{33647A21-CFD1-D444-9A05-BBF20E924B87}">
      <dsp:nvSpPr>
        <dsp:cNvPr id="0" name=""/>
        <dsp:cNvSpPr/>
      </dsp:nvSpPr>
      <dsp:spPr>
        <a:xfrm rot="10800000">
          <a:off x="0" y="677806"/>
          <a:ext cx="6330950" cy="341783"/>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Providing opportunities for discussion and collaboration</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677806"/>
        <a:ext cx="6330950" cy="222080"/>
      </dsp:txXfrm>
    </dsp:sp>
    <dsp:sp modelId="{ACB68D08-69D5-7146-A010-1B55C70D0D61}">
      <dsp:nvSpPr>
        <dsp:cNvPr id="0" name=""/>
        <dsp:cNvSpPr/>
      </dsp:nvSpPr>
      <dsp:spPr>
        <a:xfrm rot="10800000">
          <a:off x="0" y="339356"/>
          <a:ext cx="6330950" cy="341783"/>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Using real-world examples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39356"/>
        <a:ext cx="6330950" cy="222080"/>
      </dsp:txXfrm>
    </dsp:sp>
    <dsp:sp modelId="{55A67DC1-6C3B-4E45-AEB8-D807055B5B98}">
      <dsp:nvSpPr>
        <dsp:cNvPr id="0" name=""/>
        <dsp:cNvSpPr/>
      </dsp:nvSpPr>
      <dsp:spPr>
        <a:xfrm rot="10800000">
          <a:off x="0" y="906"/>
          <a:ext cx="6330950" cy="341783"/>
        </a:xfrm>
        <a:prstGeom prst="upArrowCallou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Asking questions that encourage critical thinking</a:t>
          </a:r>
        </a:p>
      </dsp:txBody>
      <dsp:txXfrm rot="10800000">
        <a:off x="0" y="906"/>
        <a:ext cx="6330950" cy="222080"/>
      </dsp:txXfrm>
    </dsp:sp>
  </dsp:spTree>
</dsp:drawing>
</file>

<file path=word/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01388B-CEDE-8A4F-8903-9797228E52B8}">
      <dsp:nvSpPr>
        <dsp:cNvPr id="0" name=""/>
        <dsp:cNvSpPr/>
      </dsp:nvSpPr>
      <dsp:spPr>
        <a:xfrm>
          <a:off x="0" y="1727222"/>
          <a:ext cx="6330950" cy="189008"/>
        </a:xfrm>
        <a:prstGeom prst="rec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kern="1200">
              <a:solidFill>
                <a:schemeClr val="tx1"/>
              </a:solidFill>
              <a:latin typeface="Poppins" panose="00000500000000000000" pitchFamily="2" charset="77"/>
              <a:cs typeface="Poppins" panose="00000500000000000000" pitchFamily="2" charset="77"/>
            </a:rPr>
            <a:t>Recognizing different perspectives and lived experiences </a:t>
          </a:r>
          <a:endParaRPr lang="en-US" sz="1000" kern="1200">
            <a:solidFill>
              <a:schemeClr val="tx1"/>
            </a:solidFill>
            <a:latin typeface="Poppins" panose="00000500000000000000" pitchFamily="2" charset="77"/>
            <a:cs typeface="Poppins" panose="00000500000000000000" pitchFamily="2" charset="77"/>
          </a:endParaRPr>
        </a:p>
      </dsp:txBody>
      <dsp:txXfrm>
        <a:off x="0" y="1727222"/>
        <a:ext cx="6330950" cy="189008"/>
      </dsp:txXfrm>
    </dsp:sp>
    <dsp:sp modelId="{73333484-D418-964F-8DCA-709A9E9E2EBB}">
      <dsp:nvSpPr>
        <dsp:cNvPr id="0" name=""/>
        <dsp:cNvSpPr/>
      </dsp:nvSpPr>
      <dsp:spPr>
        <a:xfrm rot="10800000">
          <a:off x="0" y="1439361"/>
          <a:ext cx="6330950" cy="290695"/>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Implementing approved accommodations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439361"/>
        <a:ext cx="6330950" cy="188885"/>
      </dsp:txXfrm>
    </dsp:sp>
    <dsp:sp modelId="{02328251-7CF0-714F-9B0C-D0B5429ED07C}">
      <dsp:nvSpPr>
        <dsp:cNvPr id="0" name=""/>
        <dsp:cNvSpPr/>
      </dsp:nvSpPr>
      <dsp:spPr>
        <a:xfrm rot="10800000">
          <a:off x="0" y="1151500"/>
          <a:ext cx="6330950" cy="290695"/>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Encouraging respectful classroom dialogue</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151500"/>
        <a:ext cx="6330950" cy="188885"/>
      </dsp:txXfrm>
    </dsp:sp>
    <dsp:sp modelId="{9CA25D8B-5461-4247-87E2-6E0D6C41FCE9}">
      <dsp:nvSpPr>
        <dsp:cNvPr id="0" name=""/>
        <dsp:cNvSpPr/>
      </dsp:nvSpPr>
      <dsp:spPr>
        <a:xfrm rot="10800000">
          <a:off x="0" y="863640"/>
          <a:ext cx="6330950" cy="290695"/>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Using a variety of teaching strategies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863640"/>
        <a:ext cx="6330950" cy="188885"/>
      </dsp:txXfrm>
    </dsp:sp>
    <dsp:sp modelId="{33647A21-CFD1-D444-9A05-BBF20E924B87}">
      <dsp:nvSpPr>
        <dsp:cNvPr id="0" name=""/>
        <dsp:cNvSpPr/>
      </dsp:nvSpPr>
      <dsp:spPr>
        <a:xfrm rot="10800000">
          <a:off x="0" y="575779"/>
          <a:ext cx="6330950" cy="290695"/>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Providing accessible learning materials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575779"/>
        <a:ext cx="6330950" cy="188885"/>
      </dsp:txXfrm>
    </dsp:sp>
    <dsp:sp modelId="{ACB68D08-69D5-7146-A010-1B55C70D0D61}">
      <dsp:nvSpPr>
        <dsp:cNvPr id="0" name=""/>
        <dsp:cNvSpPr/>
      </dsp:nvSpPr>
      <dsp:spPr>
        <a:xfrm rot="10800000">
          <a:off x="0" y="287918"/>
          <a:ext cx="6330950" cy="290695"/>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Organizing Moodle consistently</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287918"/>
        <a:ext cx="6330950" cy="188885"/>
      </dsp:txXfrm>
    </dsp:sp>
    <dsp:sp modelId="{55A67DC1-6C3B-4E45-AEB8-D807055B5B98}">
      <dsp:nvSpPr>
        <dsp:cNvPr id="0" name=""/>
        <dsp:cNvSpPr/>
      </dsp:nvSpPr>
      <dsp:spPr>
        <a:xfrm rot="10800000">
          <a:off x="0" y="58"/>
          <a:ext cx="6330950" cy="290695"/>
        </a:xfrm>
        <a:prstGeom prst="upArrowCallou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Communicating expectations clearly</a:t>
          </a:r>
        </a:p>
      </dsp:txBody>
      <dsp:txXfrm rot="10800000">
        <a:off x="0" y="58"/>
        <a:ext cx="6330950" cy="188885"/>
      </dsp:txXfrm>
    </dsp:sp>
  </dsp:spTree>
</dsp:drawing>
</file>

<file path=word/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5B655F-6FD4-C044-85AC-47638DCB29E5}">
      <dsp:nvSpPr>
        <dsp:cNvPr id="0" name=""/>
        <dsp:cNvSpPr/>
      </dsp:nvSpPr>
      <dsp:spPr>
        <a:xfrm>
          <a:off x="0" y="2783707"/>
          <a:ext cx="6330950" cy="203083"/>
        </a:xfrm>
        <a:prstGeom prst="rec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Project-based learning</a:t>
          </a:r>
        </a:p>
      </dsp:txBody>
      <dsp:txXfrm>
        <a:off x="0" y="2783707"/>
        <a:ext cx="6330950" cy="203083"/>
      </dsp:txXfrm>
    </dsp:sp>
    <dsp:sp modelId="{48241700-C98E-8A48-A009-424B797DADAC}">
      <dsp:nvSpPr>
        <dsp:cNvPr id="0" name=""/>
        <dsp:cNvSpPr/>
      </dsp:nvSpPr>
      <dsp:spPr>
        <a:xfrm rot="10800000">
          <a:off x="0" y="2474410"/>
          <a:ext cx="6330950" cy="312343"/>
        </a:xfrm>
        <a:prstGeom prst="upArrowCallou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Industry-based assignments</a:t>
          </a:r>
        </a:p>
      </dsp:txBody>
      <dsp:txXfrm rot="10800000">
        <a:off x="0" y="2474410"/>
        <a:ext cx="6330950" cy="202951"/>
      </dsp:txXfrm>
    </dsp:sp>
    <dsp:sp modelId="{6C5092B9-04B4-E843-B986-4372E359CF47}">
      <dsp:nvSpPr>
        <dsp:cNvPr id="0" name=""/>
        <dsp:cNvSpPr/>
      </dsp:nvSpPr>
      <dsp:spPr>
        <a:xfrm rot="10800000">
          <a:off x="0" y="2165113"/>
          <a:ext cx="6330950" cy="312343"/>
        </a:xfrm>
        <a:prstGeom prst="upArrowCallou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Inquiry-based learning</a:t>
          </a:r>
        </a:p>
      </dsp:txBody>
      <dsp:txXfrm rot="10800000">
        <a:off x="0" y="2165113"/>
        <a:ext cx="6330950" cy="202951"/>
      </dsp:txXfrm>
    </dsp:sp>
    <dsp:sp modelId="{9D734746-C5F6-5A43-A49C-B7788A903127}">
      <dsp:nvSpPr>
        <dsp:cNvPr id="0" name=""/>
        <dsp:cNvSpPr/>
      </dsp:nvSpPr>
      <dsp:spPr>
        <a:xfrm rot="10800000">
          <a:off x="0" y="1855817"/>
          <a:ext cx="6330950" cy="312343"/>
        </a:xfrm>
        <a:prstGeom prst="upArrowCallou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kern="1200">
              <a:solidFill>
                <a:schemeClr val="tx1"/>
              </a:solidFill>
              <a:latin typeface="Poppins" panose="00000500000000000000" pitchFamily="2" charset="77"/>
              <a:cs typeface="Poppins" panose="00000500000000000000" pitchFamily="2" charset="77"/>
            </a:rPr>
            <a:t>Work-integrated learning</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855817"/>
        <a:ext cx="6330950" cy="202951"/>
      </dsp:txXfrm>
    </dsp:sp>
    <dsp:sp modelId="{73333484-D418-964F-8DCA-709A9E9E2EBB}">
      <dsp:nvSpPr>
        <dsp:cNvPr id="0" name=""/>
        <dsp:cNvSpPr/>
      </dsp:nvSpPr>
      <dsp:spPr>
        <a:xfrm rot="10800000">
          <a:off x="0" y="1546520"/>
          <a:ext cx="6330950" cy="312343"/>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Community projects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546520"/>
        <a:ext cx="6330950" cy="202951"/>
      </dsp:txXfrm>
    </dsp:sp>
    <dsp:sp modelId="{02328251-7CF0-714F-9B0C-D0B5429ED07C}">
      <dsp:nvSpPr>
        <dsp:cNvPr id="0" name=""/>
        <dsp:cNvSpPr/>
      </dsp:nvSpPr>
      <dsp:spPr>
        <a:xfrm rot="10800000">
          <a:off x="0" y="1237223"/>
          <a:ext cx="6330950" cy="312343"/>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Clinical practice</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237223"/>
        <a:ext cx="6330950" cy="202951"/>
      </dsp:txXfrm>
    </dsp:sp>
    <dsp:sp modelId="{9CA25D8B-5461-4247-87E2-6E0D6C41FCE9}">
      <dsp:nvSpPr>
        <dsp:cNvPr id="0" name=""/>
        <dsp:cNvSpPr/>
      </dsp:nvSpPr>
      <dsp:spPr>
        <a:xfrm rot="10800000">
          <a:off x="0" y="927926"/>
          <a:ext cx="6330950" cy="312343"/>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Field experiences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927926"/>
        <a:ext cx="6330950" cy="202951"/>
      </dsp:txXfrm>
    </dsp:sp>
    <dsp:sp modelId="{33647A21-CFD1-D444-9A05-BBF20E924B87}">
      <dsp:nvSpPr>
        <dsp:cNvPr id="0" name=""/>
        <dsp:cNvSpPr/>
      </dsp:nvSpPr>
      <dsp:spPr>
        <a:xfrm rot="10800000">
          <a:off x="0" y="618630"/>
          <a:ext cx="6330950" cy="312343"/>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Case studies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618630"/>
        <a:ext cx="6330950" cy="202951"/>
      </dsp:txXfrm>
    </dsp:sp>
    <dsp:sp modelId="{ACB68D08-69D5-7146-A010-1B55C70D0D61}">
      <dsp:nvSpPr>
        <dsp:cNvPr id="0" name=""/>
        <dsp:cNvSpPr/>
      </dsp:nvSpPr>
      <dsp:spPr>
        <a:xfrm rot="10800000">
          <a:off x="0" y="309333"/>
          <a:ext cx="6330950" cy="312343"/>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Simulations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09333"/>
        <a:ext cx="6330950" cy="202951"/>
      </dsp:txXfrm>
    </dsp:sp>
    <dsp:sp modelId="{55A67DC1-6C3B-4E45-AEB8-D807055B5B98}">
      <dsp:nvSpPr>
        <dsp:cNvPr id="0" name=""/>
        <dsp:cNvSpPr/>
      </dsp:nvSpPr>
      <dsp:spPr>
        <a:xfrm rot="10800000">
          <a:off x="0" y="36"/>
          <a:ext cx="6330950" cy="312343"/>
        </a:xfrm>
        <a:prstGeom prst="upArrowCallou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Laboratories</a:t>
          </a:r>
        </a:p>
      </dsp:txBody>
      <dsp:txXfrm rot="10800000">
        <a:off x="0" y="36"/>
        <a:ext cx="6330950" cy="202951"/>
      </dsp:txXfrm>
    </dsp:sp>
  </dsp:spTree>
</dsp:drawing>
</file>

<file path=word/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CAF66-F95E-CB4B-98D4-04CB38B6888F}">
      <dsp:nvSpPr>
        <dsp:cNvPr id="0" name=""/>
        <dsp:cNvSpPr/>
      </dsp:nvSpPr>
      <dsp:spPr>
        <a:xfrm>
          <a:off x="0" y="2204344"/>
          <a:ext cx="6330950" cy="289319"/>
        </a:xfrm>
        <a:prstGeom prst="rec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Responding to changing industry practices</a:t>
          </a:r>
          <a:endParaRPr lang="en-US" sz="1000" kern="1200">
            <a:solidFill>
              <a:schemeClr val="tx1"/>
            </a:solidFill>
            <a:latin typeface="Poppins" panose="00000500000000000000" pitchFamily="2" charset="77"/>
            <a:cs typeface="Poppins" panose="00000500000000000000" pitchFamily="2" charset="77"/>
          </a:endParaRPr>
        </a:p>
      </dsp:txBody>
      <dsp:txXfrm>
        <a:off x="0" y="2204344"/>
        <a:ext cx="6330950" cy="289319"/>
      </dsp:txXfrm>
    </dsp:sp>
    <dsp:sp modelId="{02328251-7CF0-714F-9B0C-D0B5429ED07C}">
      <dsp:nvSpPr>
        <dsp:cNvPr id="0" name=""/>
        <dsp:cNvSpPr/>
      </dsp:nvSpPr>
      <dsp:spPr>
        <a:xfrm rot="10800000">
          <a:off x="0" y="1763711"/>
          <a:ext cx="6330950" cy="444972"/>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Exploring responsible uses of artificial intelligence</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763711"/>
        <a:ext cx="6330950" cy="289129"/>
      </dsp:txXfrm>
    </dsp:sp>
    <dsp:sp modelId="{9CA25D8B-5461-4247-87E2-6E0D6C41FCE9}">
      <dsp:nvSpPr>
        <dsp:cNvPr id="0" name=""/>
        <dsp:cNvSpPr/>
      </dsp:nvSpPr>
      <dsp:spPr>
        <a:xfrm rot="10800000">
          <a:off x="0" y="1323078"/>
          <a:ext cx="6330950" cy="444972"/>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Incorporating simulation or experiential learning</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323078"/>
        <a:ext cx="6330950" cy="289129"/>
      </dsp:txXfrm>
    </dsp:sp>
    <dsp:sp modelId="{33647A21-CFD1-D444-9A05-BBF20E924B87}">
      <dsp:nvSpPr>
        <dsp:cNvPr id="0" name=""/>
        <dsp:cNvSpPr/>
      </dsp:nvSpPr>
      <dsp:spPr>
        <a:xfrm rot="10800000">
          <a:off x="0" y="882445"/>
          <a:ext cx="6330950" cy="444972"/>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Redesigning a learning activity</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882445"/>
        <a:ext cx="6330950" cy="289129"/>
      </dsp:txXfrm>
    </dsp:sp>
    <dsp:sp modelId="{ACB68D08-69D5-7146-A010-1B55C70D0D61}">
      <dsp:nvSpPr>
        <dsp:cNvPr id="0" name=""/>
        <dsp:cNvSpPr/>
      </dsp:nvSpPr>
      <dsp:spPr>
        <a:xfrm rot="10800000">
          <a:off x="0" y="441813"/>
          <a:ext cx="6330950" cy="444972"/>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Using educational technology intentionally</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441813"/>
        <a:ext cx="6330950" cy="289129"/>
      </dsp:txXfrm>
    </dsp:sp>
    <dsp:sp modelId="{55A67DC1-6C3B-4E45-AEB8-D807055B5B98}">
      <dsp:nvSpPr>
        <dsp:cNvPr id="0" name=""/>
        <dsp:cNvSpPr/>
      </dsp:nvSpPr>
      <dsp:spPr>
        <a:xfrm rot="10800000">
          <a:off x="0" y="1180"/>
          <a:ext cx="6330950" cy="444972"/>
        </a:xfrm>
        <a:prstGeom prst="upArrowCallou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Trying a new instructional strategy</a:t>
          </a:r>
        </a:p>
      </dsp:txBody>
      <dsp:txXfrm rot="10800000">
        <a:off x="0" y="1180"/>
        <a:ext cx="6330950" cy="289129"/>
      </dsp:txXfrm>
    </dsp:sp>
  </dsp:spTree>
</dsp:drawing>
</file>

<file path=word/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CAF66-F95E-CB4B-98D4-04CB38B6888F}">
      <dsp:nvSpPr>
        <dsp:cNvPr id="0" name=""/>
        <dsp:cNvSpPr/>
      </dsp:nvSpPr>
      <dsp:spPr>
        <a:xfrm>
          <a:off x="0" y="1902618"/>
          <a:ext cx="6330950" cy="249717"/>
        </a:xfrm>
        <a:prstGeom prst="rec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Clear communication</a:t>
          </a:r>
          <a:endParaRPr lang="en-US" sz="1000" kern="1200">
            <a:solidFill>
              <a:schemeClr val="tx1"/>
            </a:solidFill>
            <a:latin typeface="Poppins" panose="00000500000000000000" pitchFamily="2" charset="77"/>
            <a:cs typeface="Poppins" panose="00000500000000000000" pitchFamily="2" charset="77"/>
          </a:endParaRPr>
        </a:p>
      </dsp:txBody>
      <dsp:txXfrm>
        <a:off x="0" y="1902618"/>
        <a:ext cx="6330950" cy="249717"/>
      </dsp:txXfrm>
    </dsp:sp>
    <dsp:sp modelId="{02328251-7CF0-714F-9B0C-D0B5429ED07C}">
      <dsp:nvSpPr>
        <dsp:cNvPr id="0" name=""/>
        <dsp:cNvSpPr/>
      </dsp:nvSpPr>
      <dsp:spPr>
        <a:xfrm rot="10800000">
          <a:off x="0" y="1522298"/>
          <a:ext cx="6330950" cy="384065"/>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Approachability</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522298"/>
        <a:ext cx="6330950" cy="249554"/>
      </dsp:txXfrm>
    </dsp:sp>
    <dsp:sp modelId="{9CA25D8B-5461-4247-87E2-6E0D6C41FCE9}">
      <dsp:nvSpPr>
        <dsp:cNvPr id="0" name=""/>
        <dsp:cNvSpPr/>
      </dsp:nvSpPr>
      <dsp:spPr>
        <a:xfrm rot="10800000">
          <a:off x="0" y="1141978"/>
          <a:ext cx="6330950" cy="384065"/>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Empathy</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141978"/>
        <a:ext cx="6330950" cy="249554"/>
      </dsp:txXfrm>
    </dsp:sp>
    <dsp:sp modelId="{33647A21-CFD1-D444-9A05-BBF20E924B87}">
      <dsp:nvSpPr>
        <dsp:cNvPr id="0" name=""/>
        <dsp:cNvSpPr/>
      </dsp:nvSpPr>
      <dsp:spPr>
        <a:xfrm rot="10800000">
          <a:off x="0" y="761658"/>
          <a:ext cx="6330950" cy="384065"/>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Fairness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761658"/>
        <a:ext cx="6330950" cy="249554"/>
      </dsp:txXfrm>
    </dsp:sp>
    <dsp:sp modelId="{ACB68D08-69D5-7146-A010-1B55C70D0D61}">
      <dsp:nvSpPr>
        <dsp:cNvPr id="0" name=""/>
        <dsp:cNvSpPr/>
      </dsp:nvSpPr>
      <dsp:spPr>
        <a:xfrm rot="10800000">
          <a:off x="0" y="381338"/>
          <a:ext cx="6330950" cy="384065"/>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Consistency</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81338"/>
        <a:ext cx="6330950" cy="249554"/>
      </dsp:txXfrm>
    </dsp:sp>
    <dsp:sp modelId="{55A67DC1-6C3B-4E45-AEB8-D807055B5B98}">
      <dsp:nvSpPr>
        <dsp:cNvPr id="0" name=""/>
        <dsp:cNvSpPr/>
      </dsp:nvSpPr>
      <dsp:spPr>
        <a:xfrm rot="10800000">
          <a:off x="0" y="1018"/>
          <a:ext cx="6330950" cy="384065"/>
        </a:xfrm>
        <a:prstGeom prst="upArrowCallou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Mutual respect</a:t>
          </a:r>
        </a:p>
      </dsp:txBody>
      <dsp:txXfrm rot="10800000">
        <a:off x="0" y="1018"/>
        <a:ext cx="6330950" cy="249554"/>
      </dsp:txXfrm>
    </dsp:sp>
  </dsp:spTree>
</dsp:drawing>
</file>

<file path=word/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C54FF-BC4A-DC4E-9C87-A5098A27B640}">
      <dsp:nvSpPr>
        <dsp:cNvPr id="0" name=""/>
        <dsp:cNvSpPr/>
      </dsp:nvSpPr>
      <dsp:spPr>
        <a:xfrm>
          <a:off x="0" y="2542279"/>
          <a:ext cx="6330950" cy="208591"/>
        </a:xfrm>
        <a:prstGeom prst="rec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Responsible AI integration</a:t>
          </a:r>
        </a:p>
      </dsp:txBody>
      <dsp:txXfrm>
        <a:off x="0" y="2542279"/>
        <a:ext cx="6330950" cy="208591"/>
      </dsp:txXfrm>
    </dsp:sp>
    <dsp:sp modelId="{4211AB68-9200-AD4D-AF45-680594E22CFF}">
      <dsp:nvSpPr>
        <dsp:cNvPr id="0" name=""/>
        <dsp:cNvSpPr/>
      </dsp:nvSpPr>
      <dsp:spPr>
        <a:xfrm rot="10800000">
          <a:off x="0" y="2224594"/>
          <a:ext cx="6330950" cy="320814"/>
        </a:xfrm>
        <a:prstGeom prst="upArrowCallou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Faculty development</a:t>
          </a:r>
        </a:p>
      </dsp:txBody>
      <dsp:txXfrm rot="10800000">
        <a:off x="0" y="2224594"/>
        <a:ext cx="6330950" cy="208455"/>
      </dsp:txXfrm>
    </dsp:sp>
    <dsp:sp modelId="{BC7794E0-BAEA-A04F-AA5F-9997BBC4503A}">
      <dsp:nvSpPr>
        <dsp:cNvPr id="0" name=""/>
        <dsp:cNvSpPr/>
      </dsp:nvSpPr>
      <dsp:spPr>
        <a:xfrm rot="10800000">
          <a:off x="0" y="1906908"/>
          <a:ext cx="6330950" cy="320814"/>
        </a:xfrm>
        <a:prstGeom prst="upArrowCallou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One-on-one teaching consultations</a:t>
          </a:r>
        </a:p>
      </dsp:txBody>
      <dsp:txXfrm rot="10800000">
        <a:off x="0" y="1906908"/>
        <a:ext cx="6330950" cy="208455"/>
      </dsp:txXfrm>
    </dsp:sp>
    <dsp:sp modelId="{2D61F57B-AB50-D049-93A5-2437CF526954}">
      <dsp:nvSpPr>
        <dsp:cNvPr id="0" name=""/>
        <dsp:cNvSpPr/>
      </dsp:nvSpPr>
      <dsp:spPr>
        <a:xfrm rot="10800000">
          <a:off x="0" y="1589223"/>
          <a:ext cx="6330950" cy="320814"/>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Active learning strategies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589223"/>
        <a:ext cx="6330950" cy="208455"/>
      </dsp:txXfrm>
    </dsp:sp>
    <dsp:sp modelId="{02328251-7CF0-714F-9B0C-D0B5429ED07C}">
      <dsp:nvSpPr>
        <dsp:cNvPr id="0" name=""/>
        <dsp:cNvSpPr/>
      </dsp:nvSpPr>
      <dsp:spPr>
        <a:xfrm rot="10800000">
          <a:off x="0" y="1271537"/>
          <a:ext cx="6330950" cy="320814"/>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Accessibility and inclusive teaching</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271537"/>
        <a:ext cx="6330950" cy="208455"/>
      </dsp:txXfrm>
    </dsp:sp>
    <dsp:sp modelId="{9CA25D8B-5461-4247-87E2-6E0D6C41FCE9}">
      <dsp:nvSpPr>
        <dsp:cNvPr id="0" name=""/>
        <dsp:cNvSpPr/>
      </dsp:nvSpPr>
      <dsp:spPr>
        <a:xfrm rot="10800000">
          <a:off x="0" y="953851"/>
          <a:ext cx="6330950" cy="320814"/>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Educational technology</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953851"/>
        <a:ext cx="6330950" cy="208455"/>
      </dsp:txXfrm>
    </dsp:sp>
    <dsp:sp modelId="{33647A21-CFD1-D444-9A05-BBF20E924B87}">
      <dsp:nvSpPr>
        <dsp:cNvPr id="0" name=""/>
        <dsp:cNvSpPr/>
      </dsp:nvSpPr>
      <dsp:spPr>
        <a:xfrm rot="10800000">
          <a:off x="0" y="636166"/>
          <a:ext cx="6330950" cy="320814"/>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Assessment design</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636166"/>
        <a:ext cx="6330950" cy="208455"/>
      </dsp:txXfrm>
    </dsp:sp>
    <dsp:sp modelId="{ACB68D08-69D5-7146-A010-1B55C70D0D61}">
      <dsp:nvSpPr>
        <dsp:cNvPr id="0" name=""/>
        <dsp:cNvSpPr/>
      </dsp:nvSpPr>
      <dsp:spPr>
        <a:xfrm rot="10800000">
          <a:off x="0" y="318480"/>
          <a:ext cx="6330950" cy="320814"/>
        </a:xfrm>
        <a:prstGeom prst="upArrowCallout">
          <a:avLst/>
        </a:prstGeom>
        <a:solidFill>
          <a:srgbClr val="DAECC7"/>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Instructional design</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18480"/>
        <a:ext cx="6330950" cy="208455"/>
      </dsp:txXfrm>
    </dsp:sp>
    <dsp:sp modelId="{55A67DC1-6C3B-4E45-AEB8-D807055B5B98}">
      <dsp:nvSpPr>
        <dsp:cNvPr id="0" name=""/>
        <dsp:cNvSpPr/>
      </dsp:nvSpPr>
      <dsp:spPr>
        <a:xfrm rot="10800000">
          <a:off x="0" y="795"/>
          <a:ext cx="6330950" cy="320814"/>
        </a:xfrm>
        <a:prstGeom prst="upArrowCallou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Course planning</a:t>
          </a:r>
        </a:p>
      </dsp:txBody>
      <dsp:txXfrm rot="10800000">
        <a:off x="0" y="795"/>
        <a:ext cx="6330950" cy="208455"/>
      </dsp:txXfrm>
    </dsp:sp>
  </dsp:spTree>
</dsp:drawing>
</file>

<file path=word/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E08EBD-FEE6-1742-8203-616E94081319}">
      <dsp:nvSpPr>
        <dsp:cNvPr id="0" name=""/>
        <dsp:cNvSpPr/>
      </dsp:nvSpPr>
      <dsp:spPr>
        <a:xfrm>
          <a:off x="-3891873" y="-597615"/>
          <a:ext cx="4638341" cy="4638341"/>
        </a:xfrm>
        <a:prstGeom prst="blockArc">
          <a:avLst>
            <a:gd name="adj1" fmla="val 18900000"/>
            <a:gd name="adj2" fmla="val 2700000"/>
            <a:gd name="adj3" fmla="val 466"/>
          </a:avLst>
        </a:prstGeom>
        <a:noFill/>
        <a:ln w="12700" cap="flat" cmpd="sng" algn="ctr">
          <a:solidFill>
            <a:srgbClr val="36693C"/>
          </a:solidFill>
          <a:prstDash val="solid"/>
          <a:miter lim="800000"/>
        </a:ln>
        <a:effectLst/>
      </dsp:spPr>
      <dsp:style>
        <a:lnRef idx="2">
          <a:scrgbClr r="0" g="0" b="0"/>
        </a:lnRef>
        <a:fillRef idx="0">
          <a:scrgbClr r="0" g="0" b="0"/>
        </a:fillRef>
        <a:effectRef idx="0">
          <a:scrgbClr r="0" g="0" b="0"/>
        </a:effectRef>
        <a:fontRef idx="minor"/>
      </dsp:style>
    </dsp:sp>
    <dsp:sp modelId="{C5958945-BBE0-CA45-8E9C-F19E5F4CF077}">
      <dsp:nvSpPr>
        <dsp:cNvPr id="0" name=""/>
        <dsp:cNvSpPr/>
      </dsp:nvSpPr>
      <dsp:spPr>
        <a:xfrm>
          <a:off x="279305" y="181314"/>
          <a:ext cx="6222869" cy="362490"/>
        </a:xfrm>
        <a:prstGeom prst="rec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7727"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Describe the educational values that guide teaching at Cambrian College.</a:t>
          </a:r>
          <a:endParaRPr lang="en-US" sz="1050" kern="1200">
            <a:solidFill>
              <a:schemeClr val="tx1"/>
            </a:solidFill>
            <a:latin typeface="Poppins" panose="00000500000000000000" pitchFamily="2" charset="77"/>
            <a:cs typeface="Poppins" panose="00000500000000000000" pitchFamily="2" charset="77"/>
          </a:endParaRPr>
        </a:p>
      </dsp:txBody>
      <dsp:txXfrm>
        <a:off x="279305" y="181314"/>
        <a:ext cx="6222869" cy="362490"/>
      </dsp:txXfrm>
    </dsp:sp>
    <dsp:sp modelId="{34B96363-EA2A-224C-BEEC-7C499A41431F}">
      <dsp:nvSpPr>
        <dsp:cNvPr id="0" name=""/>
        <dsp:cNvSpPr/>
      </dsp:nvSpPr>
      <dsp:spPr>
        <a:xfrm>
          <a:off x="52748" y="136002"/>
          <a:ext cx="453113" cy="453113"/>
        </a:xfrm>
        <a:prstGeom prst="ellipse">
          <a:avLst/>
        </a:prstGeom>
        <a:solidFill>
          <a:srgbClr val="35693C"/>
        </a:solidFill>
        <a:ln w="12700" cap="flat" cmpd="sng" algn="ctr">
          <a:solidFill>
            <a:srgbClr val="36693C"/>
          </a:solidFill>
          <a:prstDash val="solid"/>
          <a:miter lim="800000"/>
        </a:ln>
        <a:effectLst/>
      </dsp:spPr>
      <dsp:style>
        <a:lnRef idx="2">
          <a:scrgbClr r="0" g="0" b="0"/>
        </a:lnRef>
        <a:fillRef idx="1">
          <a:scrgbClr r="0" g="0" b="0"/>
        </a:fillRef>
        <a:effectRef idx="0">
          <a:scrgbClr r="0" g="0" b="0"/>
        </a:effectRef>
        <a:fontRef idx="minor"/>
      </dsp:style>
    </dsp:sp>
    <dsp:sp modelId="{314CBE00-5C13-CC45-9DA8-40CAC5C66828}">
      <dsp:nvSpPr>
        <dsp:cNvPr id="0" name=""/>
        <dsp:cNvSpPr/>
      </dsp:nvSpPr>
      <dsp:spPr>
        <a:xfrm>
          <a:off x="577478" y="724981"/>
          <a:ext cx="5924696" cy="362490"/>
        </a:xfrm>
        <a:prstGeom prst="rec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7727"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Explain the characteristics of learner-centred teaching.</a:t>
          </a:r>
          <a:endParaRPr lang="en-US" sz="1050" kern="1200">
            <a:solidFill>
              <a:schemeClr val="tx1"/>
            </a:solidFill>
            <a:latin typeface="Poppins" panose="00000500000000000000" pitchFamily="2" charset="77"/>
            <a:cs typeface="Poppins" panose="00000500000000000000" pitchFamily="2" charset="77"/>
          </a:endParaRPr>
        </a:p>
      </dsp:txBody>
      <dsp:txXfrm>
        <a:off x="577478" y="724981"/>
        <a:ext cx="5924696" cy="362490"/>
      </dsp:txXfrm>
    </dsp:sp>
    <dsp:sp modelId="{EF5CCCBE-7733-024D-BFB9-CBB54CDD1B5A}">
      <dsp:nvSpPr>
        <dsp:cNvPr id="0" name=""/>
        <dsp:cNvSpPr/>
      </dsp:nvSpPr>
      <dsp:spPr>
        <a:xfrm>
          <a:off x="350921" y="679670"/>
          <a:ext cx="453113" cy="453113"/>
        </a:xfrm>
        <a:prstGeom prst="ellipse">
          <a:avLst/>
        </a:prstGeom>
        <a:solidFill>
          <a:srgbClr val="35693C"/>
        </a:solidFill>
        <a:ln w="12700" cap="flat" cmpd="sng" algn="ctr">
          <a:solidFill>
            <a:srgbClr val="36693C"/>
          </a:solidFill>
          <a:prstDash val="solid"/>
          <a:miter lim="800000"/>
        </a:ln>
        <a:effectLst/>
      </dsp:spPr>
      <dsp:style>
        <a:lnRef idx="2">
          <a:scrgbClr r="0" g="0" b="0"/>
        </a:lnRef>
        <a:fillRef idx="1">
          <a:scrgbClr r="0" g="0" b="0"/>
        </a:fillRef>
        <a:effectRef idx="0">
          <a:scrgbClr r="0" g="0" b="0"/>
        </a:effectRef>
        <a:fontRef idx="minor"/>
      </dsp:style>
    </dsp:sp>
    <dsp:sp modelId="{50887CD7-DDE2-0943-ACEA-3D18C36415E4}">
      <dsp:nvSpPr>
        <dsp:cNvPr id="0" name=""/>
        <dsp:cNvSpPr/>
      </dsp:nvSpPr>
      <dsp:spPr>
        <a:xfrm>
          <a:off x="713825" y="1268648"/>
          <a:ext cx="5788349" cy="362490"/>
        </a:xfrm>
        <a:prstGeom prst="rec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7727"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Identify practices that support inclusive and accessible learning.</a:t>
          </a:r>
          <a:endParaRPr lang="en-US" sz="1050" kern="1200">
            <a:solidFill>
              <a:schemeClr val="tx1"/>
            </a:solidFill>
            <a:latin typeface="Poppins" panose="00000500000000000000" pitchFamily="2" charset="77"/>
            <a:cs typeface="Poppins" panose="00000500000000000000" pitchFamily="2" charset="77"/>
          </a:endParaRPr>
        </a:p>
      </dsp:txBody>
      <dsp:txXfrm>
        <a:off x="713825" y="1268648"/>
        <a:ext cx="5788349" cy="362490"/>
      </dsp:txXfrm>
    </dsp:sp>
    <dsp:sp modelId="{37CD23C1-51BC-F348-B978-E9A23DF0FE9E}">
      <dsp:nvSpPr>
        <dsp:cNvPr id="0" name=""/>
        <dsp:cNvSpPr/>
      </dsp:nvSpPr>
      <dsp:spPr>
        <a:xfrm>
          <a:off x="487268" y="1223337"/>
          <a:ext cx="453113" cy="453113"/>
        </a:xfrm>
        <a:prstGeom prst="ellipse">
          <a:avLst/>
        </a:prstGeom>
        <a:solidFill>
          <a:srgbClr val="35693C"/>
        </a:solidFill>
        <a:ln w="12700" cap="flat" cmpd="sng" algn="ctr">
          <a:solidFill>
            <a:srgbClr val="36693C"/>
          </a:solidFill>
          <a:prstDash val="solid"/>
          <a:miter lim="800000"/>
        </a:ln>
        <a:effectLst/>
      </dsp:spPr>
      <dsp:style>
        <a:lnRef idx="2">
          <a:scrgbClr r="0" g="0" b="0"/>
        </a:lnRef>
        <a:fillRef idx="1">
          <a:scrgbClr r="0" g="0" b="0"/>
        </a:fillRef>
        <a:effectRef idx="0">
          <a:scrgbClr r="0" g="0" b="0"/>
        </a:effectRef>
        <a:fontRef idx="minor"/>
      </dsp:style>
    </dsp:sp>
    <dsp:sp modelId="{3C3FBD2D-E075-0A4D-BB7A-AD1609C0A7A9}">
      <dsp:nvSpPr>
        <dsp:cNvPr id="0" name=""/>
        <dsp:cNvSpPr/>
      </dsp:nvSpPr>
      <dsp:spPr>
        <a:xfrm>
          <a:off x="713825" y="1811971"/>
          <a:ext cx="5788349" cy="362490"/>
        </a:xfrm>
        <a:prstGeom prst="rec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7727"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Connect classroom learning to professional practice. </a:t>
          </a:r>
          <a:endParaRPr lang="en-US" sz="1050" kern="1200">
            <a:solidFill>
              <a:schemeClr val="tx1"/>
            </a:solidFill>
            <a:latin typeface="Poppins" panose="00000500000000000000" pitchFamily="2" charset="77"/>
            <a:cs typeface="Poppins" panose="00000500000000000000" pitchFamily="2" charset="77"/>
          </a:endParaRPr>
        </a:p>
      </dsp:txBody>
      <dsp:txXfrm>
        <a:off x="713825" y="1811971"/>
        <a:ext cx="5788349" cy="362490"/>
      </dsp:txXfrm>
    </dsp:sp>
    <dsp:sp modelId="{90D35E77-BF70-8F47-BDDB-F36E968E9E1A}">
      <dsp:nvSpPr>
        <dsp:cNvPr id="0" name=""/>
        <dsp:cNvSpPr/>
      </dsp:nvSpPr>
      <dsp:spPr>
        <a:xfrm>
          <a:off x="487268" y="1766660"/>
          <a:ext cx="453113" cy="453113"/>
        </a:xfrm>
        <a:prstGeom prst="ellipse">
          <a:avLst/>
        </a:prstGeom>
        <a:solidFill>
          <a:srgbClr val="35693C"/>
        </a:solidFill>
        <a:ln w="12700" cap="flat" cmpd="sng" algn="ctr">
          <a:solidFill>
            <a:srgbClr val="36693C"/>
          </a:solidFill>
          <a:prstDash val="solid"/>
          <a:miter lim="800000"/>
        </a:ln>
        <a:effectLst/>
      </dsp:spPr>
      <dsp:style>
        <a:lnRef idx="2">
          <a:scrgbClr r="0" g="0" b="0"/>
        </a:lnRef>
        <a:fillRef idx="1">
          <a:scrgbClr r="0" g="0" b="0"/>
        </a:fillRef>
        <a:effectRef idx="0">
          <a:scrgbClr r="0" g="0" b="0"/>
        </a:effectRef>
        <a:fontRef idx="minor"/>
      </dsp:style>
    </dsp:sp>
    <dsp:sp modelId="{C8B0F56E-D028-7B45-8F4C-E56A382AB6ED}">
      <dsp:nvSpPr>
        <dsp:cNvPr id="0" name=""/>
        <dsp:cNvSpPr/>
      </dsp:nvSpPr>
      <dsp:spPr>
        <a:xfrm>
          <a:off x="577478" y="2355638"/>
          <a:ext cx="5924696" cy="362490"/>
        </a:xfrm>
        <a:prstGeom prst="rec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7727"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Select teaching approaches that encourage engagement and active participation.</a:t>
          </a:r>
          <a:endParaRPr lang="en-US" sz="1050" kern="1200">
            <a:solidFill>
              <a:schemeClr val="tx1"/>
            </a:solidFill>
            <a:latin typeface="Poppins" panose="00000500000000000000" pitchFamily="2" charset="77"/>
            <a:cs typeface="Poppins" panose="00000500000000000000" pitchFamily="2" charset="77"/>
          </a:endParaRPr>
        </a:p>
      </dsp:txBody>
      <dsp:txXfrm>
        <a:off x="577478" y="2355638"/>
        <a:ext cx="5924696" cy="362490"/>
      </dsp:txXfrm>
    </dsp:sp>
    <dsp:sp modelId="{0C46A0BB-D4A7-7E41-BA4D-A1B31D1B566C}">
      <dsp:nvSpPr>
        <dsp:cNvPr id="0" name=""/>
        <dsp:cNvSpPr/>
      </dsp:nvSpPr>
      <dsp:spPr>
        <a:xfrm>
          <a:off x="350921" y="2310327"/>
          <a:ext cx="453113" cy="453113"/>
        </a:xfrm>
        <a:prstGeom prst="ellipse">
          <a:avLst/>
        </a:prstGeom>
        <a:solidFill>
          <a:srgbClr val="35693C"/>
        </a:solidFill>
        <a:ln w="12700" cap="flat" cmpd="sng" algn="ctr">
          <a:solidFill>
            <a:srgbClr val="36693C"/>
          </a:solidFill>
          <a:prstDash val="solid"/>
          <a:miter lim="800000"/>
        </a:ln>
        <a:effectLst/>
      </dsp:spPr>
      <dsp:style>
        <a:lnRef idx="2">
          <a:scrgbClr r="0" g="0" b="0"/>
        </a:lnRef>
        <a:fillRef idx="1">
          <a:scrgbClr r="0" g="0" b="0"/>
        </a:fillRef>
        <a:effectRef idx="0">
          <a:scrgbClr r="0" g="0" b="0"/>
        </a:effectRef>
        <a:fontRef idx="minor"/>
      </dsp:style>
    </dsp:sp>
    <dsp:sp modelId="{4A341AD6-7C4E-B648-96DE-FD79144B38A7}">
      <dsp:nvSpPr>
        <dsp:cNvPr id="0" name=""/>
        <dsp:cNvSpPr/>
      </dsp:nvSpPr>
      <dsp:spPr>
        <a:xfrm>
          <a:off x="279305" y="2899306"/>
          <a:ext cx="6222869" cy="362490"/>
        </a:xfrm>
        <a:prstGeom prst="rect">
          <a:avLst/>
        </a:prstGeom>
        <a:solidFill>
          <a:srgbClr val="DAEC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7727"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Recognize teaching as a profession of continuous learning and improvement.</a:t>
          </a:r>
          <a:endParaRPr lang="en-US" sz="1050" kern="1200">
            <a:solidFill>
              <a:schemeClr val="tx1"/>
            </a:solidFill>
            <a:latin typeface="Poppins" panose="00000500000000000000" pitchFamily="2" charset="77"/>
            <a:cs typeface="Poppins" panose="00000500000000000000" pitchFamily="2" charset="77"/>
          </a:endParaRPr>
        </a:p>
      </dsp:txBody>
      <dsp:txXfrm>
        <a:off x="279305" y="2899306"/>
        <a:ext cx="6222869" cy="362490"/>
      </dsp:txXfrm>
    </dsp:sp>
    <dsp:sp modelId="{97FD1300-3E64-424C-866A-4AC24B0EC1C5}">
      <dsp:nvSpPr>
        <dsp:cNvPr id="0" name=""/>
        <dsp:cNvSpPr/>
      </dsp:nvSpPr>
      <dsp:spPr>
        <a:xfrm>
          <a:off x="52748" y="2853994"/>
          <a:ext cx="453113" cy="453113"/>
        </a:xfrm>
        <a:prstGeom prst="ellipse">
          <a:avLst/>
        </a:prstGeom>
        <a:solidFill>
          <a:srgbClr val="35693C"/>
        </a:solidFill>
        <a:ln w="12700" cap="flat" cmpd="sng" algn="ctr">
          <a:solidFill>
            <a:srgbClr val="36693C"/>
          </a:solidFill>
          <a:prstDash val="solid"/>
          <a:miter lim="800000"/>
        </a:ln>
        <a:effectLst/>
      </dsp:spPr>
      <dsp:style>
        <a:lnRef idx="2">
          <a:scrgbClr r="0" g="0" b="0"/>
        </a:lnRef>
        <a:fillRef idx="1">
          <a:scrgbClr r="0" g="0" b="0"/>
        </a:fillRef>
        <a:effectRef idx="0">
          <a:scrgbClr r="0" g="0" b="0"/>
        </a:effectRef>
        <a:fontRef idx="minor"/>
      </dsp:style>
    </dsp:sp>
  </dsp:spTree>
</dsp:drawing>
</file>

<file path=word/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314C10-B490-004D-AA49-CC43BF0D6BC0}">
      <dsp:nvSpPr>
        <dsp:cNvPr id="0" name=""/>
        <dsp:cNvSpPr/>
      </dsp:nvSpPr>
      <dsp:spPr>
        <a:xfrm>
          <a:off x="0" y="1618770"/>
          <a:ext cx="6330950" cy="265572"/>
        </a:xfrm>
        <a:prstGeom prst="rec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Life experiences</a:t>
          </a:r>
          <a:endParaRPr lang="en-US" sz="1000" kern="1200">
            <a:solidFill>
              <a:schemeClr val="tx1"/>
            </a:solidFill>
            <a:latin typeface="Poppins" panose="00000500000000000000" pitchFamily="2" charset="77"/>
            <a:cs typeface="Poppins" panose="00000500000000000000" pitchFamily="2" charset="77"/>
          </a:endParaRPr>
        </a:p>
      </dsp:txBody>
      <dsp:txXfrm>
        <a:off x="0" y="1618770"/>
        <a:ext cx="6330950" cy="265572"/>
      </dsp:txXfrm>
    </dsp:sp>
    <dsp:sp modelId="{9CA25D8B-5461-4247-87E2-6E0D6C41FCE9}">
      <dsp:nvSpPr>
        <dsp:cNvPr id="0" name=""/>
        <dsp:cNvSpPr/>
      </dsp:nvSpPr>
      <dsp:spPr>
        <a:xfrm rot="10800000">
          <a:off x="0" y="1214303"/>
          <a:ext cx="6330950" cy="40845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Professional goals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214303"/>
        <a:ext cx="6330950" cy="265399"/>
      </dsp:txXfrm>
    </dsp:sp>
    <dsp:sp modelId="{33647A21-CFD1-D444-9A05-BBF20E924B87}">
      <dsp:nvSpPr>
        <dsp:cNvPr id="0" name=""/>
        <dsp:cNvSpPr/>
      </dsp:nvSpPr>
      <dsp:spPr>
        <a:xfrm rot="10800000">
          <a:off x="0" y="809836"/>
          <a:ext cx="6330950" cy="40845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Learning preferences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809836"/>
        <a:ext cx="6330950" cy="265399"/>
      </dsp:txXfrm>
    </dsp:sp>
    <dsp:sp modelId="{ACB68D08-69D5-7146-A010-1B55C70D0D61}">
      <dsp:nvSpPr>
        <dsp:cNvPr id="0" name=""/>
        <dsp:cNvSpPr/>
      </dsp:nvSpPr>
      <dsp:spPr>
        <a:xfrm rot="10800000">
          <a:off x="0" y="405368"/>
          <a:ext cx="6330950" cy="40845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Educational experiences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405368"/>
        <a:ext cx="6330950" cy="265399"/>
      </dsp:txXfrm>
    </dsp:sp>
    <dsp:sp modelId="{55A67DC1-6C3B-4E45-AEB8-D807055B5B98}">
      <dsp:nvSpPr>
        <dsp:cNvPr id="0" name=""/>
        <dsp:cNvSpPr/>
      </dsp:nvSpPr>
      <dsp:spPr>
        <a:xfrm rot="10800000">
          <a:off x="0" y="901"/>
          <a:ext cx="6330950" cy="408451"/>
        </a:xfrm>
        <a:prstGeom prst="upArrowCallout">
          <a:avLst/>
        </a:prstGeom>
        <a:solidFill>
          <a:srgbClr val="E6BF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Cultural backgrounds</a:t>
          </a:r>
        </a:p>
      </dsp:txBody>
      <dsp:txXfrm rot="10800000">
        <a:off x="0" y="901"/>
        <a:ext cx="6330950" cy="265399"/>
      </dsp:txXfrm>
    </dsp:sp>
  </dsp:spTree>
</dsp:drawing>
</file>

<file path=word/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314C10-B490-004D-AA49-CC43BF0D6BC0}">
      <dsp:nvSpPr>
        <dsp:cNvPr id="0" name=""/>
        <dsp:cNvSpPr/>
      </dsp:nvSpPr>
      <dsp:spPr>
        <a:xfrm>
          <a:off x="0" y="1519415"/>
          <a:ext cx="6330950" cy="249272"/>
        </a:xfrm>
        <a:prstGeom prst="rec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Encouraging students to access available student supports and services</a:t>
          </a:r>
          <a:endParaRPr lang="en-US" sz="1000" kern="1200">
            <a:solidFill>
              <a:schemeClr val="tx1"/>
            </a:solidFill>
            <a:latin typeface="Poppins" panose="00000500000000000000" pitchFamily="2" charset="77"/>
            <a:cs typeface="Poppins" panose="00000500000000000000" pitchFamily="2" charset="77"/>
          </a:endParaRPr>
        </a:p>
      </dsp:txBody>
      <dsp:txXfrm>
        <a:off x="0" y="1519415"/>
        <a:ext cx="6330950" cy="249272"/>
      </dsp:txXfrm>
    </dsp:sp>
    <dsp:sp modelId="{9CA25D8B-5461-4247-87E2-6E0D6C41FCE9}">
      <dsp:nvSpPr>
        <dsp:cNvPr id="0" name=""/>
        <dsp:cNvSpPr/>
      </dsp:nvSpPr>
      <dsp:spPr>
        <a:xfrm rot="10800000">
          <a:off x="0" y="1139773"/>
          <a:ext cx="6330950" cy="38338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Providing opportunities for practice and feedback</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139773"/>
        <a:ext cx="6330950" cy="249109"/>
      </dsp:txXfrm>
    </dsp:sp>
    <dsp:sp modelId="{33647A21-CFD1-D444-9A05-BBF20E924B87}">
      <dsp:nvSpPr>
        <dsp:cNvPr id="0" name=""/>
        <dsp:cNvSpPr/>
      </dsp:nvSpPr>
      <dsp:spPr>
        <a:xfrm rot="10800000">
          <a:off x="0" y="760130"/>
          <a:ext cx="6330950" cy="38338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Modelling examples of quality work</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760130"/>
        <a:ext cx="6330950" cy="249109"/>
      </dsp:txXfrm>
    </dsp:sp>
    <dsp:sp modelId="{ACB68D08-69D5-7146-A010-1B55C70D0D61}">
      <dsp:nvSpPr>
        <dsp:cNvPr id="0" name=""/>
        <dsp:cNvSpPr/>
      </dsp:nvSpPr>
      <dsp:spPr>
        <a:xfrm rot="10800000">
          <a:off x="0" y="380488"/>
          <a:ext cx="6330950" cy="38338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Breaking complex tasks into manageable steps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80488"/>
        <a:ext cx="6330950" cy="249109"/>
      </dsp:txXfrm>
    </dsp:sp>
    <dsp:sp modelId="{55A67DC1-6C3B-4E45-AEB8-D807055B5B98}">
      <dsp:nvSpPr>
        <dsp:cNvPr id="0" name=""/>
        <dsp:cNvSpPr/>
      </dsp:nvSpPr>
      <dsp:spPr>
        <a:xfrm rot="10800000">
          <a:off x="0" y="845"/>
          <a:ext cx="6330950" cy="383381"/>
        </a:xfrm>
        <a:prstGeom prst="upArrowCallout">
          <a:avLst/>
        </a:prstGeom>
        <a:solidFill>
          <a:srgbClr val="E6BF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Explaining expectations clearly</a:t>
          </a:r>
        </a:p>
      </dsp:txBody>
      <dsp:txXfrm rot="10800000">
        <a:off x="0" y="845"/>
        <a:ext cx="6330950" cy="249109"/>
      </dsp:txXfrm>
    </dsp:sp>
  </dsp:spTree>
</dsp:drawing>
</file>

<file path=word/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314C10-B490-004D-AA49-CC43BF0D6BC0}">
      <dsp:nvSpPr>
        <dsp:cNvPr id="0" name=""/>
        <dsp:cNvSpPr/>
      </dsp:nvSpPr>
      <dsp:spPr>
        <a:xfrm>
          <a:off x="0" y="1519415"/>
          <a:ext cx="6330950" cy="249272"/>
        </a:xfrm>
        <a:prstGeom prst="rec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Alternative formats for learning materials</a:t>
          </a:r>
          <a:endParaRPr lang="en-US" sz="1000" kern="1200">
            <a:solidFill>
              <a:schemeClr val="tx1"/>
            </a:solidFill>
            <a:latin typeface="Poppins" panose="00000500000000000000" pitchFamily="2" charset="77"/>
            <a:cs typeface="Poppins" panose="00000500000000000000" pitchFamily="2" charset="77"/>
          </a:endParaRPr>
        </a:p>
      </dsp:txBody>
      <dsp:txXfrm>
        <a:off x="0" y="1519415"/>
        <a:ext cx="6330950" cy="249272"/>
      </dsp:txXfrm>
    </dsp:sp>
    <dsp:sp modelId="{9CA25D8B-5461-4247-87E2-6E0D6C41FCE9}">
      <dsp:nvSpPr>
        <dsp:cNvPr id="0" name=""/>
        <dsp:cNvSpPr/>
      </dsp:nvSpPr>
      <dsp:spPr>
        <a:xfrm rot="10800000">
          <a:off x="0" y="1139773"/>
          <a:ext cx="6330950" cy="38338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Note-taking supports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139773"/>
        <a:ext cx="6330950" cy="249109"/>
      </dsp:txXfrm>
    </dsp:sp>
    <dsp:sp modelId="{33647A21-CFD1-D444-9A05-BBF20E924B87}">
      <dsp:nvSpPr>
        <dsp:cNvPr id="0" name=""/>
        <dsp:cNvSpPr/>
      </dsp:nvSpPr>
      <dsp:spPr>
        <a:xfrm rot="10800000">
          <a:off x="0" y="760130"/>
          <a:ext cx="6330950" cy="38338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Assistive technology</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760130"/>
        <a:ext cx="6330950" cy="249109"/>
      </dsp:txXfrm>
    </dsp:sp>
    <dsp:sp modelId="{ACB68D08-69D5-7146-A010-1B55C70D0D61}">
      <dsp:nvSpPr>
        <dsp:cNvPr id="0" name=""/>
        <dsp:cNvSpPr/>
      </dsp:nvSpPr>
      <dsp:spPr>
        <a:xfrm rot="10800000">
          <a:off x="0" y="380488"/>
          <a:ext cx="6330950" cy="38338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Reduced-distraction testing</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80488"/>
        <a:ext cx="6330950" cy="249109"/>
      </dsp:txXfrm>
    </dsp:sp>
    <dsp:sp modelId="{55A67DC1-6C3B-4E45-AEB8-D807055B5B98}">
      <dsp:nvSpPr>
        <dsp:cNvPr id="0" name=""/>
        <dsp:cNvSpPr/>
      </dsp:nvSpPr>
      <dsp:spPr>
        <a:xfrm rot="10800000">
          <a:off x="0" y="845"/>
          <a:ext cx="6330950" cy="383381"/>
        </a:xfrm>
        <a:prstGeom prst="upArrowCallout">
          <a:avLst/>
        </a:prstGeom>
        <a:solidFill>
          <a:srgbClr val="E6BF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Additional time for tests and exams</a:t>
          </a:r>
        </a:p>
      </dsp:txBody>
      <dsp:txXfrm rot="10800000">
        <a:off x="0" y="845"/>
        <a:ext cx="6330950" cy="249109"/>
      </dsp:txXfrm>
    </dsp:sp>
  </dsp:spTree>
</dsp:drawing>
</file>

<file path=word/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37F567-68F8-804C-B33C-0E2C1B8FA9FE}">
      <dsp:nvSpPr>
        <dsp:cNvPr id="0" name=""/>
        <dsp:cNvSpPr/>
      </dsp:nvSpPr>
      <dsp:spPr>
        <a:xfrm>
          <a:off x="2217408" y="58702"/>
          <a:ext cx="12891" cy="2817706"/>
        </a:xfrm>
        <a:prstGeom prst="rect">
          <a:avLst/>
        </a:prstGeom>
        <a:solidFill>
          <a:srgbClr val="E6BFCE"/>
        </a:solidFill>
        <a:ln>
          <a:noFill/>
        </a:ln>
        <a:effectLst/>
      </dsp:spPr>
      <dsp:style>
        <a:lnRef idx="0">
          <a:scrgbClr r="0" g="0" b="0"/>
        </a:lnRef>
        <a:fillRef idx="1">
          <a:scrgbClr r="0" g="0" b="0"/>
        </a:fillRef>
        <a:effectRef idx="0">
          <a:scrgbClr r="0" g="0" b="0"/>
        </a:effectRef>
        <a:fontRef idx="minor"/>
      </dsp:style>
    </dsp:sp>
    <dsp:sp modelId="{EC063812-ABD8-D848-B9AA-A51B008584F9}">
      <dsp:nvSpPr>
        <dsp:cNvPr id="0" name=""/>
        <dsp:cNvSpPr/>
      </dsp:nvSpPr>
      <dsp:spPr>
        <a:xfrm>
          <a:off x="0" y="58702"/>
          <a:ext cx="2011137" cy="281770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25400" tIns="12700" rIns="76200" bIns="12700" numCol="1" spcCol="1270" anchor="ctr" anchorCtr="0">
          <a:noAutofit/>
        </a:bodyPr>
        <a:lstStyle/>
        <a:p>
          <a:pPr marL="0" lvl="0" indent="0" algn="r" defTabSz="889000">
            <a:lnSpc>
              <a:spcPct val="90000"/>
            </a:lnSpc>
            <a:spcBef>
              <a:spcPct val="0"/>
            </a:spcBef>
            <a:spcAft>
              <a:spcPct val="35000"/>
            </a:spcAft>
            <a:buNone/>
            <a:defRPr b="1">
              <a:solidFill>
                <a:schemeClr val="accent1"/>
              </a:solidFill>
            </a:defRPr>
          </a:pPr>
          <a:r>
            <a:rPr lang="en-US" sz="2000" kern="1200">
              <a:solidFill>
                <a:srgbClr val="6D1D39"/>
              </a:solidFill>
              <a:latin typeface="Poppins" panose="00000500000000000000" pitchFamily="2" charset="77"/>
              <a:cs typeface="Poppins" panose="00000500000000000000" pitchFamily="2" charset="77"/>
            </a:rPr>
            <a:t>Students may experience:</a:t>
          </a:r>
        </a:p>
      </dsp:txBody>
      <dsp:txXfrm>
        <a:off x="0" y="58702"/>
        <a:ext cx="2011137" cy="2817706"/>
      </dsp:txXfrm>
    </dsp:sp>
    <dsp:sp modelId="{C2AAD854-C97B-3B46-8BE1-63A597EDB2F5}">
      <dsp:nvSpPr>
        <dsp:cNvPr id="0" name=""/>
        <dsp:cNvSpPr/>
      </dsp:nvSpPr>
      <dsp:spPr>
        <a:xfrm>
          <a:off x="2026615" y="1270316"/>
          <a:ext cx="394478" cy="394478"/>
        </a:xfrm>
        <a:prstGeom prst="ellipse">
          <a:avLst/>
        </a:prstGeom>
        <a:solidFill>
          <a:srgbClr val="6D1D3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DA40B3-F84D-5A4B-BF6B-74418E52CD1F}">
      <dsp:nvSpPr>
        <dsp:cNvPr id="0" name=""/>
        <dsp:cNvSpPr/>
      </dsp:nvSpPr>
      <dsp:spPr>
        <a:xfrm>
          <a:off x="2443016" y="58702"/>
          <a:ext cx="4002938" cy="281770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Stress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Anxiety</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Financial pressures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Family responsibilities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Grief or loss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Health concerns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Mental health challenges</a:t>
          </a:r>
          <a:endParaRPr lang="en-US" sz="1200" kern="1200">
            <a:latin typeface="Poppins" panose="00000500000000000000" pitchFamily="2" charset="77"/>
            <a:cs typeface="Poppins" panose="00000500000000000000" pitchFamily="2" charset="77"/>
          </a:endParaRPr>
        </a:p>
      </dsp:txBody>
      <dsp:txXfrm>
        <a:off x="2443016" y="58702"/>
        <a:ext cx="4002938" cy="2817706"/>
      </dsp:txXfrm>
    </dsp:sp>
  </dsp:spTree>
</dsp:drawing>
</file>

<file path=word/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314C10-B490-004D-AA49-CC43BF0D6BC0}">
      <dsp:nvSpPr>
        <dsp:cNvPr id="0" name=""/>
        <dsp:cNvSpPr/>
      </dsp:nvSpPr>
      <dsp:spPr>
        <a:xfrm>
          <a:off x="0" y="1519415"/>
          <a:ext cx="6330950" cy="249272"/>
        </a:xfrm>
        <a:prstGeom prst="rec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Shares concerns that affect their learning</a:t>
          </a:r>
          <a:endParaRPr lang="en-US" sz="1000" kern="1200">
            <a:solidFill>
              <a:schemeClr val="tx1"/>
            </a:solidFill>
            <a:latin typeface="Poppins" panose="00000500000000000000" pitchFamily="2" charset="77"/>
            <a:cs typeface="Poppins" panose="00000500000000000000" pitchFamily="2" charset="77"/>
          </a:endParaRPr>
        </a:p>
      </dsp:txBody>
      <dsp:txXfrm>
        <a:off x="0" y="1519415"/>
        <a:ext cx="6330950" cy="249272"/>
      </dsp:txXfrm>
    </dsp:sp>
    <dsp:sp modelId="{9CA25D8B-5461-4247-87E2-6E0D6C41FCE9}">
      <dsp:nvSpPr>
        <dsp:cNvPr id="0" name=""/>
        <dsp:cNvSpPr/>
      </dsp:nvSpPr>
      <dsp:spPr>
        <a:xfrm rot="10800000">
          <a:off x="0" y="1139773"/>
          <a:ext cx="6330950" cy="38338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Appears unusually distressed</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139773"/>
        <a:ext cx="6330950" cy="249109"/>
      </dsp:txXfrm>
    </dsp:sp>
    <dsp:sp modelId="{33647A21-CFD1-D444-9A05-BBF20E924B87}">
      <dsp:nvSpPr>
        <dsp:cNvPr id="0" name=""/>
        <dsp:cNvSpPr/>
      </dsp:nvSpPr>
      <dsp:spPr>
        <a:xfrm rot="10800000">
          <a:off x="0" y="760130"/>
          <a:ext cx="6330950" cy="38338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Withdraws from participation</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760130"/>
        <a:ext cx="6330950" cy="249109"/>
      </dsp:txXfrm>
    </dsp:sp>
    <dsp:sp modelId="{ACB68D08-69D5-7146-A010-1B55C70D0D61}">
      <dsp:nvSpPr>
        <dsp:cNvPr id="0" name=""/>
        <dsp:cNvSpPr/>
      </dsp:nvSpPr>
      <dsp:spPr>
        <a:xfrm rot="10800000">
          <a:off x="0" y="380488"/>
          <a:ext cx="6330950" cy="38338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Misses several assessments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80488"/>
        <a:ext cx="6330950" cy="249109"/>
      </dsp:txXfrm>
    </dsp:sp>
    <dsp:sp modelId="{55A67DC1-6C3B-4E45-AEB8-D807055B5B98}">
      <dsp:nvSpPr>
        <dsp:cNvPr id="0" name=""/>
        <dsp:cNvSpPr/>
      </dsp:nvSpPr>
      <dsp:spPr>
        <a:xfrm rot="10800000">
          <a:off x="0" y="845"/>
          <a:ext cx="6330950" cy="383381"/>
        </a:xfrm>
        <a:prstGeom prst="upArrowCallout">
          <a:avLst/>
        </a:prstGeom>
        <a:solidFill>
          <a:srgbClr val="E6BF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Stops attending class</a:t>
          </a:r>
        </a:p>
      </dsp:txBody>
      <dsp:txXfrm rot="10800000">
        <a:off x="0" y="845"/>
        <a:ext cx="6330950" cy="249109"/>
      </dsp:txXfrm>
    </dsp:sp>
  </dsp:spTree>
</dsp:drawing>
</file>

<file path=word/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314C10-B490-004D-AA49-CC43BF0D6BC0}">
      <dsp:nvSpPr>
        <dsp:cNvPr id="0" name=""/>
        <dsp:cNvSpPr/>
      </dsp:nvSpPr>
      <dsp:spPr>
        <a:xfrm>
          <a:off x="0" y="1519415"/>
          <a:ext cx="6330950" cy="249272"/>
        </a:xfrm>
        <a:prstGeom prst="rec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Clarifying expectations regarding artificial intelligence</a:t>
          </a:r>
          <a:endParaRPr lang="en-US" sz="1000" kern="1200">
            <a:solidFill>
              <a:schemeClr val="tx1"/>
            </a:solidFill>
            <a:latin typeface="Poppins" panose="00000500000000000000" pitchFamily="2" charset="77"/>
            <a:cs typeface="Poppins" panose="00000500000000000000" pitchFamily="2" charset="77"/>
          </a:endParaRPr>
        </a:p>
      </dsp:txBody>
      <dsp:txXfrm>
        <a:off x="0" y="1519415"/>
        <a:ext cx="6330950" cy="249272"/>
      </dsp:txXfrm>
    </dsp:sp>
    <dsp:sp modelId="{9CA25D8B-5461-4247-87E2-6E0D6C41FCE9}">
      <dsp:nvSpPr>
        <dsp:cNvPr id="0" name=""/>
        <dsp:cNvSpPr/>
      </dsp:nvSpPr>
      <dsp:spPr>
        <a:xfrm rot="10800000">
          <a:off x="0" y="1139773"/>
          <a:ext cx="6330950" cy="38338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Providing guidance regarding citation and attribution</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139773"/>
        <a:ext cx="6330950" cy="249109"/>
      </dsp:txXfrm>
    </dsp:sp>
    <dsp:sp modelId="{33647A21-CFD1-D444-9A05-BBF20E924B87}">
      <dsp:nvSpPr>
        <dsp:cNvPr id="0" name=""/>
        <dsp:cNvSpPr/>
      </dsp:nvSpPr>
      <dsp:spPr>
        <a:xfrm rot="10800000">
          <a:off x="0" y="760130"/>
          <a:ext cx="6330950" cy="38338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Designing meaningful assessments explaining expectations for collaboration</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760130"/>
        <a:ext cx="6330950" cy="249109"/>
      </dsp:txXfrm>
    </dsp:sp>
    <dsp:sp modelId="{ACB68D08-69D5-7146-A010-1B55C70D0D61}">
      <dsp:nvSpPr>
        <dsp:cNvPr id="0" name=""/>
        <dsp:cNvSpPr/>
      </dsp:nvSpPr>
      <dsp:spPr>
        <a:xfrm rot="10800000">
          <a:off x="0" y="380488"/>
          <a:ext cx="6330950" cy="38338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Discussing integrity early in the semester</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80488"/>
        <a:ext cx="6330950" cy="249109"/>
      </dsp:txXfrm>
    </dsp:sp>
    <dsp:sp modelId="{55A67DC1-6C3B-4E45-AEB8-D807055B5B98}">
      <dsp:nvSpPr>
        <dsp:cNvPr id="0" name=""/>
        <dsp:cNvSpPr/>
      </dsp:nvSpPr>
      <dsp:spPr>
        <a:xfrm rot="10800000">
          <a:off x="0" y="845"/>
          <a:ext cx="6330950" cy="383381"/>
        </a:xfrm>
        <a:prstGeom prst="upArrowCallout">
          <a:avLst/>
        </a:prstGeom>
        <a:solidFill>
          <a:srgbClr val="E6BF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Communicating expectations clearly</a:t>
          </a:r>
        </a:p>
      </dsp:txBody>
      <dsp:txXfrm rot="10800000">
        <a:off x="0" y="845"/>
        <a:ext cx="6330950" cy="249109"/>
      </dsp:txXfrm>
    </dsp:sp>
  </dsp:spTree>
</dsp:drawing>
</file>

<file path=word/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9882E-8D89-5A4C-9157-DAAF1619A22E}">
      <dsp:nvSpPr>
        <dsp:cNvPr id="0" name=""/>
        <dsp:cNvSpPr/>
      </dsp:nvSpPr>
      <dsp:spPr>
        <a:xfrm>
          <a:off x="0" y="1563489"/>
          <a:ext cx="6330950" cy="205207"/>
        </a:xfrm>
        <a:prstGeom prst="rect">
          <a:avLst/>
        </a:prstGeom>
        <a:solidFill>
          <a:srgbClr val="E6BF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Demonstrates a sudden decline in academic performance</a:t>
          </a:r>
          <a:endParaRPr lang="en-US" sz="1000" kern="1200">
            <a:solidFill>
              <a:schemeClr val="tx1"/>
            </a:solidFill>
            <a:latin typeface="Poppins" panose="00000500000000000000" pitchFamily="2" charset="77"/>
            <a:cs typeface="Poppins" panose="00000500000000000000" pitchFamily="2" charset="77"/>
          </a:endParaRPr>
        </a:p>
      </dsp:txBody>
      <dsp:txXfrm>
        <a:off x="0" y="1563489"/>
        <a:ext cx="6330950" cy="205207"/>
      </dsp:txXfrm>
    </dsp:sp>
    <dsp:sp modelId="{50B968DB-05D7-8347-8B57-605CEC5BF489}">
      <dsp:nvSpPr>
        <dsp:cNvPr id="0" name=""/>
        <dsp:cNvSpPr/>
      </dsp:nvSpPr>
      <dsp:spPr>
        <a:xfrm rot="10800000">
          <a:off x="0" y="1250959"/>
          <a:ext cx="6330950" cy="315608"/>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Discloses personal challenges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250959"/>
        <a:ext cx="6330950" cy="205073"/>
      </dsp:txXfrm>
    </dsp:sp>
    <dsp:sp modelId="{9CA25D8B-5461-4247-87E2-6E0D6C41FCE9}">
      <dsp:nvSpPr>
        <dsp:cNvPr id="0" name=""/>
        <dsp:cNvSpPr/>
      </dsp:nvSpPr>
      <dsp:spPr>
        <a:xfrm rot="10800000">
          <a:off x="0" y="938428"/>
          <a:ext cx="6330950" cy="315608"/>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Appears distressed</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938428"/>
        <a:ext cx="6330950" cy="205073"/>
      </dsp:txXfrm>
    </dsp:sp>
    <dsp:sp modelId="{33647A21-CFD1-D444-9A05-BBF20E924B87}">
      <dsp:nvSpPr>
        <dsp:cNvPr id="0" name=""/>
        <dsp:cNvSpPr/>
      </dsp:nvSpPr>
      <dsp:spPr>
        <a:xfrm rot="10800000">
          <a:off x="0" y="625898"/>
          <a:ext cx="6330950" cy="315608"/>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Shows significant changes in behaviour</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625898"/>
        <a:ext cx="6330950" cy="205073"/>
      </dsp:txXfrm>
    </dsp:sp>
    <dsp:sp modelId="{ACB68D08-69D5-7146-A010-1B55C70D0D61}">
      <dsp:nvSpPr>
        <dsp:cNvPr id="0" name=""/>
        <dsp:cNvSpPr/>
      </dsp:nvSpPr>
      <dsp:spPr>
        <a:xfrm rot="10800000">
          <a:off x="0" y="313367"/>
          <a:ext cx="6330950" cy="315608"/>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Misses multiple assessments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13367"/>
        <a:ext cx="6330950" cy="205073"/>
      </dsp:txXfrm>
    </dsp:sp>
    <dsp:sp modelId="{55A67DC1-6C3B-4E45-AEB8-D807055B5B98}">
      <dsp:nvSpPr>
        <dsp:cNvPr id="0" name=""/>
        <dsp:cNvSpPr/>
      </dsp:nvSpPr>
      <dsp:spPr>
        <a:xfrm rot="10800000">
          <a:off x="0" y="837"/>
          <a:ext cx="6330950" cy="315608"/>
        </a:xfrm>
        <a:prstGeom prst="upArrowCallout">
          <a:avLst/>
        </a:prstGeom>
        <a:solidFill>
          <a:srgbClr val="E6BF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Stops attending class</a:t>
          </a:r>
        </a:p>
      </dsp:txBody>
      <dsp:txXfrm rot="10800000">
        <a:off x="0" y="837"/>
        <a:ext cx="6330950" cy="205073"/>
      </dsp:txXfrm>
    </dsp:sp>
  </dsp:spTree>
</dsp:drawing>
</file>

<file path=word/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6ACE66-9DF4-DC40-A8D2-BD86E40EFC08}">
      <dsp:nvSpPr>
        <dsp:cNvPr id="0" name=""/>
        <dsp:cNvSpPr/>
      </dsp:nvSpPr>
      <dsp:spPr>
        <a:xfrm>
          <a:off x="0" y="1519415"/>
          <a:ext cx="6330950" cy="249272"/>
        </a:xfrm>
        <a:prstGeom prst="rec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Consult your Chair if additional guidance is needed</a:t>
          </a:r>
          <a:endParaRPr lang="en-US" sz="1000" kern="1200">
            <a:solidFill>
              <a:schemeClr val="tx1"/>
            </a:solidFill>
            <a:latin typeface="Poppins" panose="00000500000000000000" pitchFamily="2" charset="77"/>
            <a:cs typeface="Poppins" panose="00000500000000000000" pitchFamily="2" charset="77"/>
          </a:endParaRPr>
        </a:p>
      </dsp:txBody>
      <dsp:txXfrm>
        <a:off x="0" y="1519415"/>
        <a:ext cx="6330950" cy="249272"/>
      </dsp:txXfrm>
    </dsp:sp>
    <dsp:sp modelId="{9CA25D8B-5461-4247-87E2-6E0D6C41FCE9}">
      <dsp:nvSpPr>
        <dsp:cNvPr id="0" name=""/>
        <dsp:cNvSpPr/>
      </dsp:nvSpPr>
      <dsp:spPr>
        <a:xfrm rot="10800000">
          <a:off x="0" y="1139773"/>
          <a:ext cx="6330950" cy="38338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Refer the student to the appropriate service</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139773"/>
        <a:ext cx="6330950" cy="249109"/>
      </dsp:txXfrm>
    </dsp:sp>
    <dsp:sp modelId="{33647A21-CFD1-D444-9A05-BBF20E924B87}">
      <dsp:nvSpPr>
        <dsp:cNvPr id="0" name=""/>
        <dsp:cNvSpPr/>
      </dsp:nvSpPr>
      <dsp:spPr>
        <a:xfrm rot="10800000">
          <a:off x="0" y="760130"/>
          <a:ext cx="6330950" cy="38338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Encourage the student to access available supports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760130"/>
        <a:ext cx="6330950" cy="249109"/>
      </dsp:txXfrm>
    </dsp:sp>
    <dsp:sp modelId="{ACB68D08-69D5-7146-A010-1B55C70D0D61}">
      <dsp:nvSpPr>
        <dsp:cNvPr id="0" name=""/>
        <dsp:cNvSpPr/>
      </dsp:nvSpPr>
      <dsp:spPr>
        <a:xfrm rot="10800000">
          <a:off x="0" y="380488"/>
          <a:ext cx="6330950" cy="383381"/>
        </a:xfrm>
        <a:prstGeom prst="upArrowCallout">
          <a:avLst/>
        </a:prstGeom>
        <a:solidFill>
          <a:srgbClr val="E6BFC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Express concern without making assumptions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80488"/>
        <a:ext cx="6330950" cy="249109"/>
      </dsp:txXfrm>
    </dsp:sp>
    <dsp:sp modelId="{55A67DC1-6C3B-4E45-AEB8-D807055B5B98}">
      <dsp:nvSpPr>
        <dsp:cNvPr id="0" name=""/>
        <dsp:cNvSpPr/>
      </dsp:nvSpPr>
      <dsp:spPr>
        <a:xfrm rot="10800000">
          <a:off x="0" y="845"/>
          <a:ext cx="6330950" cy="383381"/>
        </a:xfrm>
        <a:prstGeom prst="upArrowCallout">
          <a:avLst/>
        </a:prstGeom>
        <a:solidFill>
          <a:srgbClr val="E6BF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Speak with the student privately</a:t>
          </a:r>
        </a:p>
      </dsp:txBody>
      <dsp:txXfrm rot="10800000">
        <a:off x="0" y="845"/>
        <a:ext cx="6330950" cy="249109"/>
      </dsp:txXfrm>
    </dsp:sp>
  </dsp:spTree>
</dsp:drawing>
</file>

<file path=word/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B90644-7934-BC4F-8B57-B24913766825}">
      <dsp:nvSpPr>
        <dsp:cNvPr id="0" name=""/>
        <dsp:cNvSpPr/>
      </dsp:nvSpPr>
      <dsp:spPr>
        <a:xfrm>
          <a:off x="2177846" y="60056"/>
          <a:ext cx="12661" cy="2882730"/>
        </a:xfrm>
        <a:prstGeom prst="rect">
          <a:avLst/>
        </a:prstGeom>
        <a:solidFill>
          <a:srgbClr val="E6BFCE"/>
        </a:solidFill>
        <a:ln>
          <a:noFill/>
        </a:ln>
        <a:effectLst/>
      </dsp:spPr>
      <dsp:style>
        <a:lnRef idx="0">
          <a:scrgbClr r="0" g="0" b="0"/>
        </a:lnRef>
        <a:fillRef idx="1">
          <a:scrgbClr r="0" g="0" b="0"/>
        </a:fillRef>
        <a:effectRef idx="0">
          <a:scrgbClr r="0" g="0" b="0"/>
        </a:effectRef>
        <a:fontRef idx="minor"/>
      </dsp:style>
    </dsp:sp>
    <dsp:sp modelId="{7439E781-4E62-334A-9DD8-E677A7E1B954}">
      <dsp:nvSpPr>
        <dsp:cNvPr id="0" name=""/>
        <dsp:cNvSpPr/>
      </dsp:nvSpPr>
      <dsp:spPr>
        <a:xfrm>
          <a:off x="0" y="60056"/>
          <a:ext cx="1975256" cy="288273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25400" tIns="12700" rIns="76200" bIns="12700" numCol="1" spcCol="1270" anchor="ctr" anchorCtr="0">
          <a:noAutofit/>
        </a:bodyPr>
        <a:lstStyle/>
        <a:p>
          <a:pPr marL="0" lvl="0" indent="0" algn="r" defTabSz="889000">
            <a:lnSpc>
              <a:spcPct val="90000"/>
            </a:lnSpc>
            <a:spcBef>
              <a:spcPct val="0"/>
            </a:spcBef>
            <a:spcAft>
              <a:spcPct val="35000"/>
            </a:spcAft>
            <a:buNone/>
            <a:defRPr b="1">
              <a:solidFill>
                <a:schemeClr val="accent1"/>
              </a:solidFill>
            </a:defRPr>
          </a:pPr>
          <a:r>
            <a:rPr lang="en-US" sz="2000" kern="1200">
              <a:solidFill>
                <a:srgbClr val="6D1D39"/>
              </a:solidFill>
              <a:latin typeface="Poppins" panose="00000500000000000000" pitchFamily="2" charset="77"/>
              <a:cs typeface="Poppins" panose="00000500000000000000" pitchFamily="2" charset="77"/>
            </a:rPr>
            <a:t>Student Supports</a:t>
          </a:r>
        </a:p>
      </dsp:txBody>
      <dsp:txXfrm>
        <a:off x="0" y="60056"/>
        <a:ext cx="1975256" cy="2882730"/>
      </dsp:txXfrm>
    </dsp:sp>
    <dsp:sp modelId="{5E318158-E6B5-EE4F-ACF4-7FCE62454FE6}">
      <dsp:nvSpPr>
        <dsp:cNvPr id="0" name=""/>
        <dsp:cNvSpPr/>
      </dsp:nvSpPr>
      <dsp:spPr>
        <a:xfrm>
          <a:off x="1982386" y="1299630"/>
          <a:ext cx="403582" cy="403582"/>
        </a:xfrm>
        <a:prstGeom prst="ellipse">
          <a:avLst/>
        </a:prstGeom>
        <a:solidFill>
          <a:srgbClr val="6D1D3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583E1A-2F17-6C46-9204-42EEDC0BAC2F}">
      <dsp:nvSpPr>
        <dsp:cNvPr id="0" name=""/>
        <dsp:cNvSpPr/>
      </dsp:nvSpPr>
      <dsp:spPr>
        <a:xfrm>
          <a:off x="2399430" y="60056"/>
          <a:ext cx="3931519" cy="288273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1910" tIns="6985" rIns="13970" bIns="6985" numCol="1" spcCol="1270" anchor="ctr" anchorCtr="0">
          <a:noAutofit/>
        </a:bodyPr>
        <a:lstStyle/>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Academic Integrity Office</a:t>
          </a:r>
          <a:endParaRPr lang="en-US" sz="1100" kern="1200">
            <a:latin typeface="Poppins" panose="00000500000000000000" pitchFamily="2" charset="77"/>
            <a:cs typeface="Poppins" panose="00000500000000000000" pitchFamily="2" charset="77"/>
          </a:endParaRPr>
        </a:p>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Academic Success Centre</a:t>
          </a:r>
          <a:endParaRPr lang="en-US" sz="1100" kern="1200">
            <a:latin typeface="Poppins" panose="00000500000000000000" pitchFamily="2" charset="77"/>
            <a:cs typeface="Poppins" panose="00000500000000000000" pitchFamily="2" charset="77"/>
          </a:endParaRPr>
        </a:p>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Accessibility Services</a:t>
          </a:r>
          <a:endParaRPr lang="en-US" sz="1100" kern="1200">
            <a:latin typeface="Poppins" panose="00000500000000000000" pitchFamily="2" charset="77"/>
            <a:cs typeface="Poppins" panose="00000500000000000000" pitchFamily="2" charset="77"/>
          </a:endParaRPr>
        </a:p>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Cambrian Indigenous Student Circle</a:t>
          </a:r>
          <a:endParaRPr lang="en-US" sz="1100" kern="1200">
            <a:latin typeface="Poppins" panose="00000500000000000000" pitchFamily="2" charset="77"/>
            <a:cs typeface="Poppins" panose="00000500000000000000" pitchFamily="2" charset="77"/>
          </a:endParaRPr>
        </a:p>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Cambrian Student Council</a:t>
          </a:r>
          <a:endParaRPr lang="en-US" sz="1100" kern="1200">
            <a:latin typeface="Poppins" panose="00000500000000000000" pitchFamily="2" charset="77"/>
            <a:cs typeface="Poppins" panose="00000500000000000000" pitchFamily="2" charset="77"/>
          </a:endParaRPr>
        </a:p>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Campus Public Safety</a:t>
          </a:r>
          <a:endParaRPr lang="en-US" sz="1100" kern="1200">
            <a:latin typeface="Poppins" panose="00000500000000000000" pitchFamily="2" charset="77"/>
            <a:cs typeface="Poppins" panose="00000500000000000000" pitchFamily="2" charset="77"/>
          </a:endParaRPr>
        </a:p>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Career Centre</a:t>
          </a:r>
          <a:endParaRPr lang="en-US" sz="1100" kern="1200">
            <a:latin typeface="Poppins" panose="00000500000000000000" pitchFamily="2" charset="77"/>
            <a:cs typeface="Poppins" panose="00000500000000000000" pitchFamily="2" charset="77"/>
          </a:endParaRPr>
        </a:p>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Counselling Services</a:t>
          </a:r>
          <a:endParaRPr lang="en-US" sz="1100" kern="1200">
            <a:latin typeface="Poppins" panose="00000500000000000000" pitchFamily="2" charset="77"/>
            <a:cs typeface="Poppins" panose="00000500000000000000" pitchFamily="2" charset="77"/>
          </a:endParaRPr>
        </a:p>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First Step Centre</a:t>
          </a:r>
          <a:endParaRPr lang="en-US" sz="1100" kern="1200">
            <a:latin typeface="Poppins" panose="00000500000000000000" pitchFamily="2" charset="77"/>
            <a:cs typeface="Poppins" panose="00000500000000000000" pitchFamily="2" charset="77"/>
          </a:endParaRPr>
        </a:p>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IT Service Desk</a:t>
          </a:r>
          <a:endParaRPr lang="en-US" sz="1100" kern="1200">
            <a:latin typeface="Poppins" panose="00000500000000000000" pitchFamily="2" charset="77"/>
            <a:cs typeface="Poppins" panose="00000500000000000000" pitchFamily="2" charset="77"/>
          </a:endParaRPr>
        </a:p>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International Student Support Services</a:t>
          </a:r>
          <a:endParaRPr lang="en-US" sz="1100" kern="1200">
            <a:latin typeface="Poppins" panose="00000500000000000000" pitchFamily="2" charset="77"/>
            <a:cs typeface="Poppins" panose="00000500000000000000" pitchFamily="2" charset="77"/>
          </a:endParaRPr>
        </a:p>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KPMG Pride Centre</a:t>
          </a:r>
          <a:endParaRPr lang="en-US" sz="1100" kern="1200">
            <a:latin typeface="Poppins" panose="00000500000000000000" pitchFamily="2" charset="77"/>
            <a:cs typeface="Poppins" panose="00000500000000000000" pitchFamily="2" charset="77"/>
          </a:endParaRPr>
        </a:p>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The Learning Centre</a:t>
          </a:r>
          <a:endParaRPr lang="en-US" sz="1100" kern="1200">
            <a:latin typeface="Poppins" panose="00000500000000000000" pitchFamily="2" charset="77"/>
            <a:cs typeface="Poppins" panose="00000500000000000000" pitchFamily="2" charset="77"/>
          </a:endParaRPr>
        </a:p>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Library</a:t>
          </a:r>
          <a:endParaRPr lang="en-US" sz="1100" kern="1200">
            <a:latin typeface="Poppins" panose="00000500000000000000" pitchFamily="2" charset="77"/>
            <a:cs typeface="Poppins" panose="00000500000000000000" pitchFamily="2" charset="77"/>
          </a:endParaRPr>
        </a:p>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Wabnode Centre for Indigenous Services</a:t>
          </a:r>
          <a:endParaRPr lang="en-US" sz="1100" kern="1200">
            <a:latin typeface="Poppins" panose="00000500000000000000" pitchFamily="2" charset="77"/>
            <a:cs typeface="Poppins" panose="00000500000000000000" pitchFamily="2" charset="77"/>
          </a:endParaRPr>
        </a:p>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Women’s Resource Centre</a:t>
          </a:r>
          <a:endParaRPr lang="en-US" sz="1100" kern="1200">
            <a:latin typeface="Poppins" panose="00000500000000000000" pitchFamily="2" charset="77"/>
            <a:cs typeface="Poppins" panose="00000500000000000000" pitchFamily="2" charset="77"/>
          </a:endParaRPr>
        </a:p>
      </dsp:txBody>
      <dsp:txXfrm>
        <a:off x="2399430" y="60056"/>
        <a:ext cx="3931519" cy="2882730"/>
      </dsp:txXfrm>
    </dsp:sp>
  </dsp:spTree>
</dsp:drawing>
</file>

<file path=word/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11142F-56C6-974D-9410-D08C031070B1}">
      <dsp:nvSpPr>
        <dsp:cNvPr id="0" name=""/>
        <dsp:cNvSpPr/>
      </dsp:nvSpPr>
      <dsp:spPr>
        <a:xfrm>
          <a:off x="-3866328" y="-593731"/>
          <a:ext cx="4607996" cy="4607996"/>
        </a:xfrm>
        <a:prstGeom prst="blockArc">
          <a:avLst>
            <a:gd name="adj1" fmla="val 18900000"/>
            <a:gd name="adj2" fmla="val 2700000"/>
            <a:gd name="adj3" fmla="val 469"/>
          </a:avLst>
        </a:prstGeom>
        <a:noFill/>
        <a:ln w="12700" cap="flat" cmpd="sng" algn="ctr">
          <a:solidFill>
            <a:srgbClr val="6D1D39"/>
          </a:solidFill>
          <a:prstDash val="solid"/>
          <a:miter lim="800000"/>
        </a:ln>
        <a:effectLst/>
      </dsp:spPr>
      <dsp:style>
        <a:lnRef idx="2">
          <a:scrgbClr r="0" g="0" b="0"/>
        </a:lnRef>
        <a:fillRef idx="0">
          <a:scrgbClr r="0" g="0" b="0"/>
        </a:fillRef>
        <a:effectRef idx="0">
          <a:scrgbClr r="0" g="0" b="0"/>
        </a:effectRef>
        <a:fontRef idx="minor"/>
      </dsp:style>
    </dsp:sp>
    <dsp:sp modelId="{59FF59A7-0F30-B549-8CFB-D3F75828148D}">
      <dsp:nvSpPr>
        <dsp:cNvPr id="0" name=""/>
        <dsp:cNvSpPr/>
      </dsp:nvSpPr>
      <dsp:spPr>
        <a:xfrm>
          <a:off x="277532" y="180125"/>
          <a:ext cx="6078243" cy="360113"/>
        </a:xfrm>
        <a:prstGeom prst="rect">
          <a:avLst/>
        </a:prstGeom>
        <a:solidFill>
          <a:srgbClr val="E6BF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840"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Describe the diversity of Cambrian's student population.</a:t>
          </a:r>
          <a:endParaRPr lang="en-US" sz="1050" kern="1200">
            <a:solidFill>
              <a:schemeClr val="tx1"/>
            </a:solidFill>
            <a:latin typeface="Poppins" panose="00000500000000000000" pitchFamily="2" charset="77"/>
            <a:cs typeface="Poppins" panose="00000500000000000000" pitchFamily="2" charset="77"/>
          </a:endParaRPr>
        </a:p>
      </dsp:txBody>
      <dsp:txXfrm>
        <a:off x="277532" y="180125"/>
        <a:ext cx="6078243" cy="360113"/>
      </dsp:txXfrm>
    </dsp:sp>
    <dsp:sp modelId="{7EFCE7E1-C909-4444-82A7-A6D7DD170510}">
      <dsp:nvSpPr>
        <dsp:cNvPr id="0" name=""/>
        <dsp:cNvSpPr/>
      </dsp:nvSpPr>
      <dsp:spPr>
        <a:xfrm>
          <a:off x="52461" y="135111"/>
          <a:ext cx="450142" cy="450142"/>
        </a:xfrm>
        <a:prstGeom prst="ellipse">
          <a:avLst/>
        </a:prstGeom>
        <a:solidFill>
          <a:srgbClr val="6B1D38"/>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5EB15C9-53D8-B14A-A659-1D58FCD56AA2}">
      <dsp:nvSpPr>
        <dsp:cNvPr id="0" name=""/>
        <dsp:cNvSpPr/>
      </dsp:nvSpPr>
      <dsp:spPr>
        <a:xfrm>
          <a:off x="573750" y="720227"/>
          <a:ext cx="5782025" cy="360113"/>
        </a:xfrm>
        <a:prstGeom prst="rect">
          <a:avLst/>
        </a:prstGeom>
        <a:solidFill>
          <a:srgbClr val="E6BF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840"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Recognize how different experiences and backgrounds influence learning. </a:t>
          </a:r>
          <a:endParaRPr lang="en-US" sz="1050" kern="1200">
            <a:solidFill>
              <a:schemeClr val="tx1"/>
            </a:solidFill>
            <a:latin typeface="Poppins" panose="00000500000000000000" pitchFamily="2" charset="77"/>
            <a:cs typeface="Poppins" panose="00000500000000000000" pitchFamily="2" charset="77"/>
          </a:endParaRPr>
        </a:p>
      </dsp:txBody>
      <dsp:txXfrm>
        <a:off x="573750" y="720227"/>
        <a:ext cx="5782025" cy="360113"/>
      </dsp:txXfrm>
    </dsp:sp>
    <dsp:sp modelId="{178E1EE6-D2A1-4441-A600-CE6C2AF2337F}">
      <dsp:nvSpPr>
        <dsp:cNvPr id="0" name=""/>
        <dsp:cNvSpPr/>
      </dsp:nvSpPr>
      <dsp:spPr>
        <a:xfrm>
          <a:off x="348679" y="675213"/>
          <a:ext cx="450142" cy="450142"/>
        </a:xfrm>
        <a:prstGeom prst="ellipse">
          <a:avLst/>
        </a:prstGeom>
        <a:solidFill>
          <a:srgbClr val="6B1D38"/>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B6CF46A-C392-D442-86CD-D5F382263A15}">
      <dsp:nvSpPr>
        <dsp:cNvPr id="0" name=""/>
        <dsp:cNvSpPr/>
      </dsp:nvSpPr>
      <dsp:spPr>
        <a:xfrm>
          <a:off x="709203" y="1260329"/>
          <a:ext cx="5646572" cy="360113"/>
        </a:xfrm>
        <a:prstGeom prst="rect">
          <a:avLst/>
        </a:prstGeom>
        <a:solidFill>
          <a:srgbClr val="E6BF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840"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Create learning environments that are welcoming, inclusive, and accessible. </a:t>
          </a:r>
          <a:endParaRPr lang="en-US" sz="1050" kern="1200">
            <a:solidFill>
              <a:schemeClr val="tx1"/>
            </a:solidFill>
            <a:latin typeface="Poppins" panose="00000500000000000000" pitchFamily="2" charset="77"/>
            <a:cs typeface="Poppins" panose="00000500000000000000" pitchFamily="2" charset="77"/>
          </a:endParaRPr>
        </a:p>
      </dsp:txBody>
      <dsp:txXfrm>
        <a:off x="709203" y="1260329"/>
        <a:ext cx="5646572" cy="360113"/>
      </dsp:txXfrm>
    </dsp:sp>
    <dsp:sp modelId="{82F474B4-F3EE-E244-9DA1-159F038F8634}">
      <dsp:nvSpPr>
        <dsp:cNvPr id="0" name=""/>
        <dsp:cNvSpPr/>
      </dsp:nvSpPr>
      <dsp:spPr>
        <a:xfrm>
          <a:off x="484132" y="1215315"/>
          <a:ext cx="450142" cy="450142"/>
        </a:xfrm>
        <a:prstGeom prst="ellipse">
          <a:avLst/>
        </a:prstGeom>
        <a:solidFill>
          <a:srgbClr val="6B1D38"/>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868C4371-D92B-C048-BC3D-7FA9A697F202}">
      <dsp:nvSpPr>
        <dsp:cNvPr id="0" name=""/>
        <dsp:cNvSpPr/>
      </dsp:nvSpPr>
      <dsp:spPr>
        <a:xfrm>
          <a:off x="709203" y="1800089"/>
          <a:ext cx="5646572" cy="360113"/>
        </a:xfrm>
        <a:prstGeom prst="rect">
          <a:avLst/>
        </a:prstGeom>
        <a:solidFill>
          <a:srgbClr val="E6BF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840"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Understand your role in implementing academic accommodations. </a:t>
          </a:r>
          <a:endParaRPr lang="en-US" sz="1050" kern="1200">
            <a:solidFill>
              <a:schemeClr val="tx1"/>
            </a:solidFill>
            <a:latin typeface="Poppins" panose="00000500000000000000" pitchFamily="2" charset="77"/>
            <a:cs typeface="Poppins" panose="00000500000000000000" pitchFamily="2" charset="77"/>
          </a:endParaRPr>
        </a:p>
      </dsp:txBody>
      <dsp:txXfrm>
        <a:off x="709203" y="1800089"/>
        <a:ext cx="5646572" cy="360113"/>
      </dsp:txXfrm>
    </dsp:sp>
    <dsp:sp modelId="{BE94B3AE-C697-5243-BAD0-627E30FD414E}">
      <dsp:nvSpPr>
        <dsp:cNvPr id="0" name=""/>
        <dsp:cNvSpPr/>
      </dsp:nvSpPr>
      <dsp:spPr>
        <a:xfrm>
          <a:off x="484132" y="1755075"/>
          <a:ext cx="450142" cy="450142"/>
        </a:xfrm>
        <a:prstGeom prst="ellipse">
          <a:avLst/>
        </a:prstGeom>
        <a:solidFill>
          <a:srgbClr val="6B1D38"/>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8D079F3-7819-0140-B216-8F27E643D37F}">
      <dsp:nvSpPr>
        <dsp:cNvPr id="0" name=""/>
        <dsp:cNvSpPr/>
      </dsp:nvSpPr>
      <dsp:spPr>
        <a:xfrm>
          <a:off x="573750" y="2340191"/>
          <a:ext cx="5782025" cy="360113"/>
        </a:xfrm>
        <a:prstGeom prst="rect">
          <a:avLst/>
        </a:prstGeom>
        <a:solidFill>
          <a:srgbClr val="E6BF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840"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Promote academic integrity through clear expectations and purposeful teaching. </a:t>
          </a:r>
          <a:endParaRPr lang="en-US" sz="1050" kern="1200">
            <a:solidFill>
              <a:schemeClr val="tx1"/>
            </a:solidFill>
            <a:latin typeface="Poppins" panose="00000500000000000000" pitchFamily="2" charset="77"/>
            <a:cs typeface="Poppins" panose="00000500000000000000" pitchFamily="2" charset="77"/>
          </a:endParaRPr>
        </a:p>
      </dsp:txBody>
      <dsp:txXfrm>
        <a:off x="573750" y="2340191"/>
        <a:ext cx="5782025" cy="360113"/>
      </dsp:txXfrm>
    </dsp:sp>
    <dsp:sp modelId="{DFAED1E8-EB02-4342-B5F3-A3DABB5F6D2E}">
      <dsp:nvSpPr>
        <dsp:cNvPr id="0" name=""/>
        <dsp:cNvSpPr/>
      </dsp:nvSpPr>
      <dsp:spPr>
        <a:xfrm>
          <a:off x="348679" y="2295177"/>
          <a:ext cx="450142" cy="450142"/>
        </a:xfrm>
        <a:prstGeom prst="ellipse">
          <a:avLst/>
        </a:prstGeom>
        <a:solidFill>
          <a:srgbClr val="6B1D38"/>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9CA38174-E932-174A-9A0B-890F59D159D6}">
      <dsp:nvSpPr>
        <dsp:cNvPr id="0" name=""/>
        <dsp:cNvSpPr/>
      </dsp:nvSpPr>
      <dsp:spPr>
        <a:xfrm>
          <a:off x="277532" y="2880294"/>
          <a:ext cx="6078243" cy="360113"/>
        </a:xfrm>
        <a:prstGeom prst="rect">
          <a:avLst/>
        </a:prstGeom>
        <a:solidFill>
          <a:srgbClr val="E6BF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840"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Recognize when students may benefit from additional support and connect them with appropriate College services. </a:t>
          </a:r>
          <a:endParaRPr lang="en-US" sz="1050" kern="1200">
            <a:solidFill>
              <a:schemeClr val="tx1"/>
            </a:solidFill>
            <a:latin typeface="Poppins" panose="00000500000000000000" pitchFamily="2" charset="77"/>
            <a:cs typeface="Poppins" panose="00000500000000000000" pitchFamily="2" charset="77"/>
          </a:endParaRPr>
        </a:p>
      </dsp:txBody>
      <dsp:txXfrm>
        <a:off x="277532" y="2880294"/>
        <a:ext cx="6078243" cy="360113"/>
      </dsp:txXfrm>
    </dsp:sp>
    <dsp:sp modelId="{76460A8D-8A48-834B-853D-4EABB09B644A}">
      <dsp:nvSpPr>
        <dsp:cNvPr id="0" name=""/>
        <dsp:cNvSpPr/>
      </dsp:nvSpPr>
      <dsp:spPr>
        <a:xfrm>
          <a:off x="52461" y="2835279"/>
          <a:ext cx="450142" cy="450142"/>
        </a:xfrm>
        <a:prstGeom prst="ellipse">
          <a:avLst/>
        </a:prstGeom>
        <a:solidFill>
          <a:srgbClr val="6B1D38"/>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word/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F8F1E-E068-0940-BEE5-C657E463F225}">
      <dsp:nvSpPr>
        <dsp:cNvPr id="0" name=""/>
        <dsp:cNvSpPr/>
      </dsp:nvSpPr>
      <dsp:spPr>
        <a:xfrm>
          <a:off x="0" y="3322063"/>
          <a:ext cx="6330950" cy="242359"/>
        </a:xfrm>
        <a:prstGeom prst="rec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Delivery methods</a:t>
          </a:r>
        </a:p>
      </dsp:txBody>
      <dsp:txXfrm>
        <a:off x="0" y="3322063"/>
        <a:ext cx="6330950" cy="242359"/>
      </dsp:txXfrm>
    </dsp:sp>
    <dsp:sp modelId="{06500E57-9B4A-BA45-B1DE-54E287FB7875}">
      <dsp:nvSpPr>
        <dsp:cNvPr id="0" name=""/>
        <dsp:cNvSpPr/>
      </dsp:nvSpPr>
      <dsp:spPr>
        <a:xfrm rot="10800000">
          <a:off x="0" y="2952950"/>
          <a:ext cx="6330950" cy="372748"/>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Required resources</a:t>
          </a:r>
        </a:p>
      </dsp:txBody>
      <dsp:txXfrm rot="10800000">
        <a:off x="0" y="2952950"/>
        <a:ext cx="6330950" cy="242200"/>
      </dsp:txXfrm>
    </dsp:sp>
    <dsp:sp modelId="{D6D355B0-E5BC-0F40-B9FF-4A4098D717E0}">
      <dsp:nvSpPr>
        <dsp:cNvPr id="0" name=""/>
        <dsp:cNvSpPr/>
      </dsp:nvSpPr>
      <dsp:spPr>
        <a:xfrm rot="10800000">
          <a:off x="0" y="2583837"/>
          <a:ext cx="6330950" cy="372748"/>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Learning activities</a:t>
          </a:r>
        </a:p>
      </dsp:txBody>
      <dsp:txXfrm rot="10800000">
        <a:off x="0" y="2583837"/>
        <a:ext cx="6330950" cy="242200"/>
      </dsp:txXfrm>
    </dsp:sp>
    <dsp:sp modelId="{530B0A82-F7C6-2740-B397-83E8CC69A52D}">
      <dsp:nvSpPr>
        <dsp:cNvPr id="0" name=""/>
        <dsp:cNvSpPr/>
      </dsp:nvSpPr>
      <dsp:spPr>
        <a:xfrm rot="10800000">
          <a:off x="0" y="2214723"/>
          <a:ext cx="6330950" cy="372748"/>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Essential employability skills</a:t>
          </a:r>
        </a:p>
      </dsp:txBody>
      <dsp:txXfrm rot="10800000">
        <a:off x="0" y="2214723"/>
        <a:ext cx="6330950" cy="242200"/>
      </dsp:txXfrm>
    </dsp:sp>
    <dsp:sp modelId="{08AC7659-340E-6B47-A7D2-44CBBFF42A61}">
      <dsp:nvSpPr>
        <dsp:cNvPr id="0" name=""/>
        <dsp:cNvSpPr/>
      </dsp:nvSpPr>
      <dsp:spPr>
        <a:xfrm rot="10800000">
          <a:off x="0" y="1845610"/>
          <a:ext cx="6330950" cy="372748"/>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Grading scheme and evaluation methods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845610"/>
        <a:ext cx="6330950" cy="242200"/>
      </dsp:txXfrm>
    </dsp:sp>
    <dsp:sp modelId="{0BF95EB0-B508-B048-A1A1-22077DFFEFB7}">
      <dsp:nvSpPr>
        <dsp:cNvPr id="0" name=""/>
        <dsp:cNvSpPr/>
      </dsp:nvSpPr>
      <dsp:spPr>
        <a:xfrm rot="10800000">
          <a:off x="0" y="1476497"/>
          <a:ext cx="6330950" cy="372748"/>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Course learning outcomes and objectives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476497"/>
        <a:ext cx="6330950" cy="242200"/>
      </dsp:txXfrm>
    </dsp:sp>
    <dsp:sp modelId="{9CA25D8B-5461-4247-87E2-6E0D6C41FCE9}">
      <dsp:nvSpPr>
        <dsp:cNvPr id="0" name=""/>
        <dsp:cNvSpPr/>
      </dsp:nvSpPr>
      <dsp:spPr>
        <a:xfrm rot="10800000">
          <a:off x="0" y="1107383"/>
          <a:ext cx="6330950" cy="372748"/>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Vocational learning outcomes or program standards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107383"/>
        <a:ext cx="6330950" cy="242200"/>
      </dsp:txXfrm>
    </dsp:sp>
    <dsp:sp modelId="{33647A21-CFD1-D444-9A05-BBF20E924B87}">
      <dsp:nvSpPr>
        <dsp:cNvPr id="0" name=""/>
        <dsp:cNvSpPr/>
      </dsp:nvSpPr>
      <dsp:spPr>
        <a:xfrm rot="10800000">
          <a:off x="0" y="738270"/>
          <a:ext cx="6330950" cy="372748"/>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Course topics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738270"/>
        <a:ext cx="6330950" cy="242200"/>
      </dsp:txXfrm>
    </dsp:sp>
    <dsp:sp modelId="{ACB68D08-69D5-7146-A010-1B55C70D0D61}">
      <dsp:nvSpPr>
        <dsp:cNvPr id="0" name=""/>
        <dsp:cNvSpPr/>
      </dsp:nvSpPr>
      <dsp:spPr>
        <a:xfrm rot="10800000">
          <a:off x="0" y="369157"/>
          <a:ext cx="6330950" cy="372748"/>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Course credits and hours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69157"/>
        <a:ext cx="6330950" cy="242200"/>
      </dsp:txXfrm>
    </dsp:sp>
    <dsp:sp modelId="{55A67DC1-6C3B-4E45-AEB8-D807055B5B98}">
      <dsp:nvSpPr>
        <dsp:cNvPr id="0" name=""/>
        <dsp:cNvSpPr/>
      </dsp:nvSpPr>
      <dsp:spPr>
        <a:xfrm rot="10800000">
          <a:off x="0" y="43"/>
          <a:ext cx="6330950" cy="372748"/>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Course description</a:t>
          </a:r>
        </a:p>
      </dsp:txBody>
      <dsp:txXfrm rot="10800000">
        <a:off x="0" y="43"/>
        <a:ext cx="6330950" cy="242200"/>
      </dsp:txXfrm>
    </dsp:sp>
  </dsp:spTree>
</dsp:drawing>
</file>

<file path=word/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C91C8F-FAAB-894A-821F-1174CE438ECD}">
      <dsp:nvSpPr>
        <dsp:cNvPr id="0" name=""/>
        <dsp:cNvSpPr/>
      </dsp:nvSpPr>
      <dsp:spPr>
        <a:xfrm>
          <a:off x="0" y="1148157"/>
          <a:ext cx="6330950" cy="251188"/>
        </a:xfrm>
        <a:prstGeom prst="rec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Resources</a:t>
          </a:r>
          <a:endParaRPr lang="en-US" sz="1000" kern="1200">
            <a:solidFill>
              <a:schemeClr val="tx1"/>
            </a:solidFill>
            <a:latin typeface="Poppins" panose="00000500000000000000" pitchFamily="2" charset="77"/>
            <a:cs typeface="Poppins" panose="00000500000000000000" pitchFamily="2" charset="77"/>
          </a:endParaRPr>
        </a:p>
      </dsp:txBody>
      <dsp:txXfrm>
        <a:off x="0" y="1148157"/>
        <a:ext cx="6330950" cy="251188"/>
      </dsp:txXfrm>
    </dsp:sp>
    <dsp:sp modelId="{33647A21-CFD1-D444-9A05-BBF20E924B87}">
      <dsp:nvSpPr>
        <dsp:cNvPr id="0" name=""/>
        <dsp:cNvSpPr/>
      </dsp:nvSpPr>
      <dsp:spPr>
        <a:xfrm rot="10800000">
          <a:off x="0" y="765596"/>
          <a:ext cx="6330950" cy="386328"/>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Assessments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765596"/>
        <a:ext cx="6330950" cy="251024"/>
      </dsp:txXfrm>
    </dsp:sp>
    <dsp:sp modelId="{ACB68D08-69D5-7146-A010-1B55C70D0D61}">
      <dsp:nvSpPr>
        <dsp:cNvPr id="0" name=""/>
        <dsp:cNvSpPr/>
      </dsp:nvSpPr>
      <dsp:spPr>
        <a:xfrm rot="10800000">
          <a:off x="0" y="383036"/>
          <a:ext cx="6330950" cy="386328"/>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Weekly learning activities </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83036"/>
        <a:ext cx="6330950" cy="251024"/>
      </dsp:txXfrm>
    </dsp:sp>
    <dsp:sp modelId="{55A67DC1-6C3B-4E45-AEB8-D807055B5B98}">
      <dsp:nvSpPr>
        <dsp:cNvPr id="0" name=""/>
        <dsp:cNvSpPr/>
      </dsp:nvSpPr>
      <dsp:spPr>
        <a:xfrm rot="10800000">
          <a:off x="0" y="475"/>
          <a:ext cx="6330950" cy="386328"/>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Weekly lessons</a:t>
          </a:r>
        </a:p>
      </dsp:txBody>
      <dsp:txXfrm rot="10800000">
        <a:off x="0" y="475"/>
        <a:ext cx="6330950" cy="251024"/>
      </dsp:txXfrm>
    </dsp:sp>
  </dsp:spTree>
</dsp:drawing>
</file>

<file path=word/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39845-7108-4343-9DA7-ABC49BAA5144}">
      <dsp:nvSpPr>
        <dsp:cNvPr id="0" name=""/>
        <dsp:cNvSpPr/>
      </dsp:nvSpPr>
      <dsp:spPr>
        <a:xfrm>
          <a:off x="2190224" y="64008"/>
          <a:ext cx="12733" cy="3072384"/>
        </a:xfrm>
        <a:prstGeom prst="rect">
          <a:avLst/>
        </a:prstGeom>
        <a:solidFill>
          <a:srgbClr val="DAD9DD"/>
        </a:solidFill>
        <a:ln>
          <a:noFill/>
        </a:ln>
        <a:effectLst/>
      </dsp:spPr>
      <dsp:style>
        <a:lnRef idx="0">
          <a:scrgbClr r="0" g="0" b="0"/>
        </a:lnRef>
        <a:fillRef idx="1">
          <a:scrgbClr r="0" g="0" b="0"/>
        </a:fillRef>
        <a:effectRef idx="0">
          <a:scrgbClr r="0" g="0" b="0"/>
        </a:effectRef>
        <a:fontRef idx="minor"/>
      </dsp:style>
    </dsp:sp>
    <dsp:sp modelId="{21E7CE8C-8AFC-744D-925F-65E5068F703F}">
      <dsp:nvSpPr>
        <dsp:cNvPr id="0" name=""/>
        <dsp:cNvSpPr/>
      </dsp:nvSpPr>
      <dsp:spPr>
        <a:xfrm>
          <a:off x="0" y="64008"/>
          <a:ext cx="1986483" cy="307238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21590" tIns="10795" rIns="64770" bIns="10795" numCol="1" spcCol="1270" anchor="ctr" anchorCtr="0">
          <a:noAutofit/>
        </a:bodyPr>
        <a:lstStyle/>
        <a:p>
          <a:pPr marL="0" lvl="0" indent="0" algn="r" defTabSz="755650">
            <a:lnSpc>
              <a:spcPct val="90000"/>
            </a:lnSpc>
            <a:spcBef>
              <a:spcPct val="0"/>
            </a:spcBef>
            <a:spcAft>
              <a:spcPct val="35000"/>
            </a:spcAft>
            <a:buNone/>
            <a:defRPr b="1">
              <a:solidFill>
                <a:schemeClr val="accent1"/>
              </a:solidFill>
            </a:defRPr>
          </a:pPr>
          <a:r>
            <a:rPr lang="en-CA" sz="1700" kern="1200">
              <a:solidFill>
                <a:srgbClr val="4C4D4F"/>
              </a:solidFill>
              <a:latin typeface="Poppins" panose="00000500000000000000" pitchFamily="2" charset="77"/>
              <a:cs typeface="Poppins" panose="00000500000000000000" pitchFamily="2" charset="77"/>
            </a:rPr>
            <a:t>Apply principles of therapeutic communication when interacting with clients in a variety of healthcare settings.</a:t>
          </a:r>
          <a:endParaRPr lang="en-US" sz="1700" kern="1200">
            <a:solidFill>
              <a:srgbClr val="4C4D4F"/>
            </a:solidFill>
            <a:latin typeface="Poppins" panose="00000500000000000000" pitchFamily="2" charset="77"/>
            <a:cs typeface="Poppins" panose="00000500000000000000" pitchFamily="2" charset="77"/>
          </a:endParaRPr>
        </a:p>
      </dsp:txBody>
      <dsp:txXfrm>
        <a:off x="0" y="64008"/>
        <a:ext cx="1986483" cy="3072384"/>
      </dsp:txXfrm>
    </dsp:sp>
    <dsp:sp modelId="{2E5A79B3-F93A-5A4F-9D6F-34A037AEA69A}">
      <dsp:nvSpPr>
        <dsp:cNvPr id="0" name=""/>
        <dsp:cNvSpPr/>
      </dsp:nvSpPr>
      <dsp:spPr>
        <a:xfrm>
          <a:off x="1981525" y="1385133"/>
          <a:ext cx="430133" cy="430133"/>
        </a:xfrm>
        <a:prstGeom prst="ellipse">
          <a:avLst/>
        </a:prstGeom>
        <a:solidFill>
          <a:srgbClr val="4C4D4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DB8513-F720-1747-9B43-7EBCEA94518B}">
      <dsp:nvSpPr>
        <dsp:cNvPr id="0" name=""/>
        <dsp:cNvSpPr/>
      </dsp:nvSpPr>
      <dsp:spPr>
        <a:xfrm>
          <a:off x="2413067" y="64008"/>
          <a:ext cx="3953865" cy="307238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Explain the principles of therapeutic communication.</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Identify barriers to effective communication.</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Demonstrate active listening techniques.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Select appropriate communication strategies for different client situations.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Apply therapeutic communication skills during simulated client interactions.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Reflect on their communication strengths and areas for improvement. </a:t>
          </a:r>
          <a:endParaRPr lang="en-US" sz="1200" kern="1200">
            <a:latin typeface="Poppins" panose="00000500000000000000" pitchFamily="2" charset="77"/>
            <a:cs typeface="Poppins" panose="00000500000000000000" pitchFamily="2" charset="77"/>
          </a:endParaRPr>
        </a:p>
      </dsp:txBody>
      <dsp:txXfrm>
        <a:off x="2413067" y="64008"/>
        <a:ext cx="3953865" cy="3072384"/>
      </dsp:txXfrm>
    </dsp:sp>
  </dsp:spTree>
</dsp:drawing>
</file>

<file path=word/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8446B1-51C0-3F4E-B4E4-3B0E4CAA8205}">
      <dsp:nvSpPr>
        <dsp:cNvPr id="0" name=""/>
        <dsp:cNvSpPr/>
      </dsp:nvSpPr>
      <dsp:spPr>
        <a:xfrm>
          <a:off x="2228961" y="89859"/>
          <a:ext cx="12959" cy="4313257"/>
        </a:xfrm>
        <a:prstGeom prst="rect">
          <a:avLst/>
        </a:prstGeom>
        <a:solidFill>
          <a:srgbClr val="DAD9DD"/>
        </a:solidFill>
        <a:ln>
          <a:noFill/>
        </a:ln>
        <a:effectLst/>
      </dsp:spPr>
      <dsp:style>
        <a:lnRef idx="0">
          <a:scrgbClr r="0" g="0" b="0"/>
        </a:lnRef>
        <a:fillRef idx="1">
          <a:scrgbClr r="0" g="0" b="0"/>
        </a:fillRef>
        <a:effectRef idx="0">
          <a:scrgbClr r="0" g="0" b="0"/>
        </a:effectRef>
        <a:fontRef idx="minor"/>
      </dsp:style>
    </dsp:sp>
    <dsp:sp modelId="{F32AB54A-BB20-2045-8B92-5C6668C4CD12}">
      <dsp:nvSpPr>
        <dsp:cNvPr id="0" name=""/>
        <dsp:cNvSpPr/>
      </dsp:nvSpPr>
      <dsp:spPr>
        <a:xfrm>
          <a:off x="0" y="91965"/>
          <a:ext cx="2021616" cy="130577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21590" tIns="10795" rIns="64770" bIns="10795" numCol="1" spcCol="1270" anchor="ctr" anchorCtr="0">
          <a:noAutofit/>
        </a:bodyPr>
        <a:lstStyle/>
        <a:p>
          <a:pPr marL="0" lvl="0" indent="0" algn="r" defTabSz="755650">
            <a:lnSpc>
              <a:spcPct val="90000"/>
            </a:lnSpc>
            <a:spcBef>
              <a:spcPct val="0"/>
            </a:spcBef>
            <a:spcAft>
              <a:spcPct val="35000"/>
            </a:spcAft>
            <a:buNone/>
            <a:defRPr b="1">
              <a:solidFill>
                <a:schemeClr val="accent1"/>
              </a:solidFill>
            </a:defRPr>
          </a:pPr>
          <a:r>
            <a:rPr lang="en-CA" sz="1700" kern="1200">
              <a:solidFill>
                <a:srgbClr val="4C4D4F"/>
              </a:solidFill>
              <a:latin typeface="Poppins" panose="00000500000000000000" pitchFamily="2" charset="77"/>
              <a:cs typeface="Poppins" panose="00000500000000000000" pitchFamily="2" charset="77"/>
            </a:rPr>
            <a:t>Lesson 1: </a:t>
          </a:r>
        </a:p>
        <a:p>
          <a:pPr marL="0" lvl="0" indent="0" algn="r" defTabSz="755650">
            <a:lnSpc>
              <a:spcPct val="90000"/>
            </a:lnSpc>
            <a:spcBef>
              <a:spcPct val="0"/>
            </a:spcBef>
            <a:spcAft>
              <a:spcPct val="35000"/>
            </a:spcAft>
            <a:buNone/>
            <a:defRPr b="1">
              <a:solidFill>
                <a:schemeClr val="accent1"/>
              </a:solidFill>
            </a:defRPr>
          </a:pPr>
          <a:r>
            <a:rPr lang="en-CA" sz="1700" kern="1200">
              <a:solidFill>
                <a:srgbClr val="4C4D4F"/>
              </a:solidFill>
              <a:latin typeface="Poppins" panose="00000500000000000000" pitchFamily="2" charset="77"/>
              <a:cs typeface="Poppins" panose="00000500000000000000" pitchFamily="2" charset="77"/>
            </a:rPr>
            <a:t>Foundations of therapeutic communication </a:t>
          </a:r>
          <a:endParaRPr lang="en-US" sz="1700" kern="1200">
            <a:solidFill>
              <a:srgbClr val="4C4D4F"/>
            </a:solidFill>
            <a:latin typeface="Poppins" panose="00000500000000000000" pitchFamily="2" charset="77"/>
            <a:cs typeface="Poppins" panose="00000500000000000000" pitchFamily="2" charset="77"/>
          </a:endParaRPr>
        </a:p>
      </dsp:txBody>
      <dsp:txXfrm>
        <a:off x="0" y="91965"/>
        <a:ext cx="2021616" cy="1305771"/>
      </dsp:txXfrm>
    </dsp:sp>
    <dsp:sp modelId="{339EBBFB-2B80-4945-B848-6C55697D4463}">
      <dsp:nvSpPr>
        <dsp:cNvPr id="0" name=""/>
        <dsp:cNvSpPr/>
      </dsp:nvSpPr>
      <dsp:spPr>
        <a:xfrm>
          <a:off x="2144037" y="653447"/>
          <a:ext cx="182808" cy="182808"/>
        </a:xfrm>
        <a:prstGeom prst="ellipse">
          <a:avLst/>
        </a:prstGeom>
        <a:solidFill>
          <a:srgbClr val="4C4D4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A9D85A-A3B6-9A42-B69E-25DBF5D0D53C}">
      <dsp:nvSpPr>
        <dsp:cNvPr id="0" name=""/>
        <dsp:cNvSpPr/>
      </dsp:nvSpPr>
      <dsp:spPr>
        <a:xfrm>
          <a:off x="2455745" y="91965"/>
          <a:ext cx="4023794" cy="130577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Explain the principles of therapeutic communication.</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Identify barriers to effective communication.</a:t>
          </a: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Describe the characteristics of active listening. </a:t>
          </a:r>
          <a:endParaRPr lang="en-US" sz="1200" kern="1200">
            <a:latin typeface="Poppins" panose="00000500000000000000" pitchFamily="2" charset="77"/>
            <a:cs typeface="Poppins" panose="00000500000000000000" pitchFamily="2" charset="77"/>
          </a:endParaRPr>
        </a:p>
      </dsp:txBody>
      <dsp:txXfrm>
        <a:off x="2455745" y="91965"/>
        <a:ext cx="4023794" cy="1305771"/>
      </dsp:txXfrm>
    </dsp:sp>
    <dsp:sp modelId="{AE394D43-AE1D-4547-9220-61A281539A71}">
      <dsp:nvSpPr>
        <dsp:cNvPr id="0" name=""/>
        <dsp:cNvSpPr/>
      </dsp:nvSpPr>
      <dsp:spPr>
        <a:xfrm>
          <a:off x="0" y="1593602"/>
          <a:ext cx="2021616" cy="130577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21590" tIns="10795" rIns="64770" bIns="10795" numCol="1" spcCol="1270" anchor="ctr" anchorCtr="0">
          <a:noAutofit/>
        </a:bodyPr>
        <a:lstStyle/>
        <a:p>
          <a:pPr marL="0" lvl="0" indent="0" algn="r" defTabSz="755650">
            <a:lnSpc>
              <a:spcPct val="90000"/>
            </a:lnSpc>
            <a:spcBef>
              <a:spcPct val="0"/>
            </a:spcBef>
            <a:spcAft>
              <a:spcPct val="35000"/>
            </a:spcAft>
            <a:buNone/>
            <a:defRPr b="1">
              <a:solidFill>
                <a:schemeClr val="accent1"/>
              </a:solidFill>
            </a:defRPr>
          </a:pPr>
          <a:r>
            <a:rPr lang="en-CA" sz="1700" kern="1200">
              <a:solidFill>
                <a:srgbClr val="4C4D4F"/>
              </a:solidFill>
              <a:latin typeface="Poppins" panose="00000500000000000000" pitchFamily="2" charset="77"/>
              <a:cs typeface="Poppins" panose="00000500000000000000" pitchFamily="2" charset="77"/>
            </a:rPr>
            <a:t>Lesson 2: </a:t>
          </a:r>
        </a:p>
        <a:p>
          <a:pPr marL="0" lvl="0" indent="0" algn="r" defTabSz="755650">
            <a:lnSpc>
              <a:spcPct val="90000"/>
            </a:lnSpc>
            <a:spcBef>
              <a:spcPct val="0"/>
            </a:spcBef>
            <a:spcAft>
              <a:spcPct val="35000"/>
            </a:spcAft>
            <a:buNone/>
            <a:defRPr b="1">
              <a:solidFill>
                <a:schemeClr val="accent1"/>
              </a:solidFill>
            </a:defRPr>
          </a:pPr>
          <a:r>
            <a:rPr lang="en-CA" sz="1700" kern="1200">
              <a:solidFill>
                <a:srgbClr val="4C4D4F"/>
              </a:solidFill>
              <a:latin typeface="Poppins" panose="00000500000000000000" pitchFamily="2" charset="77"/>
              <a:cs typeface="Poppins" panose="00000500000000000000" pitchFamily="2" charset="77"/>
            </a:rPr>
            <a:t>Communication skills in practice </a:t>
          </a:r>
          <a:endParaRPr lang="en-US" sz="1700" kern="1200">
            <a:solidFill>
              <a:srgbClr val="4C4D4F"/>
            </a:solidFill>
            <a:latin typeface="Poppins" panose="00000500000000000000" pitchFamily="2" charset="77"/>
            <a:cs typeface="Poppins" panose="00000500000000000000" pitchFamily="2" charset="77"/>
          </a:endParaRPr>
        </a:p>
      </dsp:txBody>
      <dsp:txXfrm>
        <a:off x="0" y="1593602"/>
        <a:ext cx="2021616" cy="1305771"/>
      </dsp:txXfrm>
    </dsp:sp>
    <dsp:sp modelId="{B3D53C0F-4B31-5041-96F8-A925440D5830}">
      <dsp:nvSpPr>
        <dsp:cNvPr id="0" name=""/>
        <dsp:cNvSpPr/>
      </dsp:nvSpPr>
      <dsp:spPr>
        <a:xfrm>
          <a:off x="2144037" y="2155084"/>
          <a:ext cx="182808" cy="182808"/>
        </a:xfrm>
        <a:prstGeom prst="ellipse">
          <a:avLst/>
        </a:prstGeom>
        <a:solidFill>
          <a:srgbClr val="4C4D4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3E9BD2-8AF4-1B42-9A12-5C04A6615B4B}">
      <dsp:nvSpPr>
        <dsp:cNvPr id="0" name=""/>
        <dsp:cNvSpPr/>
      </dsp:nvSpPr>
      <dsp:spPr>
        <a:xfrm>
          <a:off x="2455745" y="1593602"/>
          <a:ext cx="4023794" cy="130577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Demonstrate active listening techniques.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Differentiate between effective and ineffective communication strategies.</a:t>
          </a: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Select appropriate communication approaches for different client scenarios. </a:t>
          </a:r>
          <a:endParaRPr lang="en-US" sz="1200" kern="1200">
            <a:latin typeface="Poppins" panose="00000500000000000000" pitchFamily="2" charset="77"/>
            <a:cs typeface="Poppins" panose="00000500000000000000" pitchFamily="2" charset="77"/>
          </a:endParaRPr>
        </a:p>
      </dsp:txBody>
      <dsp:txXfrm>
        <a:off x="2455745" y="1593602"/>
        <a:ext cx="4023794" cy="1305771"/>
      </dsp:txXfrm>
    </dsp:sp>
    <dsp:sp modelId="{628FD55F-E590-C34E-B85E-D1681ED2640D}">
      <dsp:nvSpPr>
        <dsp:cNvPr id="0" name=""/>
        <dsp:cNvSpPr/>
      </dsp:nvSpPr>
      <dsp:spPr>
        <a:xfrm>
          <a:off x="0" y="3095239"/>
          <a:ext cx="2021616" cy="130577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21590" tIns="10795" rIns="64770" bIns="10795" numCol="1" spcCol="1270" anchor="ctr" anchorCtr="0">
          <a:noAutofit/>
        </a:bodyPr>
        <a:lstStyle/>
        <a:p>
          <a:pPr marL="0" lvl="0" indent="0" algn="r" defTabSz="755650">
            <a:lnSpc>
              <a:spcPct val="90000"/>
            </a:lnSpc>
            <a:spcBef>
              <a:spcPct val="0"/>
            </a:spcBef>
            <a:spcAft>
              <a:spcPct val="35000"/>
            </a:spcAft>
            <a:buNone/>
            <a:defRPr b="1">
              <a:solidFill>
                <a:schemeClr val="accent1"/>
              </a:solidFill>
            </a:defRPr>
          </a:pPr>
          <a:r>
            <a:rPr lang="en-CA" sz="1700" kern="1200">
              <a:solidFill>
                <a:srgbClr val="4C4D4F"/>
              </a:solidFill>
              <a:latin typeface="Poppins" panose="00000500000000000000" pitchFamily="2" charset="77"/>
              <a:cs typeface="Poppins" panose="00000500000000000000" pitchFamily="2" charset="77"/>
            </a:rPr>
            <a:t>Lesson 3: </a:t>
          </a:r>
        </a:p>
        <a:p>
          <a:pPr marL="0" lvl="0" indent="0" algn="r" defTabSz="755650">
            <a:lnSpc>
              <a:spcPct val="90000"/>
            </a:lnSpc>
            <a:spcBef>
              <a:spcPct val="0"/>
            </a:spcBef>
            <a:spcAft>
              <a:spcPct val="35000"/>
            </a:spcAft>
            <a:buNone/>
            <a:defRPr b="1">
              <a:solidFill>
                <a:schemeClr val="accent1"/>
              </a:solidFill>
            </a:defRPr>
          </a:pPr>
          <a:r>
            <a:rPr lang="en-CA" sz="1700" kern="1200">
              <a:solidFill>
                <a:srgbClr val="4C4D4F"/>
              </a:solidFill>
              <a:latin typeface="Poppins" panose="00000500000000000000" pitchFamily="2" charset="77"/>
              <a:cs typeface="Poppins" panose="00000500000000000000" pitchFamily="2" charset="77"/>
            </a:rPr>
            <a:t>Applying therapeutic communication </a:t>
          </a:r>
          <a:endParaRPr lang="en-US" sz="1700" kern="1200">
            <a:solidFill>
              <a:srgbClr val="4C4D4F"/>
            </a:solidFill>
            <a:latin typeface="Poppins" panose="00000500000000000000" pitchFamily="2" charset="77"/>
            <a:cs typeface="Poppins" panose="00000500000000000000" pitchFamily="2" charset="77"/>
          </a:endParaRPr>
        </a:p>
      </dsp:txBody>
      <dsp:txXfrm>
        <a:off x="0" y="3095239"/>
        <a:ext cx="2021616" cy="1305771"/>
      </dsp:txXfrm>
    </dsp:sp>
    <dsp:sp modelId="{31CA16B3-3E90-2849-9152-C10E6B47F8BA}">
      <dsp:nvSpPr>
        <dsp:cNvPr id="0" name=""/>
        <dsp:cNvSpPr/>
      </dsp:nvSpPr>
      <dsp:spPr>
        <a:xfrm>
          <a:off x="2144037" y="3656721"/>
          <a:ext cx="182808" cy="182808"/>
        </a:xfrm>
        <a:prstGeom prst="ellipse">
          <a:avLst/>
        </a:prstGeom>
        <a:solidFill>
          <a:srgbClr val="4C4D4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3A4C8C-4521-3F4E-AEBE-B865A1B90302}">
      <dsp:nvSpPr>
        <dsp:cNvPr id="0" name=""/>
        <dsp:cNvSpPr/>
      </dsp:nvSpPr>
      <dsp:spPr>
        <a:xfrm>
          <a:off x="2455745" y="3095239"/>
          <a:ext cx="4023794" cy="130577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Apply therapeutic communication skills during simulated client interactions.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Provide constructive feedback to peers using established communication criteria.</a:t>
          </a: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Reflect on personal communication strengths and identify strategies for continued improvement. </a:t>
          </a:r>
          <a:endParaRPr lang="en-US" sz="1200" kern="1200">
            <a:latin typeface="Poppins" panose="00000500000000000000" pitchFamily="2" charset="77"/>
            <a:cs typeface="Poppins" panose="00000500000000000000" pitchFamily="2" charset="77"/>
          </a:endParaRPr>
        </a:p>
      </dsp:txBody>
      <dsp:txXfrm>
        <a:off x="2455745" y="3095239"/>
        <a:ext cx="4023794" cy="1305771"/>
      </dsp:txXfrm>
    </dsp:sp>
  </dsp:spTree>
</dsp:drawing>
</file>

<file path=word/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F3FBCD-DD2C-C443-9976-1C1C1FC1BEEA}">
      <dsp:nvSpPr>
        <dsp:cNvPr id="0" name=""/>
        <dsp:cNvSpPr/>
      </dsp:nvSpPr>
      <dsp:spPr>
        <a:xfrm>
          <a:off x="0" y="1807894"/>
          <a:ext cx="6454140" cy="593391"/>
        </a:xfrm>
        <a:prstGeom prst="rec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Lesson three requires students to integrate and demonstrate their learning in authentic situations that resemble professional practice. Students also reflect on their performance to support continued growth.</a:t>
          </a:r>
        </a:p>
      </dsp:txBody>
      <dsp:txXfrm>
        <a:off x="0" y="1807894"/>
        <a:ext cx="6454140" cy="593391"/>
      </dsp:txXfrm>
    </dsp:sp>
    <dsp:sp modelId="{D6D355B0-E5BC-0F40-B9FF-4A4098D717E0}">
      <dsp:nvSpPr>
        <dsp:cNvPr id="0" name=""/>
        <dsp:cNvSpPr/>
      </dsp:nvSpPr>
      <dsp:spPr>
        <a:xfrm rot="10800000">
          <a:off x="0" y="904159"/>
          <a:ext cx="6454140" cy="912636"/>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Lesson two moves students from understanding to practice. They begin applying communication techniques in structured activities while receiving feedback.</a:t>
          </a:r>
        </a:p>
      </dsp:txBody>
      <dsp:txXfrm rot="10800000">
        <a:off x="0" y="904159"/>
        <a:ext cx="6454140" cy="593003"/>
      </dsp:txXfrm>
    </dsp:sp>
    <dsp:sp modelId="{530B0A82-F7C6-2740-B397-83E8CC69A52D}">
      <dsp:nvSpPr>
        <dsp:cNvPr id="0" name=""/>
        <dsp:cNvSpPr/>
      </dsp:nvSpPr>
      <dsp:spPr>
        <a:xfrm rot="10800000">
          <a:off x="0" y="424"/>
          <a:ext cx="6454140" cy="912636"/>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b="0" kern="1200">
              <a:solidFill>
                <a:schemeClr val="tx1"/>
              </a:solidFill>
              <a:latin typeface="Poppins" panose="00000500000000000000" pitchFamily="2" charset="77"/>
              <a:cs typeface="Poppins" panose="00000500000000000000" pitchFamily="2" charset="77"/>
            </a:rPr>
            <a:t>Lesson one focuses on developing foundational knowledge. Students first learn the concepts and vocabulary needed to understand therapeutic communication.</a:t>
          </a:r>
        </a:p>
      </dsp:txBody>
      <dsp:txXfrm rot="10800000">
        <a:off x="0" y="424"/>
        <a:ext cx="6454140" cy="593003"/>
      </dsp:txXfrm>
    </dsp:sp>
  </dsp:spTree>
</dsp:drawing>
</file>

<file path=word/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2781FC-BEEA-DE4F-9EC2-6B86B6AE4A5F}">
      <dsp:nvSpPr>
        <dsp:cNvPr id="0" name=""/>
        <dsp:cNvSpPr/>
      </dsp:nvSpPr>
      <dsp:spPr>
        <a:xfrm>
          <a:off x="2259761" y="37704"/>
          <a:ext cx="13138" cy="1809834"/>
        </a:xfrm>
        <a:prstGeom prst="rect">
          <a:avLst/>
        </a:prstGeom>
        <a:solidFill>
          <a:srgbClr val="DAD9DD"/>
        </a:solidFill>
        <a:ln>
          <a:noFill/>
        </a:ln>
        <a:effectLst/>
      </dsp:spPr>
      <dsp:style>
        <a:lnRef idx="0">
          <a:scrgbClr r="0" g="0" b="0"/>
        </a:lnRef>
        <a:fillRef idx="1">
          <a:scrgbClr r="0" g="0" b="0"/>
        </a:fillRef>
        <a:effectRef idx="0">
          <a:scrgbClr r="0" g="0" b="0"/>
        </a:effectRef>
        <a:fontRef idx="minor"/>
      </dsp:style>
    </dsp:sp>
    <dsp:sp modelId="{A02ED8D4-91AC-2446-AD9E-47498F448909}">
      <dsp:nvSpPr>
        <dsp:cNvPr id="0" name=""/>
        <dsp:cNvSpPr/>
      </dsp:nvSpPr>
      <dsp:spPr>
        <a:xfrm>
          <a:off x="0" y="38588"/>
          <a:ext cx="2049551" cy="54789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5240" tIns="7620" rIns="45720" bIns="7620" numCol="1" spcCol="1270" anchor="ctr" anchorCtr="0">
          <a:noAutofit/>
        </a:bodyPr>
        <a:lstStyle/>
        <a:p>
          <a:pPr marL="0" lvl="0" indent="0" algn="r" defTabSz="533400">
            <a:lnSpc>
              <a:spcPct val="90000"/>
            </a:lnSpc>
            <a:spcBef>
              <a:spcPct val="0"/>
            </a:spcBef>
            <a:spcAft>
              <a:spcPct val="35000"/>
            </a:spcAft>
            <a:buNone/>
            <a:defRPr b="1">
              <a:solidFill>
                <a:schemeClr val="accent1"/>
              </a:solidFill>
            </a:defRPr>
          </a:pPr>
          <a:r>
            <a:rPr lang="en-CA" sz="1200" b="1" kern="1200">
              <a:solidFill>
                <a:srgbClr val="4C4D4F"/>
              </a:solidFill>
              <a:latin typeface="Poppins" panose="00000500000000000000" pitchFamily="2" charset="77"/>
              <a:cs typeface="Poppins" panose="00000500000000000000" pitchFamily="2" charset="77"/>
            </a:rPr>
            <a:t>Learning Outcomes</a:t>
          </a:r>
        </a:p>
      </dsp:txBody>
      <dsp:txXfrm>
        <a:off x="0" y="38588"/>
        <a:ext cx="2049551" cy="547899"/>
      </dsp:txXfrm>
    </dsp:sp>
    <dsp:sp modelId="{2B44889F-2463-674E-9441-4EBADE2C51B5}">
      <dsp:nvSpPr>
        <dsp:cNvPr id="0" name=""/>
        <dsp:cNvSpPr/>
      </dsp:nvSpPr>
      <dsp:spPr>
        <a:xfrm>
          <a:off x="2227977" y="274185"/>
          <a:ext cx="76705" cy="76705"/>
        </a:xfrm>
        <a:prstGeom prst="ellipse">
          <a:avLst/>
        </a:prstGeom>
        <a:solidFill>
          <a:srgbClr val="4C4D4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C3F04A-059E-FB42-A32A-EC86B10551BA}">
      <dsp:nvSpPr>
        <dsp:cNvPr id="0" name=""/>
        <dsp:cNvSpPr/>
      </dsp:nvSpPr>
      <dsp:spPr>
        <a:xfrm>
          <a:off x="2489679" y="38588"/>
          <a:ext cx="4079395" cy="54789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1910" tIns="6985" rIns="13970" bIns="6985" numCol="1" spcCol="1270" anchor="ctr" anchorCtr="0">
          <a:noAutofit/>
        </a:bodyPr>
        <a:lstStyle/>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What students should know or be able to do</a:t>
          </a:r>
        </a:p>
      </dsp:txBody>
      <dsp:txXfrm>
        <a:off x="2489679" y="38588"/>
        <a:ext cx="4079395" cy="547899"/>
      </dsp:txXfrm>
    </dsp:sp>
    <dsp:sp modelId="{DFD2C5A6-838D-434F-A42B-FEB61E518527}">
      <dsp:nvSpPr>
        <dsp:cNvPr id="0" name=""/>
        <dsp:cNvSpPr/>
      </dsp:nvSpPr>
      <dsp:spPr>
        <a:xfrm>
          <a:off x="0" y="668672"/>
          <a:ext cx="2049551" cy="54789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5240" tIns="7620" rIns="45720" bIns="7620" numCol="1" spcCol="1270" anchor="ctr" anchorCtr="0">
          <a:noAutofit/>
        </a:bodyPr>
        <a:lstStyle/>
        <a:p>
          <a:pPr marL="0" lvl="0" indent="0" algn="r" defTabSz="533400">
            <a:lnSpc>
              <a:spcPct val="90000"/>
            </a:lnSpc>
            <a:spcBef>
              <a:spcPct val="0"/>
            </a:spcBef>
            <a:spcAft>
              <a:spcPct val="35000"/>
            </a:spcAft>
            <a:buNone/>
            <a:defRPr b="1">
              <a:solidFill>
                <a:schemeClr val="accent1"/>
              </a:solidFill>
            </a:defRPr>
          </a:pPr>
          <a:r>
            <a:rPr lang="en-CA" sz="1200" b="1" kern="1200">
              <a:solidFill>
                <a:srgbClr val="4C4D4F"/>
              </a:solidFill>
              <a:latin typeface="Poppins" panose="00000500000000000000" pitchFamily="2" charset="77"/>
              <a:cs typeface="Poppins" panose="00000500000000000000" pitchFamily="2" charset="77"/>
            </a:rPr>
            <a:t>Learning Activities</a:t>
          </a:r>
        </a:p>
      </dsp:txBody>
      <dsp:txXfrm>
        <a:off x="0" y="668672"/>
        <a:ext cx="2049551" cy="547899"/>
      </dsp:txXfrm>
    </dsp:sp>
    <dsp:sp modelId="{3DC2688C-F6CC-7440-9F5A-EB11C9F9B3C9}">
      <dsp:nvSpPr>
        <dsp:cNvPr id="0" name=""/>
        <dsp:cNvSpPr/>
      </dsp:nvSpPr>
      <dsp:spPr>
        <a:xfrm>
          <a:off x="2227977" y="904269"/>
          <a:ext cx="76705" cy="76705"/>
        </a:xfrm>
        <a:prstGeom prst="ellipse">
          <a:avLst/>
        </a:prstGeom>
        <a:solidFill>
          <a:srgbClr val="4C4D4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46251B-DE5E-7E4A-8AB6-6285D6C3A245}">
      <dsp:nvSpPr>
        <dsp:cNvPr id="0" name=""/>
        <dsp:cNvSpPr/>
      </dsp:nvSpPr>
      <dsp:spPr>
        <a:xfrm>
          <a:off x="2489679" y="668672"/>
          <a:ext cx="4079395" cy="54789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1910" tIns="6985" rIns="13970" bIns="6985" numCol="1" spcCol="1270" anchor="ctr" anchorCtr="0">
          <a:noAutofit/>
        </a:bodyPr>
        <a:lstStyle/>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How students practice developing the required skills or knowledge</a:t>
          </a:r>
        </a:p>
      </dsp:txBody>
      <dsp:txXfrm>
        <a:off x="2489679" y="668672"/>
        <a:ext cx="4079395" cy="547899"/>
      </dsp:txXfrm>
    </dsp:sp>
    <dsp:sp modelId="{5C705015-FA31-664D-BF7E-2E9B36D48A5F}">
      <dsp:nvSpPr>
        <dsp:cNvPr id="0" name=""/>
        <dsp:cNvSpPr/>
      </dsp:nvSpPr>
      <dsp:spPr>
        <a:xfrm>
          <a:off x="0" y="1298756"/>
          <a:ext cx="2049551" cy="54789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5240" tIns="7620" rIns="45720" bIns="7620" numCol="1" spcCol="1270" anchor="ctr" anchorCtr="0">
          <a:noAutofit/>
        </a:bodyPr>
        <a:lstStyle/>
        <a:p>
          <a:pPr marL="0" lvl="0" indent="0" algn="r" defTabSz="533400">
            <a:lnSpc>
              <a:spcPct val="90000"/>
            </a:lnSpc>
            <a:spcBef>
              <a:spcPct val="0"/>
            </a:spcBef>
            <a:spcAft>
              <a:spcPct val="35000"/>
            </a:spcAft>
            <a:buNone/>
            <a:defRPr b="1">
              <a:solidFill>
                <a:schemeClr val="accent1"/>
              </a:solidFill>
            </a:defRPr>
          </a:pPr>
          <a:r>
            <a:rPr lang="en-CA" sz="1200" b="1" kern="1200">
              <a:solidFill>
                <a:srgbClr val="4C4D4F"/>
              </a:solidFill>
              <a:latin typeface="Poppins" panose="00000500000000000000" pitchFamily="2" charset="77"/>
              <a:cs typeface="Poppins" panose="00000500000000000000" pitchFamily="2" charset="77"/>
            </a:rPr>
            <a:t>Assessment</a:t>
          </a:r>
        </a:p>
      </dsp:txBody>
      <dsp:txXfrm>
        <a:off x="0" y="1298756"/>
        <a:ext cx="2049551" cy="547899"/>
      </dsp:txXfrm>
    </dsp:sp>
    <dsp:sp modelId="{FCF60E7B-6B78-134C-A321-243D2BF40B75}">
      <dsp:nvSpPr>
        <dsp:cNvPr id="0" name=""/>
        <dsp:cNvSpPr/>
      </dsp:nvSpPr>
      <dsp:spPr>
        <a:xfrm>
          <a:off x="2227977" y="1534352"/>
          <a:ext cx="76705" cy="76705"/>
        </a:xfrm>
        <a:prstGeom prst="ellipse">
          <a:avLst/>
        </a:prstGeom>
        <a:solidFill>
          <a:srgbClr val="4C4D4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C9C052-BD9D-404F-A836-3203098DF277}">
      <dsp:nvSpPr>
        <dsp:cNvPr id="0" name=""/>
        <dsp:cNvSpPr/>
      </dsp:nvSpPr>
      <dsp:spPr>
        <a:xfrm>
          <a:off x="2489679" y="1298756"/>
          <a:ext cx="4079395" cy="54789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1910" tIns="6985" rIns="13970" bIns="6985" numCol="1" spcCol="1270" anchor="ctr" anchorCtr="0">
          <a:noAutofit/>
        </a:bodyPr>
        <a:lstStyle/>
        <a:p>
          <a:pPr marL="0" lvl="0" indent="0" algn="l" defTabSz="488950">
            <a:lnSpc>
              <a:spcPct val="90000"/>
            </a:lnSpc>
            <a:spcBef>
              <a:spcPct val="0"/>
            </a:spcBef>
            <a:spcAft>
              <a:spcPct val="35000"/>
            </a:spcAft>
            <a:buNone/>
          </a:pPr>
          <a:r>
            <a:rPr lang="en-CA" sz="1100" kern="1200">
              <a:latin typeface="Poppins" panose="00000500000000000000" pitchFamily="2" charset="77"/>
              <a:cs typeface="Poppins" panose="00000500000000000000" pitchFamily="2" charset="77"/>
            </a:rPr>
            <a:t>How students demonstate what they've learned</a:t>
          </a:r>
        </a:p>
      </dsp:txBody>
      <dsp:txXfrm>
        <a:off x="2489679" y="1298756"/>
        <a:ext cx="4079395" cy="547899"/>
      </dsp:txXfrm>
    </dsp:sp>
  </dsp:spTree>
</dsp:drawing>
</file>

<file path=word/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EB76B-9B46-2340-8269-655A1EC31D18}">
      <dsp:nvSpPr>
        <dsp:cNvPr id="0" name=""/>
        <dsp:cNvSpPr/>
      </dsp:nvSpPr>
      <dsp:spPr>
        <a:xfrm>
          <a:off x="0" y="1344937"/>
          <a:ext cx="6330950" cy="220648"/>
        </a:xfrm>
        <a:prstGeom prst="rec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Assessment due dates</a:t>
          </a:r>
          <a:endParaRPr lang="en-US" sz="1000" kern="1200">
            <a:solidFill>
              <a:schemeClr val="tx1"/>
            </a:solidFill>
            <a:latin typeface="Poppins" panose="00000500000000000000" pitchFamily="2" charset="77"/>
            <a:cs typeface="Poppins" panose="00000500000000000000" pitchFamily="2" charset="77"/>
          </a:endParaRPr>
        </a:p>
      </dsp:txBody>
      <dsp:txXfrm>
        <a:off x="0" y="1344937"/>
        <a:ext cx="6330950" cy="220648"/>
      </dsp:txXfrm>
    </dsp:sp>
    <dsp:sp modelId="{143EF4E0-62DF-1142-9C8D-F26CC9F4BF32}">
      <dsp:nvSpPr>
        <dsp:cNvPr id="0" name=""/>
        <dsp:cNvSpPr/>
      </dsp:nvSpPr>
      <dsp:spPr>
        <a:xfrm rot="10800000">
          <a:off x="0" y="1008890"/>
          <a:ext cx="6330950" cy="339356"/>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Planned learning activities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008890"/>
        <a:ext cx="6330950" cy="220503"/>
      </dsp:txXfrm>
    </dsp:sp>
    <dsp:sp modelId="{33647A21-CFD1-D444-9A05-BBF20E924B87}">
      <dsp:nvSpPr>
        <dsp:cNvPr id="0" name=""/>
        <dsp:cNvSpPr/>
      </dsp:nvSpPr>
      <dsp:spPr>
        <a:xfrm rot="10800000">
          <a:off x="0" y="672842"/>
          <a:ext cx="6330950" cy="339356"/>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Required learning resources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672842"/>
        <a:ext cx="6330950" cy="220503"/>
      </dsp:txXfrm>
    </dsp:sp>
    <dsp:sp modelId="{ACB68D08-69D5-7146-A010-1B55C70D0D61}">
      <dsp:nvSpPr>
        <dsp:cNvPr id="0" name=""/>
        <dsp:cNvSpPr/>
      </dsp:nvSpPr>
      <dsp:spPr>
        <a:xfrm rot="10800000">
          <a:off x="0" y="336795"/>
          <a:ext cx="6330950" cy="339356"/>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Course learning outcomes or lesson objectives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36795"/>
        <a:ext cx="6330950" cy="220503"/>
      </dsp:txXfrm>
    </dsp:sp>
    <dsp:sp modelId="{55A67DC1-6C3B-4E45-AEB8-D807055B5B98}">
      <dsp:nvSpPr>
        <dsp:cNvPr id="0" name=""/>
        <dsp:cNvSpPr/>
      </dsp:nvSpPr>
      <dsp:spPr>
        <a:xfrm rot="10800000">
          <a:off x="0" y="748"/>
          <a:ext cx="6330950" cy="339356"/>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Weekly topics</a:t>
          </a:r>
        </a:p>
      </dsp:txBody>
      <dsp:txXfrm rot="10800000">
        <a:off x="0" y="748"/>
        <a:ext cx="6330950" cy="220503"/>
      </dsp:txXfrm>
    </dsp:sp>
  </dsp:spTree>
</dsp:drawing>
</file>

<file path=word/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EB76B-9B46-2340-8269-655A1EC31D18}">
      <dsp:nvSpPr>
        <dsp:cNvPr id="0" name=""/>
        <dsp:cNvSpPr/>
      </dsp:nvSpPr>
      <dsp:spPr>
        <a:xfrm>
          <a:off x="0" y="1344937"/>
          <a:ext cx="6330950" cy="220648"/>
        </a:xfrm>
        <a:prstGeom prst="rec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Can students see how the course progresses toward the learning outcomes?</a:t>
          </a:r>
          <a:endParaRPr lang="en-US" sz="1000" kern="1200">
            <a:solidFill>
              <a:schemeClr val="tx1"/>
            </a:solidFill>
            <a:latin typeface="Poppins" panose="00000500000000000000" pitchFamily="2" charset="77"/>
            <a:cs typeface="Poppins" panose="00000500000000000000" pitchFamily="2" charset="77"/>
          </a:endParaRPr>
        </a:p>
      </dsp:txBody>
      <dsp:txXfrm>
        <a:off x="0" y="1344937"/>
        <a:ext cx="6330950" cy="220648"/>
      </dsp:txXfrm>
    </dsp:sp>
    <dsp:sp modelId="{143EF4E0-62DF-1142-9C8D-F26CC9F4BF32}">
      <dsp:nvSpPr>
        <dsp:cNvPr id="0" name=""/>
        <dsp:cNvSpPr/>
      </dsp:nvSpPr>
      <dsp:spPr>
        <a:xfrm rot="10800000">
          <a:off x="0" y="1008890"/>
          <a:ext cx="6330950" cy="339356"/>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Are important deadlines clearly communicated?</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008890"/>
        <a:ext cx="6330950" cy="220503"/>
      </dsp:txXfrm>
    </dsp:sp>
    <dsp:sp modelId="{33647A21-CFD1-D444-9A05-BBF20E924B87}">
      <dsp:nvSpPr>
        <dsp:cNvPr id="0" name=""/>
        <dsp:cNvSpPr/>
      </dsp:nvSpPr>
      <dsp:spPr>
        <a:xfrm rot="10800000">
          <a:off x="0" y="672842"/>
          <a:ext cx="6330950" cy="339356"/>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Is the workload balanced across the semester?</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672842"/>
        <a:ext cx="6330950" cy="220503"/>
      </dsp:txXfrm>
    </dsp:sp>
    <dsp:sp modelId="{ACB68D08-69D5-7146-A010-1B55C70D0D61}">
      <dsp:nvSpPr>
        <dsp:cNvPr id="0" name=""/>
        <dsp:cNvSpPr/>
      </dsp:nvSpPr>
      <dsp:spPr>
        <a:xfrm rot="10800000">
          <a:off x="0" y="336795"/>
          <a:ext cx="6330950" cy="339356"/>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Are students given opportunities to practise before major assessments?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36795"/>
        <a:ext cx="6330950" cy="220503"/>
      </dsp:txXfrm>
    </dsp:sp>
    <dsp:sp modelId="{55A67DC1-6C3B-4E45-AEB8-D807055B5B98}">
      <dsp:nvSpPr>
        <dsp:cNvPr id="0" name=""/>
        <dsp:cNvSpPr/>
      </dsp:nvSpPr>
      <dsp:spPr>
        <a:xfrm rot="10800000">
          <a:off x="0" y="748"/>
          <a:ext cx="6330950" cy="339356"/>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Does the sequence of topics build logically?</a:t>
          </a:r>
        </a:p>
      </dsp:txBody>
      <dsp:txXfrm rot="10800000">
        <a:off x="0" y="748"/>
        <a:ext cx="6330950" cy="220503"/>
      </dsp:txXfrm>
    </dsp:sp>
  </dsp:spTree>
</dsp:drawing>
</file>

<file path=word/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8230B-E495-E846-89AC-D4A264C8788E}">
      <dsp:nvSpPr>
        <dsp:cNvPr id="0" name=""/>
        <dsp:cNvSpPr/>
      </dsp:nvSpPr>
      <dsp:spPr>
        <a:xfrm>
          <a:off x="0" y="1737397"/>
          <a:ext cx="6330950" cy="190122"/>
        </a:xfrm>
        <a:prstGeom prst="rec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Receive feedback</a:t>
          </a:r>
          <a:endParaRPr lang="en-US" sz="1000" kern="1200">
            <a:solidFill>
              <a:schemeClr val="tx1"/>
            </a:solidFill>
            <a:latin typeface="Poppins" panose="00000500000000000000" pitchFamily="2" charset="77"/>
            <a:cs typeface="Poppins" panose="00000500000000000000" pitchFamily="2" charset="77"/>
          </a:endParaRPr>
        </a:p>
      </dsp:txBody>
      <dsp:txXfrm>
        <a:off x="0" y="1737397"/>
        <a:ext cx="6330950" cy="190122"/>
      </dsp:txXfrm>
    </dsp:sp>
    <dsp:sp modelId="{831BCAA2-A560-F144-96C1-F3C79BCD66A2}">
      <dsp:nvSpPr>
        <dsp:cNvPr id="0" name=""/>
        <dsp:cNvSpPr/>
      </dsp:nvSpPr>
      <dsp:spPr>
        <a:xfrm rot="10800000">
          <a:off x="0" y="1447840"/>
          <a:ext cx="6330950" cy="292408"/>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Reflect</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447840"/>
        <a:ext cx="6330950" cy="189998"/>
      </dsp:txXfrm>
    </dsp:sp>
    <dsp:sp modelId="{3DD3617D-F82B-FF4A-9C50-674F653E685E}">
      <dsp:nvSpPr>
        <dsp:cNvPr id="0" name=""/>
        <dsp:cNvSpPr/>
      </dsp:nvSpPr>
      <dsp:spPr>
        <a:xfrm rot="10800000">
          <a:off x="0" y="1158284"/>
          <a:ext cx="6330950" cy="292408"/>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Collaborate</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158284"/>
        <a:ext cx="6330950" cy="189998"/>
      </dsp:txXfrm>
    </dsp:sp>
    <dsp:sp modelId="{143EF4E0-62DF-1142-9C8D-F26CC9F4BF32}">
      <dsp:nvSpPr>
        <dsp:cNvPr id="0" name=""/>
        <dsp:cNvSpPr/>
      </dsp:nvSpPr>
      <dsp:spPr>
        <a:xfrm rot="10800000">
          <a:off x="0" y="868727"/>
          <a:ext cx="6330950" cy="292408"/>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Practice skills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868727"/>
        <a:ext cx="6330950" cy="189998"/>
      </dsp:txXfrm>
    </dsp:sp>
    <dsp:sp modelId="{33647A21-CFD1-D444-9A05-BBF20E924B87}">
      <dsp:nvSpPr>
        <dsp:cNvPr id="0" name=""/>
        <dsp:cNvSpPr/>
      </dsp:nvSpPr>
      <dsp:spPr>
        <a:xfrm rot="10800000">
          <a:off x="0" y="579171"/>
          <a:ext cx="6330950" cy="292408"/>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Solve problems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579171"/>
        <a:ext cx="6330950" cy="189998"/>
      </dsp:txXfrm>
    </dsp:sp>
    <dsp:sp modelId="{ACB68D08-69D5-7146-A010-1B55C70D0D61}">
      <dsp:nvSpPr>
        <dsp:cNvPr id="0" name=""/>
        <dsp:cNvSpPr/>
      </dsp:nvSpPr>
      <dsp:spPr>
        <a:xfrm rot="10800000">
          <a:off x="0" y="289614"/>
          <a:ext cx="6330950" cy="292408"/>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Analyze</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289614"/>
        <a:ext cx="6330950" cy="189998"/>
      </dsp:txXfrm>
    </dsp:sp>
    <dsp:sp modelId="{55A67DC1-6C3B-4E45-AEB8-D807055B5B98}">
      <dsp:nvSpPr>
        <dsp:cNvPr id="0" name=""/>
        <dsp:cNvSpPr/>
      </dsp:nvSpPr>
      <dsp:spPr>
        <a:xfrm rot="10800000">
          <a:off x="0" y="58"/>
          <a:ext cx="6330950" cy="292408"/>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Discuss</a:t>
          </a:r>
        </a:p>
      </dsp:txBody>
      <dsp:txXfrm rot="10800000">
        <a:off x="0" y="58"/>
        <a:ext cx="6330950" cy="189998"/>
      </dsp:txXfrm>
    </dsp:sp>
  </dsp:spTree>
</dsp:drawing>
</file>

<file path=word/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223DB8-0C50-BE41-BEA6-D1A49D6EEAC2}">
      <dsp:nvSpPr>
        <dsp:cNvPr id="0" name=""/>
        <dsp:cNvSpPr/>
      </dsp:nvSpPr>
      <dsp:spPr>
        <a:xfrm>
          <a:off x="0" y="1284733"/>
          <a:ext cx="6330950" cy="281068"/>
        </a:xfrm>
        <a:prstGeom prst="rec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Return feedback in time for students to apply it</a:t>
          </a:r>
          <a:endParaRPr lang="en-US" sz="1000" kern="1200">
            <a:solidFill>
              <a:schemeClr val="tx1"/>
            </a:solidFill>
            <a:latin typeface="Poppins" panose="00000500000000000000" pitchFamily="2" charset="77"/>
            <a:cs typeface="Poppins" panose="00000500000000000000" pitchFamily="2" charset="77"/>
          </a:endParaRPr>
        </a:p>
      </dsp:txBody>
      <dsp:txXfrm>
        <a:off x="0" y="1284733"/>
        <a:ext cx="6330950" cy="281068"/>
      </dsp:txXfrm>
    </dsp:sp>
    <dsp:sp modelId="{33647A21-CFD1-D444-9A05-BBF20E924B87}">
      <dsp:nvSpPr>
        <dsp:cNvPr id="0" name=""/>
        <dsp:cNvSpPr/>
      </dsp:nvSpPr>
      <dsp:spPr>
        <a:xfrm rot="10800000">
          <a:off x="0" y="856666"/>
          <a:ext cx="6330950" cy="432282"/>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Provide examples of quality work</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856666"/>
        <a:ext cx="6330950" cy="280884"/>
      </dsp:txXfrm>
    </dsp:sp>
    <dsp:sp modelId="{ACB68D08-69D5-7146-A010-1B55C70D0D61}">
      <dsp:nvSpPr>
        <dsp:cNvPr id="0" name=""/>
        <dsp:cNvSpPr/>
      </dsp:nvSpPr>
      <dsp:spPr>
        <a:xfrm rot="10800000">
          <a:off x="0" y="428599"/>
          <a:ext cx="6330950" cy="432282"/>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Explain assessment expectations and instructions – both verbally and written</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428599"/>
        <a:ext cx="6330950" cy="280884"/>
      </dsp:txXfrm>
    </dsp:sp>
    <dsp:sp modelId="{55A67DC1-6C3B-4E45-AEB8-D807055B5B98}">
      <dsp:nvSpPr>
        <dsp:cNvPr id="0" name=""/>
        <dsp:cNvSpPr/>
      </dsp:nvSpPr>
      <dsp:spPr>
        <a:xfrm rot="10800000">
          <a:off x="0" y="532"/>
          <a:ext cx="6330950" cy="432282"/>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Use clear rubrics</a:t>
          </a:r>
        </a:p>
      </dsp:txBody>
      <dsp:txXfrm rot="10800000">
        <a:off x="0" y="532"/>
        <a:ext cx="6330950" cy="280884"/>
      </dsp:txXfrm>
    </dsp:sp>
  </dsp:spTree>
</dsp:drawing>
</file>

<file path=word/diagrams/drawing5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6BB146-5A84-7544-8703-01A21CFAB432}">
      <dsp:nvSpPr>
        <dsp:cNvPr id="0" name=""/>
        <dsp:cNvSpPr/>
      </dsp:nvSpPr>
      <dsp:spPr>
        <a:xfrm>
          <a:off x="0" y="1344937"/>
          <a:ext cx="6330950" cy="220648"/>
        </a:xfrm>
        <a:prstGeom prst="rec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What role, if any, should artificial intelligence play?</a:t>
          </a:r>
          <a:endParaRPr lang="en-US" sz="1000" kern="1200">
            <a:solidFill>
              <a:schemeClr val="tx1"/>
            </a:solidFill>
            <a:latin typeface="Poppins" panose="00000500000000000000" pitchFamily="2" charset="77"/>
            <a:cs typeface="Poppins" panose="00000500000000000000" pitchFamily="2" charset="77"/>
          </a:endParaRPr>
        </a:p>
      </dsp:txBody>
      <dsp:txXfrm>
        <a:off x="0" y="1344937"/>
        <a:ext cx="6330950" cy="220648"/>
      </dsp:txXfrm>
    </dsp:sp>
    <dsp:sp modelId="{632B76A9-4DF4-E840-8548-542745EE28B1}">
      <dsp:nvSpPr>
        <dsp:cNvPr id="0" name=""/>
        <dsp:cNvSpPr/>
      </dsp:nvSpPr>
      <dsp:spPr>
        <a:xfrm rot="10800000">
          <a:off x="0" y="1008890"/>
          <a:ext cx="6330950" cy="339356"/>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Are expectations clearly communicated?</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008890"/>
        <a:ext cx="6330950" cy="220503"/>
      </dsp:txXfrm>
    </dsp:sp>
    <dsp:sp modelId="{33647A21-CFD1-D444-9A05-BBF20E924B87}">
      <dsp:nvSpPr>
        <dsp:cNvPr id="0" name=""/>
        <dsp:cNvSpPr/>
      </dsp:nvSpPr>
      <dsp:spPr>
        <a:xfrm rot="10800000">
          <a:off x="0" y="672842"/>
          <a:ext cx="6330950" cy="339356"/>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Have students had opportunities to practise these skills?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672842"/>
        <a:ext cx="6330950" cy="220503"/>
      </dsp:txXfrm>
    </dsp:sp>
    <dsp:sp modelId="{ACB68D08-69D5-7146-A010-1B55C70D0D61}">
      <dsp:nvSpPr>
        <dsp:cNvPr id="0" name=""/>
        <dsp:cNvSpPr/>
      </dsp:nvSpPr>
      <dsp:spPr>
        <a:xfrm rot="10800000">
          <a:off x="0" y="336795"/>
          <a:ext cx="6330950" cy="339356"/>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Does the assessment reflect authentic professional practice?</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36795"/>
        <a:ext cx="6330950" cy="220503"/>
      </dsp:txXfrm>
    </dsp:sp>
    <dsp:sp modelId="{55A67DC1-6C3B-4E45-AEB8-D807055B5B98}">
      <dsp:nvSpPr>
        <dsp:cNvPr id="0" name=""/>
        <dsp:cNvSpPr/>
      </dsp:nvSpPr>
      <dsp:spPr>
        <a:xfrm rot="10800000">
          <a:off x="0" y="748"/>
          <a:ext cx="6330950" cy="339356"/>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What learning is being assessed?</a:t>
          </a:r>
        </a:p>
      </dsp:txBody>
      <dsp:txXfrm rot="10800000">
        <a:off x="0" y="748"/>
        <a:ext cx="6330950" cy="220503"/>
      </dsp:txXfrm>
    </dsp:sp>
  </dsp:spTree>
</dsp:drawing>
</file>

<file path=word/diagrams/drawing5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CEDF3E-BEF9-7F46-B3B2-7518E6B0F1FB}">
      <dsp:nvSpPr>
        <dsp:cNvPr id="0" name=""/>
        <dsp:cNvSpPr/>
      </dsp:nvSpPr>
      <dsp:spPr>
        <a:xfrm>
          <a:off x="2100785" y="56444"/>
          <a:ext cx="12213" cy="2709333"/>
        </a:xfrm>
        <a:prstGeom prst="rect">
          <a:avLst/>
        </a:prstGeom>
        <a:solidFill>
          <a:srgbClr val="DAD9DD"/>
        </a:solidFill>
        <a:ln>
          <a:noFill/>
        </a:ln>
        <a:effectLst/>
      </dsp:spPr>
      <dsp:style>
        <a:lnRef idx="0">
          <a:scrgbClr r="0" g="0" b="0"/>
        </a:lnRef>
        <a:fillRef idx="1">
          <a:scrgbClr r="0" g="0" b="0"/>
        </a:fillRef>
        <a:effectRef idx="0">
          <a:scrgbClr r="0" g="0" b="0"/>
        </a:effectRef>
        <a:fontRef idx="minor"/>
      </dsp:style>
    </dsp:sp>
    <dsp:sp modelId="{560D0EC1-0DDA-D84E-A3DD-AE078C67D828}">
      <dsp:nvSpPr>
        <dsp:cNvPr id="0" name=""/>
        <dsp:cNvSpPr/>
      </dsp:nvSpPr>
      <dsp:spPr>
        <a:xfrm>
          <a:off x="0" y="56444"/>
          <a:ext cx="1905364" cy="270933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25400" tIns="12700" rIns="76200" bIns="12700" numCol="1" spcCol="1270" anchor="ctr" anchorCtr="0">
          <a:noAutofit/>
        </a:bodyPr>
        <a:lstStyle/>
        <a:p>
          <a:pPr marL="0" lvl="0" indent="0" algn="r" defTabSz="889000">
            <a:lnSpc>
              <a:spcPct val="90000"/>
            </a:lnSpc>
            <a:spcBef>
              <a:spcPct val="0"/>
            </a:spcBef>
            <a:spcAft>
              <a:spcPct val="35000"/>
            </a:spcAft>
            <a:buNone/>
            <a:defRPr b="1">
              <a:solidFill>
                <a:schemeClr val="accent1"/>
              </a:solidFill>
            </a:defRPr>
          </a:pPr>
          <a:r>
            <a:rPr lang="en-US" sz="2000" kern="1200">
              <a:solidFill>
                <a:srgbClr val="4C4D4F"/>
              </a:solidFill>
              <a:latin typeface="Poppins" panose="00000500000000000000" pitchFamily="2" charset="77"/>
              <a:cs typeface="Poppins" panose="00000500000000000000" pitchFamily="2" charset="77"/>
            </a:rPr>
            <a:t>Examples include:</a:t>
          </a:r>
        </a:p>
      </dsp:txBody>
      <dsp:txXfrm>
        <a:off x="0" y="56444"/>
        <a:ext cx="1905364" cy="2709333"/>
      </dsp:txXfrm>
    </dsp:sp>
    <dsp:sp modelId="{F8A83EC6-F450-F74C-AE10-C0BE46C8A24F}">
      <dsp:nvSpPr>
        <dsp:cNvPr id="0" name=""/>
        <dsp:cNvSpPr/>
      </dsp:nvSpPr>
      <dsp:spPr>
        <a:xfrm>
          <a:off x="1917239" y="1221457"/>
          <a:ext cx="379306" cy="379306"/>
        </a:xfrm>
        <a:prstGeom prst="ellipse">
          <a:avLst/>
        </a:prstGeom>
        <a:solidFill>
          <a:srgbClr val="4C4D4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87B05D-8569-E94E-97DA-1A84DA0E16B0}">
      <dsp:nvSpPr>
        <dsp:cNvPr id="0" name=""/>
        <dsp:cNvSpPr/>
      </dsp:nvSpPr>
      <dsp:spPr>
        <a:xfrm>
          <a:off x="2314528" y="56444"/>
          <a:ext cx="3792407" cy="270933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7620" rIns="15240" bIns="7620" numCol="1" spcCol="1270" anchor="ctr" anchorCtr="0">
          <a:noAutofit/>
        </a:bodyPr>
        <a:lstStyle/>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Moodle</a:t>
          </a: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Microsoft Teams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Polling tools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Collaborative documents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Multimedia resources</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Simulation software</a:t>
          </a:r>
          <a:endParaRPr lang="en-US" sz="1200" kern="1200">
            <a:latin typeface="Poppins" panose="00000500000000000000" pitchFamily="2" charset="77"/>
            <a:cs typeface="Poppins" panose="00000500000000000000" pitchFamily="2" charset="77"/>
          </a:endParaRPr>
        </a:p>
        <a:p>
          <a:pPr marL="0" lvl="0" indent="0" algn="l" defTabSz="533400">
            <a:lnSpc>
              <a:spcPct val="90000"/>
            </a:lnSpc>
            <a:spcBef>
              <a:spcPct val="0"/>
            </a:spcBef>
            <a:spcAft>
              <a:spcPct val="35000"/>
            </a:spcAft>
            <a:buNone/>
          </a:pPr>
          <a:r>
            <a:rPr lang="en-CA" sz="1200" kern="1200">
              <a:latin typeface="Poppins" panose="00000500000000000000" pitchFamily="2" charset="77"/>
              <a:cs typeface="Poppins" panose="00000500000000000000" pitchFamily="2" charset="77"/>
            </a:rPr>
            <a:t>Discipline-specific applications</a:t>
          </a:r>
          <a:endParaRPr lang="en-US" sz="1200" kern="1200">
            <a:latin typeface="Poppins" panose="00000500000000000000" pitchFamily="2" charset="77"/>
            <a:cs typeface="Poppins" panose="00000500000000000000" pitchFamily="2" charset="77"/>
          </a:endParaRPr>
        </a:p>
      </dsp:txBody>
      <dsp:txXfrm>
        <a:off x="2314528" y="56444"/>
        <a:ext cx="3792407" cy="2709333"/>
      </dsp:txXfrm>
    </dsp:sp>
  </dsp:spTree>
</dsp:drawing>
</file>

<file path=word/diagrams/drawing5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69445-8153-D242-AFBE-0049B26E1F96}">
      <dsp:nvSpPr>
        <dsp:cNvPr id="0" name=""/>
        <dsp:cNvSpPr/>
      </dsp:nvSpPr>
      <dsp:spPr>
        <a:xfrm>
          <a:off x="0" y="1284733"/>
          <a:ext cx="6330950" cy="281068"/>
        </a:xfrm>
        <a:prstGeom prst="rec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When AI use is prohibited</a:t>
          </a:r>
          <a:endParaRPr lang="en-US" sz="1000" kern="1200">
            <a:solidFill>
              <a:schemeClr val="tx1"/>
            </a:solidFill>
            <a:latin typeface="Poppins" panose="00000500000000000000" pitchFamily="2" charset="77"/>
            <a:cs typeface="Poppins" panose="00000500000000000000" pitchFamily="2" charset="77"/>
          </a:endParaRPr>
        </a:p>
      </dsp:txBody>
      <dsp:txXfrm>
        <a:off x="0" y="1284733"/>
        <a:ext cx="6330950" cy="281068"/>
      </dsp:txXfrm>
    </dsp:sp>
    <dsp:sp modelId="{33647A21-CFD1-D444-9A05-BBF20E924B87}">
      <dsp:nvSpPr>
        <dsp:cNvPr id="0" name=""/>
        <dsp:cNvSpPr/>
      </dsp:nvSpPr>
      <dsp:spPr>
        <a:xfrm rot="10800000">
          <a:off x="0" y="856666"/>
          <a:ext cx="6330950" cy="432282"/>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How AI use should be acknowledged</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856666"/>
        <a:ext cx="6330950" cy="280884"/>
      </dsp:txXfrm>
    </dsp:sp>
    <dsp:sp modelId="{ACB68D08-69D5-7146-A010-1B55C70D0D61}">
      <dsp:nvSpPr>
        <dsp:cNvPr id="0" name=""/>
        <dsp:cNvSpPr/>
      </dsp:nvSpPr>
      <dsp:spPr>
        <a:xfrm rot="10800000">
          <a:off x="0" y="428599"/>
          <a:ext cx="6330950" cy="432282"/>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When AI may be used</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428599"/>
        <a:ext cx="6330950" cy="280884"/>
      </dsp:txXfrm>
    </dsp:sp>
    <dsp:sp modelId="{55A67DC1-6C3B-4E45-AEB8-D807055B5B98}">
      <dsp:nvSpPr>
        <dsp:cNvPr id="0" name=""/>
        <dsp:cNvSpPr/>
      </dsp:nvSpPr>
      <dsp:spPr>
        <a:xfrm rot="10800000">
          <a:off x="0" y="532"/>
          <a:ext cx="6330950" cy="432282"/>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Permitted uses of AI </a:t>
          </a:r>
        </a:p>
      </dsp:txBody>
      <dsp:txXfrm rot="10800000">
        <a:off x="0" y="532"/>
        <a:ext cx="6330950" cy="280884"/>
      </dsp:txXfrm>
    </dsp:sp>
  </dsp:spTree>
</dsp:drawing>
</file>

<file path=word/diagrams/drawing5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A71ED0-63F7-BB45-98BD-CEFF27F6CB40}">
      <dsp:nvSpPr>
        <dsp:cNvPr id="0" name=""/>
        <dsp:cNvSpPr/>
      </dsp:nvSpPr>
      <dsp:spPr>
        <a:xfrm>
          <a:off x="0" y="2614832"/>
          <a:ext cx="6330950" cy="214544"/>
        </a:xfrm>
        <a:prstGeom prst="rec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Active learning</a:t>
          </a:r>
        </a:p>
      </dsp:txBody>
      <dsp:txXfrm>
        <a:off x="0" y="2614832"/>
        <a:ext cx="6330950" cy="214544"/>
      </dsp:txXfrm>
    </dsp:sp>
    <dsp:sp modelId="{EEA43012-B3C9-A54F-8A5D-7327EA6464F6}">
      <dsp:nvSpPr>
        <dsp:cNvPr id="0" name=""/>
        <dsp:cNvSpPr/>
      </dsp:nvSpPr>
      <dsp:spPr>
        <a:xfrm rot="10800000">
          <a:off x="0" y="2288080"/>
          <a:ext cx="6330950" cy="329969"/>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Responsible AI integration</a:t>
          </a:r>
        </a:p>
      </dsp:txBody>
      <dsp:txXfrm rot="10800000">
        <a:off x="0" y="2288080"/>
        <a:ext cx="6330950" cy="214404"/>
      </dsp:txXfrm>
    </dsp:sp>
    <dsp:sp modelId="{10C38C57-9214-2A4B-992C-B55201990A2E}">
      <dsp:nvSpPr>
        <dsp:cNvPr id="0" name=""/>
        <dsp:cNvSpPr/>
      </dsp:nvSpPr>
      <dsp:spPr>
        <a:xfrm rot="10800000">
          <a:off x="0" y="1961328"/>
          <a:ext cx="6330950" cy="329969"/>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Authentic assessment</a:t>
          </a:r>
        </a:p>
      </dsp:txBody>
      <dsp:txXfrm rot="10800000">
        <a:off x="0" y="1961328"/>
        <a:ext cx="6330950" cy="214404"/>
      </dsp:txXfrm>
    </dsp:sp>
    <dsp:sp modelId="{144B8B8B-39AC-9044-AC3B-BB5A03583DFD}">
      <dsp:nvSpPr>
        <dsp:cNvPr id="0" name=""/>
        <dsp:cNvSpPr/>
      </dsp:nvSpPr>
      <dsp:spPr>
        <a:xfrm rot="10800000">
          <a:off x="0" y="1634576"/>
          <a:ext cx="6330950" cy="329969"/>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Universal Design for Learning</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634576"/>
        <a:ext cx="6330950" cy="214404"/>
      </dsp:txXfrm>
    </dsp:sp>
    <dsp:sp modelId="{2F11178C-AD7E-B04F-BDA2-C8F952E83028}">
      <dsp:nvSpPr>
        <dsp:cNvPr id="0" name=""/>
        <dsp:cNvSpPr/>
      </dsp:nvSpPr>
      <dsp:spPr>
        <a:xfrm rot="10800000">
          <a:off x="0" y="1307825"/>
          <a:ext cx="6330950" cy="329969"/>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Educational technology</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307825"/>
        <a:ext cx="6330950" cy="214404"/>
      </dsp:txXfrm>
    </dsp:sp>
    <dsp:sp modelId="{4C36388D-EA59-0141-AAD3-4162D56D3BD3}">
      <dsp:nvSpPr>
        <dsp:cNvPr id="0" name=""/>
        <dsp:cNvSpPr/>
      </dsp:nvSpPr>
      <dsp:spPr>
        <a:xfrm rot="10800000">
          <a:off x="0" y="981073"/>
          <a:ext cx="6330950" cy="329969"/>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Instructional strategies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981073"/>
        <a:ext cx="6330950" cy="214404"/>
      </dsp:txXfrm>
    </dsp:sp>
    <dsp:sp modelId="{33647A21-CFD1-D444-9A05-BBF20E924B87}">
      <dsp:nvSpPr>
        <dsp:cNvPr id="0" name=""/>
        <dsp:cNvSpPr/>
      </dsp:nvSpPr>
      <dsp:spPr>
        <a:xfrm rot="10800000">
          <a:off x="0" y="654321"/>
          <a:ext cx="6330950" cy="329969"/>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Syllabus development</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654321"/>
        <a:ext cx="6330950" cy="214404"/>
      </dsp:txXfrm>
    </dsp:sp>
    <dsp:sp modelId="{ACB68D08-69D5-7146-A010-1B55C70D0D61}">
      <dsp:nvSpPr>
        <dsp:cNvPr id="0" name=""/>
        <dsp:cNvSpPr/>
      </dsp:nvSpPr>
      <dsp:spPr>
        <a:xfrm rot="10800000">
          <a:off x="0" y="327569"/>
          <a:ext cx="6330950" cy="329969"/>
        </a:xfrm>
        <a:prstGeom prst="upArrowCallout">
          <a:avLst/>
        </a:prstGeom>
        <a:solidFill>
          <a:srgbClr val="DAD9DD"/>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Assessment design</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27569"/>
        <a:ext cx="6330950" cy="214404"/>
      </dsp:txXfrm>
    </dsp:sp>
    <dsp:sp modelId="{55A67DC1-6C3B-4E45-AEB8-D807055B5B98}">
      <dsp:nvSpPr>
        <dsp:cNvPr id="0" name=""/>
        <dsp:cNvSpPr/>
      </dsp:nvSpPr>
      <dsp:spPr>
        <a:xfrm rot="10800000">
          <a:off x="0" y="0"/>
          <a:ext cx="6330950" cy="329969"/>
        </a:xfrm>
        <a:prstGeom prst="upArrowCallou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Course planning</a:t>
          </a:r>
        </a:p>
      </dsp:txBody>
      <dsp:txXfrm rot="10800000">
        <a:off x="0" y="0"/>
        <a:ext cx="6330950" cy="214404"/>
      </dsp:txXfrm>
    </dsp:sp>
  </dsp:spTree>
</dsp:drawing>
</file>

<file path=word/diagrams/drawing5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55958E-C9F9-9B42-B87F-4C5DCFCD013E}">
      <dsp:nvSpPr>
        <dsp:cNvPr id="0" name=""/>
        <dsp:cNvSpPr/>
      </dsp:nvSpPr>
      <dsp:spPr>
        <a:xfrm>
          <a:off x="-3521484" y="-541306"/>
          <a:ext cx="4198346" cy="4198346"/>
        </a:xfrm>
        <a:prstGeom prst="blockArc">
          <a:avLst>
            <a:gd name="adj1" fmla="val 18900000"/>
            <a:gd name="adj2" fmla="val 2700000"/>
            <a:gd name="adj3" fmla="val 514"/>
          </a:avLst>
        </a:prstGeom>
        <a:noFill/>
        <a:ln w="12700" cap="flat" cmpd="sng" algn="ctr">
          <a:solidFill>
            <a:srgbClr val="4C4D4F"/>
          </a:solidFill>
          <a:prstDash val="solid"/>
          <a:miter lim="800000"/>
        </a:ln>
        <a:effectLst/>
      </dsp:spPr>
      <dsp:style>
        <a:lnRef idx="2">
          <a:scrgbClr r="0" g="0" b="0"/>
        </a:lnRef>
        <a:fillRef idx="0">
          <a:scrgbClr r="0" g="0" b="0"/>
        </a:fillRef>
        <a:effectRef idx="0">
          <a:scrgbClr r="0" g="0" b="0"/>
        </a:effectRef>
        <a:fontRef idx="minor"/>
      </dsp:style>
    </dsp:sp>
    <dsp:sp modelId="{B230B6A2-017E-A64B-A548-ECCE971BA5A0}">
      <dsp:nvSpPr>
        <dsp:cNvPr id="0" name=""/>
        <dsp:cNvSpPr/>
      </dsp:nvSpPr>
      <dsp:spPr>
        <a:xfrm>
          <a:off x="219954" y="141641"/>
          <a:ext cx="6005169" cy="283157"/>
        </a:xfrm>
        <a:prstGeom prst="rec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757"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Interpret and use course learning outcomes to guide course planning.</a:t>
          </a:r>
          <a:endParaRPr lang="en-US" sz="1050" kern="1200">
            <a:solidFill>
              <a:schemeClr val="tx1"/>
            </a:solidFill>
            <a:latin typeface="Poppins" panose="00000500000000000000" pitchFamily="2" charset="77"/>
            <a:cs typeface="Poppins" panose="00000500000000000000" pitchFamily="2" charset="77"/>
          </a:endParaRPr>
        </a:p>
      </dsp:txBody>
      <dsp:txXfrm>
        <a:off x="219954" y="141641"/>
        <a:ext cx="6005169" cy="283157"/>
      </dsp:txXfrm>
    </dsp:sp>
    <dsp:sp modelId="{5ED3E0AB-657C-044B-BE4D-9DD86FA067A7}">
      <dsp:nvSpPr>
        <dsp:cNvPr id="0" name=""/>
        <dsp:cNvSpPr/>
      </dsp:nvSpPr>
      <dsp:spPr>
        <a:xfrm>
          <a:off x="42980" y="106246"/>
          <a:ext cx="353947" cy="353947"/>
        </a:xfrm>
        <a:prstGeom prst="ellipse">
          <a:avLst/>
        </a:prstGeom>
        <a:solidFill>
          <a:srgbClr val="4C4D4F"/>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8052CCC9-AB50-EB40-AB34-A6339BA47682}">
      <dsp:nvSpPr>
        <dsp:cNvPr id="0" name=""/>
        <dsp:cNvSpPr/>
      </dsp:nvSpPr>
      <dsp:spPr>
        <a:xfrm>
          <a:off x="476378" y="566627"/>
          <a:ext cx="5748744" cy="283157"/>
        </a:xfrm>
        <a:prstGeom prst="rec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757"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Develop learning objectives that support course outcomes.</a:t>
          </a:r>
          <a:endParaRPr lang="en-US" sz="1050" kern="1200">
            <a:solidFill>
              <a:schemeClr val="tx1"/>
            </a:solidFill>
            <a:latin typeface="Poppins" panose="00000500000000000000" pitchFamily="2" charset="77"/>
            <a:cs typeface="Poppins" panose="00000500000000000000" pitchFamily="2" charset="77"/>
          </a:endParaRPr>
        </a:p>
      </dsp:txBody>
      <dsp:txXfrm>
        <a:off x="476378" y="566627"/>
        <a:ext cx="5748744" cy="283157"/>
      </dsp:txXfrm>
    </dsp:sp>
    <dsp:sp modelId="{8B596332-242D-5343-B007-90719639053F}">
      <dsp:nvSpPr>
        <dsp:cNvPr id="0" name=""/>
        <dsp:cNvSpPr/>
      </dsp:nvSpPr>
      <dsp:spPr>
        <a:xfrm>
          <a:off x="299405" y="531232"/>
          <a:ext cx="353947" cy="353947"/>
        </a:xfrm>
        <a:prstGeom prst="ellipse">
          <a:avLst/>
        </a:prstGeom>
        <a:solidFill>
          <a:srgbClr val="4C4D4F"/>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5AFBCCE1-B1A0-114B-B174-044F1FA459FF}">
      <dsp:nvSpPr>
        <dsp:cNvPr id="0" name=""/>
        <dsp:cNvSpPr/>
      </dsp:nvSpPr>
      <dsp:spPr>
        <a:xfrm>
          <a:off x="616898" y="991301"/>
          <a:ext cx="5608224" cy="283157"/>
        </a:xfrm>
        <a:prstGeom prst="rec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757"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Scaffold learning across multiple lessons. </a:t>
          </a:r>
          <a:endParaRPr lang="en-US" sz="1050" kern="1200">
            <a:solidFill>
              <a:schemeClr val="tx1"/>
            </a:solidFill>
            <a:latin typeface="Poppins" panose="00000500000000000000" pitchFamily="2" charset="77"/>
            <a:cs typeface="Poppins" panose="00000500000000000000" pitchFamily="2" charset="77"/>
          </a:endParaRPr>
        </a:p>
      </dsp:txBody>
      <dsp:txXfrm>
        <a:off x="616898" y="991301"/>
        <a:ext cx="5608224" cy="283157"/>
      </dsp:txXfrm>
    </dsp:sp>
    <dsp:sp modelId="{A61C921F-6EDC-8242-88B9-328EB9E814F5}">
      <dsp:nvSpPr>
        <dsp:cNvPr id="0" name=""/>
        <dsp:cNvSpPr/>
      </dsp:nvSpPr>
      <dsp:spPr>
        <a:xfrm>
          <a:off x="439924" y="955907"/>
          <a:ext cx="353947" cy="353947"/>
        </a:xfrm>
        <a:prstGeom prst="ellipse">
          <a:avLst/>
        </a:prstGeom>
        <a:solidFill>
          <a:srgbClr val="4C4D4F"/>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A8FFCAC-441D-9346-8728-4A8E13F4B28B}">
      <dsp:nvSpPr>
        <dsp:cNvPr id="0" name=""/>
        <dsp:cNvSpPr/>
      </dsp:nvSpPr>
      <dsp:spPr>
        <a:xfrm>
          <a:off x="661765" y="1416288"/>
          <a:ext cx="5563358" cy="283157"/>
        </a:xfrm>
        <a:prstGeom prst="rec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757"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Design engaging learning experiences that actively involve students. </a:t>
          </a:r>
          <a:endParaRPr lang="en-US" sz="1050" kern="1200">
            <a:solidFill>
              <a:schemeClr val="tx1"/>
            </a:solidFill>
            <a:latin typeface="Poppins" panose="00000500000000000000" pitchFamily="2" charset="77"/>
            <a:cs typeface="Poppins" panose="00000500000000000000" pitchFamily="2" charset="77"/>
          </a:endParaRPr>
        </a:p>
      </dsp:txBody>
      <dsp:txXfrm>
        <a:off x="661765" y="1416288"/>
        <a:ext cx="5563358" cy="283157"/>
      </dsp:txXfrm>
    </dsp:sp>
    <dsp:sp modelId="{1E712BFE-D73B-2A48-8FF6-AC4F34D7D023}">
      <dsp:nvSpPr>
        <dsp:cNvPr id="0" name=""/>
        <dsp:cNvSpPr/>
      </dsp:nvSpPr>
      <dsp:spPr>
        <a:xfrm>
          <a:off x="484791" y="1380893"/>
          <a:ext cx="353947" cy="353947"/>
        </a:xfrm>
        <a:prstGeom prst="ellipse">
          <a:avLst/>
        </a:prstGeom>
        <a:solidFill>
          <a:srgbClr val="4C4D4F"/>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8E85E11-A445-A642-880C-047904DFD2BF}">
      <dsp:nvSpPr>
        <dsp:cNvPr id="0" name=""/>
        <dsp:cNvSpPr/>
      </dsp:nvSpPr>
      <dsp:spPr>
        <a:xfrm>
          <a:off x="616898" y="1841274"/>
          <a:ext cx="5608224" cy="283157"/>
        </a:xfrm>
        <a:prstGeom prst="rec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757"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Align assessments with intended learning outcomes. </a:t>
          </a:r>
          <a:endParaRPr lang="en-US" sz="1050" kern="1200">
            <a:solidFill>
              <a:schemeClr val="tx1"/>
            </a:solidFill>
            <a:latin typeface="Poppins" panose="00000500000000000000" pitchFamily="2" charset="77"/>
            <a:cs typeface="Poppins" panose="00000500000000000000" pitchFamily="2" charset="77"/>
          </a:endParaRPr>
        </a:p>
      </dsp:txBody>
      <dsp:txXfrm>
        <a:off x="616898" y="1841274"/>
        <a:ext cx="5608224" cy="283157"/>
      </dsp:txXfrm>
    </dsp:sp>
    <dsp:sp modelId="{3910F721-9CAF-854B-A3DD-5023B63E3E54}">
      <dsp:nvSpPr>
        <dsp:cNvPr id="0" name=""/>
        <dsp:cNvSpPr/>
      </dsp:nvSpPr>
      <dsp:spPr>
        <a:xfrm>
          <a:off x="439924" y="1805879"/>
          <a:ext cx="353947" cy="353947"/>
        </a:xfrm>
        <a:prstGeom prst="ellipse">
          <a:avLst/>
        </a:prstGeom>
        <a:solidFill>
          <a:srgbClr val="4C4D4F"/>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5081E4DE-347F-F844-BD85-AEBCD94CC134}">
      <dsp:nvSpPr>
        <dsp:cNvPr id="0" name=""/>
        <dsp:cNvSpPr/>
      </dsp:nvSpPr>
      <dsp:spPr>
        <a:xfrm>
          <a:off x="476378" y="2265948"/>
          <a:ext cx="5748744" cy="283157"/>
        </a:xfrm>
        <a:prstGeom prst="rec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757"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Provide meaningful feedback that supports student growth. </a:t>
          </a:r>
          <a:endParaRPr lang="en-US" sz="1050" kern="1200">
            <a:solidFill>
              <a:schemeClr val="tx1"/>
            </a:solidFill>
            <a:latin typeface="Poppins" panose="00000500000000000000" pitchFamily="2" charset="77"/>
            <a:cs typeface="Poppins" panose="00000500000000000000" pitchFamily="2" charset="77"/>
          </a:endParaRPr>
        </a:p>
      </dsp:txBody>
      <dsp:txXfrm>
        <a:off x="476378" y="2265948"/>
        <a:ext cx="5748744" cy="283157"/>
      </dsp:txXfrm>
    </dsp:sp>
    <dsp:sp modelId="{9E5BB38A-D32F-834C-BAC2-3F0AB4743DCC}">
      <dsp:nvSpPr>
        <dsp:cNvPr id="0" name=""/>
        <dsp:cNvSpPr/>
      </dsp:nvSpPr>
      <dsp:spPr>
        <a:xfrm>
          <a:off x="299405" y="2230553"/>
          <a:ext cx="353947" cy="353947"/>
        </a:xfrm>
        <a:prstGeom prst="ellipse">
          <a:avLst/>
        </a:prstGeom>
        <a:solidFill>
          <a:srgbClr val="4C4D4F"/>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E913D77-85D1-1D4F-9C12-28677DC82F29}">
      <dsp:nvSpPr>
        <dsp:cNvPr id="0" name=""/>
        <dsp:cNvSpPr/>
      </dsp:nvSpPr>
      <dsp:spPr>
        <a:xfrm>
          <a:off x="219954" y="2690934"/>
          <a:ext cx="6005169" cy="283157"/>
        </a:xfrm>
        <a:prstGeom prst="rect">
          <a:avLst/>
        </a:prstGeom>
        <a:solidFill>
          <a:srgbClr val="DAD9D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757"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Design assessments that promote authentic learning and academic integrity. </a:t>
          </a:r>
          <a:endParaRPr lang="en-US" sz="1050" kern="1200">
            <a:solidFill>
              <a:schemeClr val="tx1"/>
            </a:solidFill>
            <a:latin typeface="Poppins" panose="00000500000000000000" pitchFamily="2" charset="77"/>
            <a:cs typeface="Poppins" panose="00000500000000000000" pitchFamily="2" charset="77"/>
          </a:endParaRPr>
        </a:p>
      </dsp:txBody>
      <dsp:txXfrm>
        <a:off x="219954" y="2690934"/>
        <a:ext cx="6005169" cy="283157"/>
      </dsp:txXfrm>
    </dsp:sp>
    <dsp:sp modelId="{5666B568-89AF-DB44-A31C-8CBFAAD90435}">
      <dsp:nvSpPr>
        <dsp:cNvPr id="0" name=""/>
        <dsp:cNvSpPr/>
      </dsp:nvSpPr>
      <dsp:spPr>
        <a:xfrm>
          <a:off x="42980" y="2655540"/>
          <a:ext cx="353947" cy="353947"/>
        </a:xfrm>
        <a:prstGeom prst="ellipse">
          <a:avLst/>
        </a:prstGeom>
        <a:solidFill>
          <a:srgbClr val="4C4D4F"/>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word/diagrams/drawing5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B95FE0-5912-4D44-B9D6-FD853251C858}">
      <dsp:nvSpPr>
        <dsp:cNvPr id="0" name=""/>
        <dsp:cNvSpPr/>
      </dsp:nvSpPr>
      <dsp:spPr>
        <a:xfrm>
          <a:off x="0" y="2224529"/>
          <a:ext cx="6330950" cy="243429"/>
        </a:xfrm>
        <a:prstGeom prst="rec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New technologies or teaching approaches</a:t>
          </a:r>
        </a:p>
      </dsp:txBody>
      <dsp:txXfrm>
        <a:off x="0" y="2224529"/>
        <a:ext cx="6330950" cy="243429"/>
      </dsp:txXfrm>
    </dsp:sp>
    <dsp:sp modelId="{144B8B8B-39AC-9044-AC3B-BB5A03583DFD}">
      <dsp:nvSpPr>
        <dsp:cNvPr id="0" name=""/>
        <dsp:cNvSpPr/>
      </dsp:nvSpPr>
      <dsp:spPr>
        <a:xfrm rot="10800000">
          <a:off x="0" y="1853786"/>
          <a:ext cx="6330950" cy="374393"/>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Emerging educational research</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853786"/>
        <a:ext cx="6330950" cy="243269"/>
      </dsp:txXfrm>
    </dsp:sp>
    <dsp:sp modelId="{2F11178C-AD7E-B04F-BDA2-C8F952E83028}">
      <dsp:nvSpPr>
        <dsp:cNvPr id="0" name=""/>
        <dsp:cNvSpPr/>
      </dsp:nvSpPr>
      <dsp:spPr>
        <a:xfrm rot="10800000">
          <a:off x="0" y="1483044"/>
          <a:ext cx="6330950" cy="374393"/>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Professional conversations with colleagues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483044"/>
        <a:ext cx="6330950" cy="243269"/>
      </dsp:txXfrm>
    </dsp:sp>
    <dsp:sp modelId="{4C36388D-EA59-0141-AAD3-4162D56D3BD3}">
      <dsp:nvSpPr>
        <dsp:cNvPr id="0" name=""/>
        <dsp:cNvSpPr/>
      </dsp:nvSpPr>
      <dsp:spPr>
        <a:xfrm rot="10800000">
          <a:off x="0" y="1112301"/>
          <a:ext cx="6330950" cy="374393"/>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Student feedback</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112301"/>
        <a:ext cx="6330950" cy="243269"/>
      </dsp:txXfrm>
    </dsp:sp>
    <dsp:sp modelId="{33647A21-CFD1-D444-9A05-BBF20E924B87}">
      <dsp:nvSpPr>
        <dsp:cNvPr id="0" name=""/>
        <dsp:cNvSpPr/>
      </dsp:nvSpPr>
      <dsp:spPr>
        <a:xfrm rot="10800000">
          <a:off x="0" y="741559"/>
          <a:ext cx="6330950" cy="374393"/>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Curriculum renewal or program review</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741559"/>
        <a:ext cx="6330950" cy="243269"/>
      </dsp:txXfrm>
    </dsp:sp>
    <dsp:sp modelId="{ACB68D08-69D5-7146-A010-1B55C70D0D61}">
      <dsp:nvSpPr>
        <dsp:cNvPr id="0" name=""/>
        <dsp:cNvSpPr/>
      </dsp:nvSpPr>
      <dsp:spPr>
        <a:xfrm rot="10800000">
          <a:off x="0" y="370817"/>
          <a:ext cx="6330950" cy="374393"/>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Changes in student needs or industry expectations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70817"/>
        <a:ext cx="6330950" cy="243269"/>
      </dsp:txXfrm>
    </dsp:sp>
    <dsp:sp modelId="{55A67DC1-6C3B-4E45-AEB8-D807055B5B98}">
      <dsp:nvSpPr>
        <dsp:cNvPr id="0" name=""/>
        <dsp:cNvSpPr/>
      </dsp:nvSpPr>
      <dsp:spPr>
        <a:xfrm rot="10800000">
          <a:off x="0" y="74"/>
          <a:ext cx="6330950" cy="374393"/>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Patterns you notice across multiple semesters</a:t>
          </a:r>
        </a:p>
      </dsp:txBody>
      <dsp:txXfrm rot="10800000">
        <a:off x="0" y="74"/>
        <a:ext cx="6330950" cy="243269"/>
      </dsp:txXfrm>
    </dsp:sp>
  </dsp:spTree>
</dsp:drawing>
</file>

<file path=word/diagrams/drawing5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54FF27-3E39-604C-8708-918774D1C0D6}">
      <dsp:nvSpPr>
        <dsp:cNvPr id="0" name=""/>
        <dsp:cNvSpPr/>
      </dsp:nvSpPr>
      <dsp:spPr>
        <a:xfrm>
          <a:off x="0" y="2255638"/>
          <a:ext cx="6330950" cy="211494"/>
        </a:xfrm>
        <a:prstGeom prst="rec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Instructional coaching/mentorship</a:t>
          </a:r>
          <a:endParaRPr lang="en-US" sz="1000" kern="1200">
            <a:solidFill>
              <a:schemeClr val="tx1"/>
            </a:solidFill>
            <a:latin typeface="Poppins" panose="00000500000000000000" pitchFamily="2" charset="77"/>
            <a:cs typeface="Poppins" panose="00000500000000000000" pitchFamily="2" charset="77"/>
          </a:endParaRPr>
        </a:p>
      </dsp:txBody>
      <dsp:txXfrm>
        <a:off x="0" y="2255638"/>
        <a:ext cx="6330950" cy="211494"/>
      </dsp:txXfrm>
    </dsp:sp>
    <dsp:sp modelId="{31084FC2-6422-A94C-BBD7-163A07E8EA37}">
      <dsp:nvSpPr>
        <dsp:cNvPr id="0" name=""/>
        <dsp:cNvSpPr/>
      </dsp:nvSpPr>
      <dsp:spPr>
        <a:xfrm rot="10800000">
          <a:off x="0" y="1933533"/>
          <a:ext cx="6330950" cy="325277"/>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Educational reading and scholarship</a:t>
          </a:r>
        </a:p>
      </dsp:txBody>
      <dsp:txXfrm rot="10800000">
        <a:off x="0" y="1933533"/>
        <a:ext cx="6330950" cy="211355"/>
      </dsp:txXfrm>
    </dsp:sp>
    <dsp:sp modelId="{144B8B8B-39AC-9044-AC3B-BB5A03583DFD}">
      <dsp:nvSpPr>
        <dsp:cNvPr id="0" name=""/>
        <dsp:cNvSpPr/>
      </dsp:nvSpPr>
      <dsp:spPr>
        <a:xfrm rot="10800000">
          <a:off x="0" y="1611427"/>
          <a:ext cx="6330950" cy="325277"/>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Disciplinary certifications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611427"/>
        <a:ext cx="6330950" cy="211355"/>
      </dsp:txXfrm>
    </dsp:sp>
    <dsp:sp modelId="{2F11178C-AD7E-B04F-BDA2-C8F952E83028}">
      <dsp:nvSpPr>
        <dsp:cNvPr id="0" name=""/>
        <dsp:cNvSpPr/>
      </dsp:nvSpPr>
      <dsp:spPr>
        <a:xfrm rot="10800000">
          <a:off x="0" y="1289322"/>
          <a:ext cx="6330950" cy="325277"/>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Peer discussions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289322"/>
        <a:ext cx="6330950" cy="211355"/>
      </dsp:txXfrm>
    </dsp:sp>
    <dsp:sp modelId="{4C36388D-EA59-0141-AAD3-4162D56D3BD3}">
      <dsp:nvSpPr>
        <dsp:cNvPr id="0" name=""/>
        <dsp:cNvSpPr/>
      </dsp:nvSpPr>
      <dsp:spPr>
        <a:xfrm rot="10800000">
          <a:off x="0" y="967216"/>
          <a:ext cx="6330950" cy="325277"/>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Self-directed learning</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967216"/>
        <a:ext cx="6330950" cy="211355"/>
      </dsp:txXfrm>
    </dsp:sp>
    <dsp:sp modelId="{33647A21-CFD1-D444-9A05-BBF20E924B87}">
      <dsp:nvSpPr>
        <dsp:cNvPr id="0" name=""/>
        <dsp:cNvSpPr/>
      </dsp:nvSpPr>
      <dsp:spPr>
        <a:xfrm rot="10800000">
          <a:off x="0" y="645111"/>
          <a:ext cx="6330950" cy="325277"/>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Conferences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645111"/>
        <a:ext cx="6330950" cy="211355"/>
      </dsp:txXfrm>
    </dsp:sp>
    <dsp:sp modelId="{ACB68D08-69D5-7146-A010-1B55C70D0D61}">
      <dsp:nvSpPr>
        <dsp:cNvPr id="0" name=""/>
        <dsp:cNvSpPr/>
      </dsp:nvSpPr>
      <dsp:spPr>
        <a:xfrm rot="10800000">
          <a:off x="0" y="323005"/>
          <a:ext cx="6330950" cy="325277"/>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Professional development sessions (Hub PD calendar)</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23005"/>
        <a:ext cx="6330950" cy="211355"/>
      </dsp:txXfrm>
    </dsp:sp>
    <dsp:sp modelId="{55A67DC1-6C3B-4E45-AEB8-D807055B5B98}">
      <dsp:nvSpPr>
        <dsp:cNvPr id="0" name=""/>
        <dsp:cNvSpPr/>
      </dsp:nvSpPr>
      <dsp:spPr>
        <a:xfrm rot="10800000">
          <a:off x="0" y="900"/>
          <a:ext cx="6330950" cy="325277"/>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Workshops and webinars (Cambrian and externally offered)</a:t>
          </a:r>
        </a:p>
      </dsp:txBody>
      <dsp:txXfrm rot="10800000">
        <a:off x="0" y="900"/>
        <a:ext cx="6330950" cy="211355"/>
      </dsp:txXfrm>
    </dsp:sp>
  </dsp:spTree>
</dsp:drawing>
</file>

<file path=word/diagrams/drawing5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8141F3-5BB8-B74D-A840-58BBF1BE74BA}">
      <dsp:nvSpPr>
        <dsp:cNvPr id="0" name=""/>
        <dsp:cNvSpPr/>
      </dsp:nvSpPr>
      <dsp:spPr>
        <a:xfrm>
          <a:off x="0" y="2224529"/>
          <a:ext cx="6330950" cy="243429"/>
        </a:xfrm>
        <a:prstGeom prst="rec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Community and industry partnerships</a:t>
          </a:r>
        </a:p>
      </dsp:txBody>
      <dsp:txXfrm>
        <a:off x="0" y="2224529"/>
        <a:ext cx="6330950" cy="243429"/>
      </dsp:txXfrm>
    </dsp:sp>
    <dsp:sp modelId="{144B8B8B-39AC-9044-AC3B-BB5A03583DFD}">
      <dsp:nvSpPr>
        <dsp:cNvPr id="0" name=""/>
        <dsp:cNvSpPr/>
      </dsp:nvSpPr>
      <dsp:spPr>
        <a:xfrm rot="10800000">
          <a:off x="0" y="1853786"/>
          <a:ext cx="6330950" cy="374393"/>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Artificial intelligence</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853786"/>
        <a:ext cx="6330950" cy="243269"/>
      </dsp:txXfrm>
    </dsp:sp>
    <dsp:sp modelId="{2F11178C-AD7E-B04F-BDA2-C8F952E83028}">
      <dsp:nvSpPr>
        <dsp:cNvPr id="0" name=""/>
        <dsp:cNvSpPr/>
      </dsp:nvSpPr>
      <dsp:spPr>
        <a:xfrm rot="10800000">
          <a:off x="0" y="1483044"/>
          <a:ext cx="6330950" cy="374393"/>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Educational technology</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483044"/>
        <a:ext cx="6330950" cy="243269"/>
      </dsp:txXfrm>
    </dsp:sp>
    <dsp:sp modelId="{4C36388D-EA59-0141-AAD3-4162D56D3BD3}">
      <dsp:nvSpPr>
        <dsp:cNvPr id="0" name=""/>
        <dsp:cNvSpPr/>
      </dsp:nvSpPr>
      <dsp:spPr>
        <a:xfrm rot="10800000">
          <a:off x="0" y="1112301"/>
          <a:ext cx="6330950" cy="374393"/>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Applied research</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112301"/>
        <a:ext cx="6330950" cy="243269"/>
      </dsp:txXfrm>
    </dsp:sp>
    <dsp:sp modelId="{33647A21-CFD1-D444-9A05-BBF20E924B87}">
      <dsp:nvSpPr>
        <dsp:cNvPr id="0" name=""/>
        <dsp:cNvSpPr/>
      </dsp:nvSpPr>
      <dsp:spPr>
        <a:xfrm rot="10800000">
          <a:off x="0" y="741559"/>
          <a:ext cx="6330950" cy="374393"/>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Discipline-specific research</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741559"/>
        <a:ext cx="6330950" cy="243269"/>
      </dsp:txXfrm>
    </dsp:sp>
    <dsp:sp modelId="{ACB68D08-69D5-7146-A010-1B55C70D0D61}">
      <dsp:nvSpPr>
        <dsp:cNvPr id="0" name=""/>
        <dsp:cNvSpPr/>
      </dsp:nvSpPr>
      <dsp:spPr>
        <a:xfrm rot="10800000">
          <a:off x="0" y="370817"/>
          <a:ext cx="6330950" cy="374393"/>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Curriculum and program development</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70817"/>
        <a:ext cx="6330950" cy="243269"/>
      </dsp:txXfrm>
    </dsp:sp>
    <dsp:sp modelId="{55A67DC1-6C3B-4E45-AEB8-D807055B5B98}">
      <dsp:nvSpPr>
        <dsp:cNvPr id="0" name=""/>
        <dsp:cNvSpPr/>
      </dsp:nvSpPr>
      <dsp:spPr>
        <a:xfrm rot="10800000">
          <a:off x="0" y="74"/>
          <a:ext cx="6330950" cy="374393"/>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Teaching and learning</a:t>
          </a:r>
        </a:p>
      </dsp:txBody>
      <dsp:txXfrm rot="10800000">
        <a:off x="0" y="74"/>
        <a:ext cx="6330950" cy="243269"/>
      </dsp:txXfrm>
    </dsp:sp>
  </dsp:spTree>
</dsp:drawing>
</file>

<file path=word/diagrams/drawing5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C57DC7-54CD-3A42-9D63-1A2399FFB594}">
      <dsp:nvSpPr>
        <dsp:cNvPr id="0" name=""/>
        <dsp:cNvSpPr/>
      </dsp:nvSpPr>
      <dsp:spPr>
        <a:xfrm>
          <a:off x="0" y="2180655"/>
          <a:ext cx="6330950" cy="286209"/>
        </a:xfrm>
        <a:prstGeom prst="rec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Institutional showcases</a:t>
          </a:r>
          <a:endParaRPr lang="en-US" sz="1000" kern="1200">
            <a:solidFill>
              <a:schemeClr val="tx1"/>
            </a:solidFill>
            <a:latin typeface="Poppins" panose="00000500000000000000" pitchFamily="2" charset="77"/>
            <a:cs typeface="Poppins" panose="00000500000000000000" pitchFamily="2" charset="77"/>
          </a:endParaRPr>
        </a:p>
      </dsp:txBody>
      <dsp:txXfrm>
        <a:off x="0" y="2180655"/>
        <a:ext cx="6330950" cy="286209"/>
      </dsp:txXfrm>
    </dsp:sp>
    <dsp:sp modelId="{2F11178C-AD7E-B04F-BDA2-C8F952E83028}">
      <dsp:nvSpPr>
        <dsp:cNvPr id="0" name=""/>
        <dsp:cNvSpPr/>
      </dsp:nvSpPr>
      <dsp:spPr>
        <a:xfrm rot="10800000">
          <a:off x="0" y="1744758"/>
          <a:ext cx="6330950" cy="440190"/>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Communities of Practice</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744758"/>
        <a:ext cx="6330950" cy="286022"/>
      </dsp:txXfrm>
    </dsp:sp>
    <dsp:sp modelId="{4C36388D-EA59-0141-AAD3-4162D56D3BD3}">
      <dsp:nvSpPr>
        <dsp:cNvPr id="0" name=""/>
        <dsp:cNvSpPr/>
      </dsp:nvSpPr>
      <dsp:spPr>
        <a:xfrm rot="10800000">
          <a:off x="0" y="1308860"/>
          <a:ext cx="6330950" cy="440190"/>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Posters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308860"/>
        <a:ext cx="6330950" cy="286022"/>
      </dsp:txXfrm>
    </dsp:sp>
    <dsp:sp modelId="{33647A21-CFD1-D444-9A05-BBF20E924B87}">
      <dsp:nvSpPr>
        <dsp:cNvPr id="0" name=""/>
        <dsp:cNvSpPr/>
      </dsp:nvSpPr>
      <dsp:spPr>
        <a:xfrm rot="10800000">
          <a:off x="0" y="872962"/>
          <a:ext cx="6330950" cy="440190"/>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Scholarly or professional publications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872962"/>
        <a:ext cx="6330950" cy="286022"/>
      </dsp:txXfrm>
    </dsp:sp>
    <dsp:sp modelId="{ACB68D08-69D5-7146-A010-1B55C70D0D61}">
      <dsp:nvSpPr>
        <dsp:cNvPr id="0" name=""/>
        <dsp:cNvSpPr/>
      </dsp:nvSpPr>
      <dsp:spPr>
        <a:xfrm rot="10800000">
          <a:off x="0" y="437065"/>
          <a:ext cx="6330950" cy="440190"/>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Workshops and webinars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437065"/>
        <a:ext cx="6330950" cy="286022"/>
      </dsp:txXfrm>
    </dsp:sp>
    <dsp:sp modelId="{55A67DC1-6C3B-4E45-AEB8-D807055B5B98}">
      <dsp:nvSpPr>
        <dsp:cNvPr id="0" name=""/>
        <dsp:cNvSpPr/>
      </dsp:nvSpPr>
      <dsp:spPr>
        <a:xfrm rot="10800000">
          <a:off x="0" y="1167"/>
          <a:ext cx="6330950" cy="440190"/>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Conference presentations</a:t>
          </a:r>
        </a:p>
      </dsp:txBody>
      <dsp:txXfrm rot="10800000">
        <a:off x="0" y="1167"/>
        <a:ext cx="6330950" cy="286022"/>
      </dsp:txXfrm>
    </dsp:sp>
  </dsp:spTree>
</dsp:drawing>
</file>

<file path=word/diagrams/drawing5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D5B56-F1CE-1C45-99DC-FB1F0CE80120}">
      <dsp:nvSpPr>
        <dsp:cNvPr id="0" name=""/>
        <dsp:cNvSpPr/>
      </dsp:nvSpPr>
      <dsp:spPr>
        <a:xfrm>
          <a:off x="0" y="2224529"/>
          <a:ext cx="6330950" cy="243429"/>
        </a:xfrm>
        <a:prstGeom prst="rec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Pptional peer feedback </a:t>
          </a:r>
          <a:endParaRPr lang="en-US" sz="1000" kern="1200">
            <a:solidFill>
              <a:schemeClr val="tx1"/>
            </a:solidFill>
            <a:latin typeface="Poppins" panose="00000500000000000000" pitchFamily="2" charset="77"/>
            <a:cs typeface="Poppins" panose="00000500000000000000" pitchFamily="2" charset="77"/>
          </a:endParaRPr>
        </a:p>
      </dsp:txBody>
      <dsp:txXfrm>
        <a:off x="0" y="2224529"/>
        <a:ext cx="6330950" cy="243429"/>
      </dsp:txXfrm>
    </dsp:sp>
    <dsp:sp modelId="{FA959599-634F-E24B-A6AB-07F72B9C7B86}">
      <dsp:nvSpPr>
        <dsp:cNvPr id="0" name=""/>
        <dsp:cNvSpPr/>
      </dsp:nvSpPr>
      <dsp:spPr>
        <a:xfrm rot="10800000">
          <a:off x="0" y="1853786"/>
          <a:ext cx="6330950" cy="374393"/>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A performance review summary</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853786"/>
        <a:ext cx="6330950" cy="243269"/>
      </dsp:txXfrm>
    </dsp:sp>
    <dsp:sp modelId="{2F11178C-AD7E-B04F-BDA2-C8F952E83028}">
      <dsp:nvSpPr>
        <dsp:cNvPr id="0" name=""/>
        <dsp:cNvSpPr/>
      </dsp:nvSpPr>
      <dsp:spPr>
        <a:xfrm rot="10800000">
          <a:off x="0" y="1483044"/>
          <a:ext cx="6330950" cy="374393"/>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Professional goals and a professional development plan</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483044"/>
        <a:ext cx="6330950" cy="243269"/>
      </dsp:txXfrm>
    </dsp:sp>
    <dsp:sp modelId="{4C36388D-EA59-0141-AAD3-4162D56D3BD3}">
      <dsp:nvSpPr>
        <dsp:cNvPr id="0" name=""/>
        <dsp:cNvSpPr/>
      </dsp:nvSpPr>
      <dsp:spPr>
        <a:xfrm rot="10800000">
          <a:off x="0" y="1112301"/>
          <a:ext cx="6330950" cy="374393"/>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A statement of your teaching philosophy</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112301"/>
        <a:ext cx="6330950" cy="243269"/>
      </dsp:txXfrm>
    </dsp:sp>
    <dsp:sp modelId="{33647A21-CFD1-D444-9A05-BBF20E924B87}">
      <dsp:nvSpPr>
        <dsp:cNvPr id="0" name=""/>
        <dsp:cNvSpPr/>
      </dsp:nvSpPr>
      <dsp:spPr>
        <a:xfrm rot="10800000">
          <a:off x="0" y="741559"/>
          <a:ext cx="6330950" cy="374393"/>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Self-reflection</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741559"/>
        <a:ext cx="6330950" cy="243269"/>
      </dsp:txXfrm>
    </dsp:sp>
    <dsp:sp modelId="{ACB68D08-69D5-7146-A010-1B55C70D0D61}">
      <dsp:nvSpPr>
        <dsp:cNvPr id="0" name=""/>
        <dsp:cNvSpPr/>
      </dsp:nvSpPr>
      <dsp:spPr>
        <a:xfrm rot="10800000">
          <a:off x="0" y="370817"/>
          <a:ext cx="6330950" cy="374393"/>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Review of student feedback</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70817"/>
        <a:ext cx="6330950" cy="243269"/>
      </dsp:txXfrm>
    </dsp:sp>
    <dsp:sp modelId="{55A67DC1-6C3B-4E45-AEB8-D807055B5B98}">
      <dsp:nvSpPr>
        <dsp:cNvPr id="0" name=""/>
        <dsp:cNvSpPr/>
      </dsp:nvSpPr>
      <dsp:spPr>
        <a:xfrm rot="10800000">
          <a:off x="0" y="74"/>
          <a:ext cx="6330950" cy="374393"/>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Classroom observation by an academic administrator</a:t>
          </a:r>
        </a:p>
      </dsp:txBody>
      <dsp:txXfrm rot="10800000">
        <a:off x="0" y="74"/>
        <a:ext cx="6330950" cy="243269"/>
      </dsp:txXfrm>
    </dsp:sp>
  </dsp:spTree>
</dsp:drawing>
</file>

<file path=word/diagrams/drawing6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B3812-D532-5C46-B8CD-FA6533B94E68}">
      <dsp:nvSpPr>
        <dsp:cNvPr id="0" name=""/>
        <dsp:cNvSpPr/>
      </dsp:nvSpPr>
      <dsp:spPr>
        <a:xfrm>
          <a:off x="0" y="2180655"/>
          <a:ext cx="6330950" cy="286209"/>
        </a:xfrm>
        <a:prstGeom prst="rec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Contributing to curriculum renewal or College initiatives</a:t>
          </a:r>
          <a:endParaRPr lang="en-US" sz="1000" kern="1200">
            <a:solidFill>
              <a:schemeClr val="tx1"/>
            </a:solidFill>
            <a:latin typeface="Poppins" panose="00000500000000000000" pitchFamily="2" charset="77"/>
            <a:cs typeface="Poppins" panose="00000500000000000000" pitchFamily="2" charset="77"/>
          </a:endParaRPr>
        </a:p>
      </dsp:txBody>
      <dsp:txXfrm>
        <a:off x="0" y="2180655"/>
        <a:ext cx="6330950" cy="286209"/>
      </dsp:txXfrm>
    </dsp:sp>
    <dsp:sp modelId="{2F11178C-AD7E-B04F-BDA2-C8F952E83028}">
      <dsp:nvSpPr>
        <dsp:cNvPr id="0" name=""/>
        <dsp:cNvSpPr/>
      </dsp:nvSpPr>
      <dsp:spPr>
        <a:xfrm rot="10800000">
          <a:off x="0" y="1744758"/>
          <a:ext cx="6330950" cy="440190"/>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Engaging in scholarship or applied research</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744758"/>
        <a:ext cx="6330950" cy="286022"/>
      </dsp:txXfrm>
    </dsp:sp>
    <dsp:sp modelId="{4C36388D-EA59-0141-AAD3-4162D56D3BD3}">
      <dsp:nvSpPr>
        <dsp:cNvPr id="0" name=""/>
        <dsp:cNvSpPr/>
      </dsp:nvSpPr>
      <dsp:spPr>
        <a:xfrm rot="10800000">
          <a:off x="0" y="1308860"/>
          <a:ext cx="6330950" cy="440190"/>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Pursuing additional education or certification</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308860"/>
        <a:ext cx="6330950" cy="286022"/>
      </dsp:txXfrm>
    </dsp:sp>
    <dsp:sp modelId="{33647A21-CFD1-D444-9A05-BBF20E924B87}">
      <dsp:nvSpPr>
        <dsp:cNvPr id="0" name=""/>
        <dsp:cNvSpPr/>
      </dsp:nvSpPr>
      <dsp:spPr>
        <a:xfrm rot="10800000">
          <a:off x="0" y="872962"/>
          <a:ext cx="6330950" cy="440190"/>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Participating in conferences or workshops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872962"/>
        <a:ext cx="6330950" cy="286022"/>
      </dsp:txXfrm>
    </dsp:sp>
    <dsp:sp modelId="{ACB68D08-69D5-7146-A010-1B55C70D0D61}">
      <dsp:nvSpPr>
        <dsp:cNvPr id="0" name=""/>
        <dsp:cNvSpPr/>
      </dsp:nvSpPr>
      <dsp:spPr>
        <a:xfrm rot="10800000">
          <a:off x="0" y="437065"/>
          <a:ext cx="6330950" cy="440190"/>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Developing expertise in your discipline</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437065"/>
        <a:ext cx="6330950" cy="286022"/>
      </dsp:txXfrm>
    </dsp:sp>
    <dsp:sp modelId="{55A67DC1-6C3B-4E45-AEB8-D807055B5B98}">
      <dsp:nvSpPr>
        <dsp:cNvPr id="0" name=""/>
        <dsp:cNvSpPr/>
      </dsp:nvSpPr>
      <dsp:spPr>
        <a:xfrm rot="10800000">
          <a:off x="0" y="1167"/>
          <a:ext cx="6330950" cy="440190"/>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Strengthening your teaching practice</a:t>
          </a:r>
        </a:p>
      </dsp:txBody>
      <dsp:txXfrm rot="10800000">
        <a:off x="0" y="1167"/>
        <a:ext cx="6330950" cy="286022"/>
      </dsp:txXfrm>
    </dsp:sp>
  </dsp:spTree>
</dsp:drawing>
</file>

<file path=word/diagrams/drawing6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26B21-F902-C449-81C9-9E494F0FA600}">
      <dsp:nvSpPr>
        <dsp:cNvPr id="0" name=""/>
        <dsp:cNvSpPr/>
      </dsp:nvSpPr>
      <dsp:spPr>
        <a:xfrm>
          <a:off x="1646" y="1829858"/>
          <a:ext cx="6327657" cy="297451"/>
        </a:xfrm>
        <a:prstGeom prst="rec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Result in knowledge or resources that can be shared with others</a:t>
          </a:r>
          <a:endParaRPr lang="en-US" sz="1000" kern="1200">
            <a:solidFill>
              <a:schemeClr val="tx1"/>
            </a:solidFill>
            <a:latin typeface="Poppins" panose="00000500000000000000" pitchFamily="2" charset="77"/>
            <a:cs typeface="Poppins" panose="00000500000000000000" pitchFamily="2" charset="77"/>
          </a:endParaRPr>
        </a:p>
      </dsp:txBody>
      <dsp:txXfrm>
        <a:off x="1646" y="1829858"/>
        <a:ext cx="6327657" cy="297451"/>
      </dsp:txXfrm>
    </dsp:sp>
    <dsp:sp modelId="{4C36388D-EA59-0141-AAD3-4162D56D3BD3}">
      <dsp:nvSpPr>
        <dsp:cNvPr id="0" name=""/>
        <dsp:cNvSpPr/>
      </dsp:nvSpPr>
      <dsp:spPr>
        <a:xfrm rot="10800000">
          <a:off x="1646" y="1372601"/>
          <a:ext cx="6327657" cy="457479"/>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Improve teaching, programs, or professional practice</a:t>
          </a:r>
          <a:endParaRPr lang="en-US" sz="1000" kern="1200">
            <a:solidFill>
              <a:schemeClr val="tx1"/>
            </a:solidFill>
            <a:latin typeface="Poppins" panose="00000500000000000000" pitchFamily="2" charset="77"/>
            <a:cs typeface="Poppins" panose="00000500000000000000" pitchFamily="2" charset="77"/>
          </a:endParaRPr>
        </a:p>
      </dsp:txBody>
      <dsp:txXfrm rot="10800000">
        <a:off x="1646" y="1372601"/>
        <a:ext cx="6327657" cy="297256"/>
      </dsp:txXfrm>
    </dsp:sp>
    <dsp:sp modelId="{33647A21-CFD1-D444-9A05-BBF20E924B87}">
      <dsp:nvSpPr>
        <dsp:cNvPr id="0" name=""/>
        <dsp:cNvSpPr/>
      </dsp:nvSpPr>
      <dsp:spPr>
        <a:xfrm rot="10800000">
          <a:off x="1646" y="915344"/>
          <a:ext cx="6327657" cy="457479"/>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Contribute to departmental or institutional priorities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1646" y="915344"/>
        <a:ext cx="6327657" cy="297256"/>
      </dsp:txXfrm>
    </dsp:sp>
    <dsp:sp modelId="{ACB68D08-69D5-7146-A010-1B55C70D0D61}">
      <dsp:nvSpPr>
        <dsp:cNvPr id="0" name=""/>
        <dsp:cNvSpPr/>
      </dsp:nvSpPr>
      <dsp:spPr>
        <a:xfrm rot="10800000">
          <a:off x="1646" y="458087"/>
          <a:ext cx="6327657" cy="457479"/>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Enhance student learning</a:t>
          </a:r>
          <a:endParaRPr lang="en-US" sz="1000" kern="1200">
            <a:solidFill>
              <a:schemeClr val="tx1"/>
            </a:solidFill>
            <a:latin typeface="Poppins" panose="00000500000000000000" pitchFamily="2" charset="77"/>
            <a:cs typeface="Poppins" panose="00000500000000000000" pitchFamily="2" charset="77"/>
          </a:endParaRPr>
        </a:p>
      </dsp:txBody>
      <dsp:txXfrm rot="10800000">
        <a:off x="1646" y="458087"/>
        <a:ext cx="6327657" cy="297256"/>
      </dsp:txXfrm>
    </dsp:sp>
    <dsp:sp modelId="{55A67DC1-6C3B-4E45-AEB8-D807055B5B98}">
      <dsp:nvSpPr>
        <dsp:cNvPr id="0" name=""/>
        <dsp:cNvSpPr/>
      </dsp:nvSpPr>
      <dsp:spPr>
        <a:xfrm rot="10800000">
          <a:off x="1646" y="830"/>
          <a:ext cx="6327657" cy="457479"/>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Support your professional growth</a:t>
          </a:r>
        </a:p>
      </dsp:txBody>
      <dsp:txXfrm rot="10800000">
        <a:off x="1646" y="830"/>
        <a:ext cx="6327657" cy="297256"/>
      </dsp:txXfrm>
    </dsp:sp>
  </dsp:spTree>
</dsp:drawing>
</file>

<file path=word/diagrams/drawing6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0B2782-0C64-4641-A3E2-0D8C384AFFB6}">
      <dsp:nvSpPr>
        <dsp:cNvPr id="0" name=""/>
        <dsp:cNvSpPr/>
      </dsp:nvSpPr>
      <dsp:spPr>
        <a:xfrm>
          <a:off x="0" y="2224529"/>
          <a:ext cx="6330950" cy="243429"/>
        </a:xfrm>
        <a:prstGeom prst="rec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Leading projects that support strategic College initiatives</a:t>
          </a:r>
          <a:endParaRPr lang="en-US" sz="1000" kern="1200">
            <a:solidFill>
              <a:schemeClr val="tx1"/>
            </a:solidFill>
            <a:latin typeface="Poppins" panose="00000500000000000000" pitchFamily="2" charset="77"/>
            <a:cs typeface="Poppins" panose="00000500000000000000" pitchFamily="2" charset="77"/>
          </a:endParaRPr>
        </a:p>
      </dsp:txBody>
      <dsp:txXfrm>
        <a:off x="0" y="2224529"/>
        <a:ext cx="6330950" cy="243429"/>
      </dsp:txXfrm>
    </dsp:sp>
    <dsp:sp modelId="{902646FA-7CC0-EA49-A88C-38C13A9EC046}">
      <dsp:nvSpPr>
        <dsp:cNvPr id="0" name=""/>
        <dsp:cNvSpPr/>
      </dsp:nvSpPr>
      <dsp:spPr>
        <a:xfrm rot="10800000">
          <a:off x="0" y="1853786"/>
          <a:ext cx="6330950" cy="374393"/>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Creating innovative educational resources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853786"/>
        <a:ext cx="6330950" cy="243269"/>
      </dsp:txXfrm>
    </dsp:sp>
    <dsp:sp modelId="{D6EF6592-D27C-C741-8B97-1313B928F92F}">
      <dsp:nvSpPr>
        <dsp:cNvPr id="0" name=""/>
        <dsp:cNvSpPr/>
      </dsp:nvSpPr>
      <dsp:spPr>
        <a:xfrm rot="10800000">
          <a:off x="0" y="1483044"/>
          <a:ext cx="6330950" cy="374393"/>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Exploring emerging technologies or teaching practices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483044"/>
        <a:ext cx="6330950" cy="243269"/>
      </dsp:txXfrm>
    </dsp:sp>
    <dsp:sp modelId="{4C36388D-EA59-0141-AAD3-4162D56D3BD3}">
      <dsp:nvSpPr>
        <dsp:cNvPr id="0" name=""/>
        <dsp:cNvSpPr/>
      </dsp:nvSpPr>
      <dsp:spPr>
        <a:xfrm rot="10800000">
          <a:off x="0" y="1112301"/>
          <a:ext cx="6330950" cy="374393"/>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Developing new curriculum or programs</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1112301"/>
        <a:ext cx="6330950" cy="243269"/>
      </dsp:txXfrm>
    </dsp:sp>
    <dsp:sp modelId="{33647A21-CFD1-D444-9A05-BBF20E924B87}">
      <dsp:nvSpPr>
        <dsp:cNvPr id="0" name=""/>
        <dsp:cNvSpPr/>
      </dsp:nvSpPr>
      <dsp:spPr>
        <a:xfrm rot="10800000">
          <a:off x="0" y="741559"/>
          <a:ext cx="6330950" cy="374393"/>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Working in industry to update professional knowledge</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741559"/>
        <a:ext cx="6330950" cy="243269"/>
      </dsp:txXfrm>
    </dsp:sp>
    <dsp:sp modelId="{ACB68D08-69D5-7146-A010-1B55C70D0D61}">
      <dsp:nvSpPr>
        <dsp:cNvPr id="0" name=""/>
        <dsp:cNvSpPr/>
      </dsp:nvSpPr>
      <dsp:spPr>
        <a:xfrm rot="10800000">
          <a:off x="0" y="370817"/>
          <a:ext cx="6330950" cy="374393"/>
        </a:xfrm>
        <a:prstGeom prst="upArrowCallout">
          <a:avLst/>
        </a:prstGeom>
        <a:solidFill>
          <a:srgbClr val="CADDF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Poppins" panose="00000500000000000000" pitchFamily="2" charset="77"/>
            <a:buNone/>
          </a:pPr>
          <a:r>
            <a:rPr lang="en-CA" sz="1000" kern="1200">
              <a:solidFill>
                <a:schemeClr val="tx1"/>
              </a:solidFill>
              <a:latin typeface="Poppins" panose="00000500000000000000" pitchFamily="2" charset="77"/>
              <a:cs typeface="Poppins" panose="00000500000000000000" pitchFamily="2" charset="77"/>
            </a:rPr>
            <a:t>Conducting applied or discipline-based research</a:t>
          </a:r>
          <a:endParaRPr lang="en-US" sz="1000" kern="1200">
            <a:solidFill>
              <a:schemeClr val="tx1"/>
            </a:solidFill>
            <a:latin typeface="Poppins" panose="00000500000000000000" pitchFamily="2" charset="77"/>
            <a:cs typeface="Poppins" panose="00000500000000000000" pitchFamily="2" charset="77"/>
          </a:endParaRPr>
        </a:p>
      </dsp:txBody>
      <dsp:txXfrm rot="10800000">
        <a:off x="0" y="370817"/>
        <a:ext cx="6330950" cy="243269"/>
      </dsp:txXfrm>
    </dsp:sp>
    <dsp:sp modelId="{55A67DC1-6C3B-4E45-AEB8-D807055B5B98}">
      <dsp:nvSpPr>
        <dsp:cNvPr id="0" name=""/>
        <dsp:cNvSpPr/>
      </dsp:nvSpPr>
      <dsp:spPr>
        <a:xfrm rot="10800000">
          <a:off x="0" y="74"/>
          <a:ext cx="6330950" cy="374393"/>
        </a:xfrm>
        <a:prstGeom prst="upArrowCallou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Font typeface="Symbol" pitchFamily="2" charset="2"/>
            <a:buNone/>
          </a:pPr>
          <a:r>
            <a:rPr lang="en-CA" sz="1000" kern="1200">
              <a:solidFill>
                <a:schemeClr val="tx1"/>
              </a:solidFill>
              <a:latin typeface="Poppins" panose="00000500000000000000" pitchFamily="2" charset="77"/>
              <a:cs typeface="Poppins" panose="00000500000000000000" pitchFamily="2" charset="77"/>
            </a:rPr>
            <a:t>Completing graduate or advanced studies</a:t>
          </a:r>
        </a:p>
      </dsp:txBody>
      <dsp:txXfrm rot="10800000">
        <a:off x="0" y="74"/>
        <a:ext cx="6330950" cy="243269"/>
      </dsp:txXfrm>
    </dsp:sp>
  </dsp:spTree>
</dsp:drawing>
</file>

<file path=word/diagrams/drawing6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389D9-E375-864A-907A-0108273299BA}">
      <dsp:nvSpPr>
        <dsp:cNvPr id="0" name=""/>
        <dsp:cNvSpPr/>
      </dsp:nvSpPr>
      <dsp:spPr>
        <a:xfrm>
          <a:off x="-4212808" y="-646422"/>
          <a:ext cx="5019717" cy="5019717"/>
        </a:xfrm>
        <a:prstGeom prst="blockArc">
          <a:avLst>
            <a:gd name="adj1" fmla="val 18900000"/>
            <a:gd name="adj2" fmla="val 2700000"/>
            <a:gd name="adj3" fmla="val 43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E8391E3-6CBB-0E42-A559-B2207DB3A96A}">
      <dsp:nvSpPr>
        <dsp:cNvPr id="0" name=""/>
        <dsp:cNvSpPr/>
      </dsp:nvSpPr>
      <dsp:spPr>
        <a:xfrm>
          <a:off x="261440" y="169423"/>
          <a:ext cx="6033726" cy="338698"/>
        </a:xfrm>
        <a:prstGeom prst="rec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8842" tIns="27940" rIns="27940" bIns="27940" numCol="1" spcCol="1270" anchor="ctr" anchorCtr="0">
          <a:noAutofit/>
        </a:bodyPr>
        <a:lstStyle/>
        <a:p>
          <a:pPr marL="0" lvl="0" indent="0" algn="l" defTabSz="488950">
            <a:lnSpc>
              <a:spcPct val="90000"/>
            </a:lnSpc>
            <a:spcBef>
              <a:spcPct val="0"/>
            </a:spcBef>
            <a:spcAft>
              <a:spcPct val="35000"/>
            </a:spcAft>
            <a:buNone/>
          </a:pPr>
          <a:r>
            <a:rPr lang="en-CA" sz="1100" kern="1200">
              <a:solidFill>
                <a:schemeClr val="tx1"/>
              </a:solidFill>
              <a:latin typeface="Poppins" panose="00000500000000000000" pitchFamily="2" charset="77"/>
              <a:cs typeface="Poppins" panose="00000500000000000000" pitchFamily="2" charset="77"/>
            </a:rPr>
            <a:t>Develop professional learning goals aligned with your teaching practice.</a:t>
          </a:r>
          <a:endParaRPr lang="en-US" sz="1100" kern="1200">
            <a:solidFill>
              <a:schemeClr val="tx1"/>
            </a:solidFill>
            <a:latin typeface="Poppins" panose="00000500000000000000" pitchFamily="2" charset="77"/>
            <a:cs typeface="Poppins" panose="00000500000000000000" pitchFamily="2" charset="77"/>
          </a:endParaRPr>
        </a:p>
      </dsp:txBody>
      <dsp:txXfrm>
        <a:off x="261440" y="169423"/>
        <a:ext cx="6033726" cy="338698"/>
      </dsp:txXfrm>
    </dsp:sp>
    <dsp:sp modelId="{D2684553-9643-AD40-8CD6-5D4F3B743CEF}">
      <dsp:nvSpPr>
        <dsp:cNvPr id="0" name=""/>
        <dsp:cNvSpPr/>
      </dsp:nvSpPr>
      <dsp:spPr>
        <a:xfrm>
          <a:off x="49753" y="127086"/>
          <a:ext cx="423372" cy="423372"/>
        </a:xfrm>
        <a:prstGeom prst="ellipse">
          <a:avLst/>
        </a:prstGeom>
        <a:solidFill>
          <a:srgbClr val="133D75"/>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94F43473-AE9F-5F4A-AE9C-9FAD8763FC77}">
      <dsp:nvSpPr>
        <dsp:cNvPr id="0" name=""/>
        <dsp:cNvSpPr/>
      </dsp:nvSpPr>
      <dsp:spPr>
        <a:xfrm>
          <a:off x="568161" y="677769"/>
          <a:ext cx="5727004" cy="338698"/>
        </a:xfrm>
        <a:prstGeom prst="rec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8842" tIns="27940" rIns="27940" bIns="27940" numCol="1" spcCol="1270" anchor="ctr" anchorCtr="0">
          <a:noAutofit/>
        </a:bodyPr>
        <a:lstStyle/>
        <a:p>
          <a:pPr marL="0" lvl="0" indent="0" algn="l" defTabSz="488950">
            <a:lnSpc>
              <a:spcPct val="90000"/>
            </a:lnSpc>
            <a:spcBef>
              <a:spcPct val="0"/>
            </a:spcBef>
            <a:spcAft>
              <a:spcPct val="35000"/>
            </a:spcAft>
            <a:buNone/>
          </a:pPr>
          <a:r>
            <a:rPr lang="en-CA" sz="1100" kern="1200">
              <a:solidFill>
                <a:schemeClr val="tx1"/>
              </a:solidFill>
              <a:latin typeface="Poppins" panose="00000500000000000000" pitchFamily="2" charset="77"/>
              <a:cs typeface="Poppins" panose="00000500000000000000" pitchFamily="2" charset="77"/>
            </a:rPr>
            <a:t>Identify opportunities for professional development and collaboration. </a:t>
          </a:r>
          <a:endParaRPr lang="en-US" sz="1100" kern="1200">
            <a:solidFill>
              <a:schemeClr val="tx1"/>
            </a:solidFill>
            <a:latin typeface="Poppins" panose="00000500000000000000" pitchFamily="2" charset="77"/>
            <a:cs typeface="Poppins" panose="00000500000000000000" pitchFamily="2" charset="77"/>
          </a:endParaRPr>
        </a:p>
      </dsp:txBody>
      <dsp:txXfrm>
        <a:off x="568161" y="677769"/>
        <a:ext cx="5727004" cy="338698"/>
      </dsp:txXfrm>
    </dsp:sp>
    <dsp:sp modelId="{5043473E-E6B5-4549-A405-0E09A479A2F7}">
      <dsp:nvSpPr>
        <dsp:cNvPr id="0" name=""/>
        <dsp:cNvSpPr/>
      </dsp:nvSpPr>
      <dsp:spPr>
        <a:xfrm>
          <a:off x="356475" y="635431"/>
          <a:ext cx="423372" cy="423372"/>
        </a:xfrm>
        <a:prstGeom prst="ellipse">
          <a:avLst/>
        </a:prstGeom>
        <a:solidFill>
          <a:srgbClr val="133D75"/>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510480D-3F4D-CC44-A0A0-4E29BACC708F}">
      <dsp:nvSpPr>
        <dsp:cNvPr id="0" name=""/>
        <dsp:cNvSpPr/>
      </dsp:nvSpPr>
      <dsp:spPr>
        <a:xfrm>
          <a:off x="736243" y="1185741"/>
          <a:ext cx="5558922" cy="338698"/>
        </a:xfrm>
        <a:prstGeom prst="rec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8842"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Recognize pathways for scholarship, applied research, and knowledge sharing.</a:t>
          </a:r>
          <a:endParaRPr lang="en-US" sz="1050" kern="1200">
            <a:solidFill>
              <a:schemeClr val="tx1"/>
            </a:solidFill>
            <a:latin typeface="Poppins" panose="00000500000000000000" pitchFamily="2" charset="77"/>
            <a:cs typeface="Poppins" panose="00000500000000000000" pitchFamily="2" charset="77"/>
          </a:endParaRPr>
        </a:p>
      </dsp:txBody>
      <dsp:txXfrm>
        <a:off x="736243" y="1185741"/>
        <a:ext cx="5558922" cy="338698"/>
      </dsp:txXfrm>
    </dsp:sp>
    <dsp:sp modelId="{4D8DA8EE-B3BE-5544-A786-F915FC55510B}">
      <dsp:nvSpPr>
        <dsp:cNvPr id="0" name=""/>
        <dsp:cNvSpPr/>
      </dsp:nvSpPr>
      <dsp:spPr>
        <a:xfrm>
          <a:off x="524557" y="1143404"/>
          <a:ext cx="423372" cy="423372"/>
        </a:xfrm>
        <a:prstGeom prst="ellipse">
          <a:avLst/>
        </a:prstGeom>
        <a:solidFill>
          <a:srgbClr val="133D75"/>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312F111F-2A22-8144-ACD2-531DDD4815F1}">
      <dsp:nvSpPr>
        <dsp:cNvPr id="0" name=""/>
        <dsp:cNvSpPr/>
      </dsp:nvSpPr>
      <dsp:spPr>
        <a:xfrm>
          <a:off x="789910" y="1694087"/>
          <a:ext cx="5505255" cy="338698"/>
        </a:xfrm>
        <a:prstGeom prst="rec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8842" tIns="27940" rIns="27940" bIns="27940" numCol="1" spcCol="1270" anchor="ctr" anchorCtr="0">
          <a:noAutofit/>
        </a:bodyPr>
        <a:lstStyle/>
        <a:p>
          <a:pPr marL="0" lvl="0" indent="0" algn="l" defTabSz="488950">
            <a:lnSpc>
              <a:spcPct val="90000"/>
            </a:lnSpc>
            <a:spcBef>
              <a:spcPct val="0"/>
            </a:spcBef>
            <a:spcAft>
              <a:spcPct val="35000"/>
            </a:spcAft>
            <a:buNone/>
          </a:pPr>
          <a:r>
            <a:rPr lang="en-CA" sz="1100" kern="1200">
              <a:solidFill>
                <a:schemeClr val="tx1"/>
              </a:solidFill>
              <a:latin typeface="Poppins" panose="00000500000000000000" pitchFamily="2" charset="77"/>
              <a:cs typeface="Poppins" panose="00000500000000000000" pitchFamily="2" charset="77"/>
            </a:rPr>
            <a:t>Understand the purpose of the faculty performance review process. </a:t>
          </a:r>
          <a:endParaRPr lang="en-US" sz="1100" kern="1200">
            <a:solidFill>
              <a:schemeClr val="tx1"/>
            </a:solidFill>
            <a:latin typeface="Poppins" panose="00000500000000000000" pitchFamily="2" charset="77"/>
            <a:cs typeface="Poppins" panose="00000500000000000000" pitchFamily="2" charset="77"/>
          </a:endParaRPr>
        </a:p>
      </dsp:txBody>
      <dsp:txXfrm>
        <a:off x="789910" y="1694087"/>
        <a:ext cx="5505255" cy="338698"/>
      </dsp:txXfrm>
    </dsp:sp>
    <dsp:sp modelId="{C1DEBA43-5CD1-6C44-9AC1-CDC6DE08DC2E}">
      <dsp:nvSpPr>
        <dsp:cNvPr id="0" name=""/>
        <dsp:cNvSpPr/>
      </dsp:nvSpPr>
      <dsp:spPr>
        <a:xfrm>
          <a:off x="578224" y="1651750"/>
          <a:ext cx="423372" cy="423372"/>
        </a:xfrm>
        <a:prstGeom prst="ellipse">
          <a:avLst/>
        </a:prstGeom>
        <a:solidFill>
          <a:srgbClr val="133D75"/>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5448D853-8502-7E44-9557-D6E5942862BF}">
      <dsp:nvSpPr>
        <dsp:cNvPr id="0" name=""/>
        <dsp:cNvSpPr/>
      </dsp:nvSpPr>
      <dsp:spPr>
        <a:xfrm>
          <a:off x="736243" y="2202432"/>
          <a:ext cx="5558922" cy="338698"/>
        </a:xfrm>
        <a:prstGeom prst="rec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8842" tIns="27940" rIns="27940" bIns="27940" numCol="1" spcCol="1270" anchor="ctr" anchorCtr="0">
          <a:noAutofit/>
        </a:bodyPr>
        <a:lstStyle/>
        <a:p>
          <a:pPr marL="0" lvl="0" indent="0" algn="l" defTabSz="488950">
            <a:lnSpc>
              <a:spcPct val="90000"/>
            </a:lnSpc>
            <a:spcBef>
              <a:spcPct val="0"/>
            </a:spcBef>
            <a:spcAft>
              <a:spcPct val="35000"/>
            </a:spcAft>
            <a:buNone/>
          </a:pPr>
          <a:r>
            <a:rPr lang="en-CA" sz="1100" kern="1200">
              <a:solidFill>
                <a:schemeClr val="tx1"/>
              </a:solidFill>
              <a:latin typeface="Poppins" panose="00000500000000000000" pitchFamily="2" charset="77"/>
              <a:cs typeface="Poppins" panose="00000500000000000000" pitchFamily="2" charset="77"/>
            </a:rPr>
            <a:t>Explore Professional Development Leave opportunities. </a:t>
          </a:r>
          <a:endParaRPr lang="en-US" sz="1100" kern="1200">
            <a:solidFill>
              <a:schemeClr val="tx1"/>
            </a:solidFill>
            <a:latin typeface="Poppins" panose="00000500000000000000" pitchFamily="2" charset="77"/>
            <a:cs typeface="Poppins" panose="00000500000000000000" pitchFamily="2" charset="77"/>
          </a:endParaRPr>
        </a:p>
      </dsp:txBody>
      <dsp:txXfrm>
        <a:off x="736243" y="2202432"/>
        <a:ext cx="5558922" cy="338698"/>
      </dsp:txXfrm>
    </dsp:sp>
    <dsp:sp modelId="{286A2CB9-FDC6-4C4B-8EE5-30AA16820198}">
      <dsp:nvSpPr>
        <dsp:cNvPr id="0" name=""/>
        <dsp:cNvSpPr/>
      </dsp:nvSpPr>
      <dsp:spPr>
        <a:xfrm>
          <a:off x="524557" y="2160095"/>
          <a:ext cx="423372" cy="423372"/>
        </a:xfrm>
        <a:prstGeom prst="ellipse">
          <a:avLst/>
        </a:prstGeom>
        <a:solidFill>
          <a:srgbClr val="133D75"/>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EAD12807-5763-E94C-BE58-08DA99D9FC30}">
      <dsp:nvSpPr>
        <dsp:cNvPr id="0" name=""/>
        <dsp:cNvSpPr/>
      </dsp:nvSpPr>
      <dsp:spPr>
        <a:xfrm>
          <a:off x="568161" y="2710405"/>
          <a:ext cx="5727004" cy="338698"/>
        </a:xfrm>
        <a:prstGeom prst="rec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8842" tIns="27940" rIns="27940" bIns="27940" numCol="1" spcCol="1270" anchor="ctr" anchorCtr="0">
          <a:noAutofit/>
        </a:bodyPr>
        <a:lstStyle/>
        <a:p>
          <a:pPr marL="0" lvl="0" indent="0" algn="l" defTabSz="466725">
            <a:lnSpc>
              <a:spcPct val="90000"/>
            </a:lnSpc>
            <a:spcBef>
              <a:spcPct val="0"/>
            </a:spcBef>
            <a:spcAft>
              <a:spcPct val="35000"/>
            </a:spcAft>
            <a:buNone/>
          </a:pPr>
          <a:r>
            <a:rPr lang="en-CA" sz="1050" kern="1200">
              <a:solidFill>
                <a:schemeClr val="tx1"/>
              </a:solidFill>
              <a:latin typeface="Poppins" panose="00000500000000000000" pitchFamily="2" charset="77"/>
              <a:cs typeface="Poppins" panose="00000500000000000000" pitchFamily="2" charset="77"/>
            </a:rPr>
            <a:t>Identify College resources that support your continued growth as an educator.</a:t>
          </a:r>
          <a:endParaRPr lang="en-US" sz="1050" kern="1200">
            <a:solidFill>
              <a:schemeClr val="tx1"/>
            </a:solidFill>
            <a:latin typeface="Poppins" panose="00000500000000000000" pitchFamily="2" charset="77"/>
            <a:cs typeface="Poppins" panose="00000500000000000000" pitchFamily="2" charset="77"/>
          </a:endParaRPr>
        </a:p>
      </dsp:txBody>
      <dsp:txXfrm>
        <a:off x="568161" y="2710405"/>
        <a:ext cx="5727004" cy="338698"/>
      </dsp:txXfrm>
    </dsp:sp>
    <dsp:sp modelId="{00062D81-04E3-D149-96C1-1CCCD25C0370}">
      <dsp:nvSpPr>
        <dsp:cNvPr id="0" name=""/>
        <dsp:cNvSpPr/>
      </dsp:nvSpPr>
      <dsp:spPr>
        <a:xfrm>
          <a:off x="356475" y="2668068"/>
          <a:ext cx="423372" cy="423372"/>
        </a:xfrm>
        <a:prstGeom prst="ellipse">
          <a:avLst/>
        </a:prstGeom>
        <a:solidFill>
          <a:srgbClr val="133D75"/>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36DEB7C5-093B-0D4A-B987-532E0F42CB6A}">
      <dsp:nvSpPr>
        <dsp:cNvPr id="0" name=""/>
        <dsp:cNvSpPr/>
      </dsp:nvSpPr>
      <dsp:spPr>
        <a:xfrm>
          <a:off x="261440" y="3218751"/>
          <a:ext cx="6033726" cy="338698"/>
        </a:xfrm>
        <a:prstGeom prst="rect">
          <a:avLst/>
        </a:prstGeom>
        <a:solidFill>
          <a:srgbClr val="CADD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8842" tIns="27940" rIns="27940" bIns="27940" numCol="1" spcCol="1270" anchor="ctr" anchorCtr="0">
          <a:noAutofit/>
        </a:bodyPr>
        <a:lstStyle/>
        <a:p>
          <a:pPr marL="0" lvl="0" indent="0" algn="l" defTabSz="488950">
            <a:lnSpc>
              <a:spcPct val="90000"/>
            </a:lnSpc>
            <a:spcBef>
              <a:spcPct val="0"/>
            </a:spcBef>
            <a:spcAft>
              <a:spcPct val="35000"/>
            </a:spcAft>
            <a:buNone/>
          </a:pPr>
          <a:r>
            <a:rPr lang="en-CA" sz="1100" kern="1200">
              <a:solidFill>
                <a:schemeClr val="tx1"/>
              </a:solidFill>
              <a:latin typeface="Poppins" panose="00000500000000000000" pitchFamily="2" charset="77"/>
              <a:cs typeface="Poppins" panose="00000500000000000000" pitchFamily="2" charset="77"/>
            </a:rPr>
            <a:t>Recognize that teaching is a career of continuous learning and reflection. </a:t>
          </a:r>
          <a:endParaRPr lang="en-US" sz="1100" kern="1200">
            <a:solidFill>
              <a:schemeClr val="tx1"/>
            </a:solidFill>
            <a:latin typeface="Poppins" panose="00000500000000000000" pitchFamily="2" charset="77"/>
            <a:cs typeface="Poppins" panose="00000500000000000000" pitchFamily="2" charset="77"/>
          </a:endParaRPr>
        </a:p>
      </dsp:txBody>
      <dsp:txXfrm>
        <a:off x="261440" y="3218751"/>
        <a:ext cx="6033726" cy="338698"/>
      </dsp:txXfrm>
    </dsp:sp>
    <dsp:sp modelId="{77A33224-0596-CD44-9D8D-C50365DD64C4}">
      <dsp:nvSpPr>
        <dsp:cNvPr id="0" name=""/>
        <dsp:cNvSpPr/>
      </dsp:nvSpPr>
      <dsp:spPr>
        <a:xfrm>
          <a:off x="49753" y="3176413"/>
          <a:ext cx="423372" cy="423372"/>
        </a:xfrm>
        <a:prstGeom prst="ellipse">
          <a:avLst/>
        </a:prstGeom>
        <a:solidFill>
          <a:srgbClr val="133D75"/>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word/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26/layout/SmallDotsVertical#1">
  <dgm:title val=""/>
  <dgm:desc val=""/>
  <dgm:catLst>
    <dgm:cat type="timeline" pri="108"/>
  </dgm:catLst>
  <dgm:sampData>
    <dgm:dataModel>
      <dgm:ptLst>
        <dgm:pt modelId="0" type="doc"/>
        <dgm:pt modelId="100">
          <dgm:prSet phldrT="Title" phldr="1"/>
        </dgm:pt>
        <dgm:pt modelId="101">
          <dgm:prSet phldrT="Description" phldr="1"/>
        </dgm:pt>
        <dgm:pt modelId="200">
          <dgm:prSet phldrT="Title" phldr="1"/>
        </dgm:pt>
        <dgm:pt modelId="201">
          <dgm:prSet phldrT="Description" phldr="1"/>
        </dgm:pt>
        <dgm:pt modelId="300">
          <dgm:prSet phldrT="Title" phldr="1"/>
        </dgm:pt>
        <dgm:pt modelId="301">
          <dgm:prSet phldrT="Description" phldr="1"/>
        </dgm:pt>
        <dgm:pt modelId="400">
          <dgm:prSet phldrT="Title" phldr="1"/>
        </dgm:pt>
        <dgm:pt modelId="401">
          <dgm:prSet phldrT="Description" phldr="1"/>
        </dgm:pt>
      </dgm:ptLst>
      <dgm:cxnLst>
        <dgm:cxn modelId="1000" srcId="0" destId="100" srcOrd="0" destOrd="0"/>
        <dgm:cxn modelId="1001" srcId="100" destId="101" srcOrd="0" destOrd="0"/>
        <dgm:cxn modelId="2000" srcId="0" destId="200" srcOrd="1" destOrd="0"/>
        <dgm:cxn modelId="2001" srcId="200" destId="201" srcOrd="0" destOrd="0"/>
        <dgm:cxn modelId="3000" srcId="0" destId="300" srcOrd="2" destOrd="0"/>
        <dgm:cxn modelId="3001" srcId="300" destId="301" srcOrd="0" destOrd="0"/>
        <dgm:cxn modelId="4000" srcId="0" destId="400" srcOrd="3" destOrd="0"/>
        <dgm:cxn modelId="4001" srcId="400" destId="401" srcOrd="0" destOrd="0"/>
      </dgm:cxn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composite"/>
    <dgm:shape xmlns:r="http://schemas.openxmlformats.org/officeDocument/2006/relationships" r:blip="">
      <dgm:adjLst/>
    </dgm:shape>
    <dgm:presOf/>
    <dgm:constrLst>
      <dgm:constr type="ctrX" for="ch" forName="connLine" refType="w" fact="0.345"/>
      <dgm:constr type="w" for="ch" forName="connLine" refType="w" fact="0.002"/>
      <dgm:constr type="t" for="ch" forName="connLine" refType="h" fact="0.02"/>
      <dgm:constr type="h" for="ch" forName="connLine" refType="h" fact="0.96"/>
      <dgm:constr type="l" for="ch" forName="itemsFlow"/>
      <dgm:constr type="w" for="ch" forName="itemsFlow" refType="w"/>
      <dgm:constr type="t" for="ch" forName="itemsFlow" refType="h" fact="0.02"/>
      <dgm:constr type="h" for="ch" forName="itemsFlow" refType="h" fact="0.96"/>
    </dgm:constrLst>
    <dgm:ruleLst/>
    <dgm:layoutNode name="conn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itemsFlow">
      <dgm:alg type="lin">
        <dgm:param type="linDir" val="fromT"/>
        <dgm:param type="fallback" val="1D"/>
      </dgm:alg>
      <dgm:shape xmlns:r="http://schemas.openxmlformats.org/officeDocument/2006/relationships" r:blip="">
        <dgm:adjLst/>
      </dgm:shape>
      <dgm:presOf/>
      <dgm:constrLst>
        <dgm:constr type="w" for="ch" forName="item" refType="w"/>
        <dgm:constr type="h" for="ch" forName="item" refType="h"/>
        <dgm:constr type="h" for="ch" forName="spacer" refType="h" refFor="ch" refForName="item" fact="0.15"/>
        <dgm:constr type="primFontSz" for="des" forName="titleText" op="equ"/>
        <dgm:constr type="primFontSz" for="des" forName="descText" op="equ"/>
      </dgm:constrLst>
      <dgm:ruleLst/>
      <dgm:forEach name="nodesForEach" axis="ch" ptType="node">
        <dgm:layoutNode name="item">
          <dgm:alg type="composite"/>
          <dgm:shape xmlns:r="http://schemas.openxmlformats.org/officeDocument/2006/relationships" r:blip="">
            <dgm:adjLst/>
          </dgm:shape>
          <dgm:presOf/>
          <dgm:constrLst>
            <dgm:constr type="l" for="ch" forName="anchor"/>
            <dgm:constr type="t" for="ch" forName="anchor"/>
            <dgm:constr type="w" for="ch" forName="anchor" refType="w"/>
            <dgm:constr type="h" for="ch" forName="anchor" refType="h"/>
            <dgm:constr type="l" for="ch" forName="titleText"/>
            <dgm:constr type="ctrY" for="ch" forName="titleText" refType="h" fact="0.5"/>
            <dgm:constr type="w" for="ch" forName="titleText" refType="w" fact="0.312"/>
            <dgm:constr type="h" for="ch" forName="titleText" refType="h"/>
            <dgm:constr type="ctrX" for="ch" forName="dot" refType="w" fact="0.345"/>
            <dgm:constr type="ctrY" for="ch" forName="dot" refType="h" fact="0.5"/>
            <dgm:constr type="w" for="ch" forName="dot" refType="h" fact="0.14"/>
            <dgm:constr type="h" for="ch" forName="dot" refType="h" fact="0.14"/>
            <dgm:constr type="l" for="ch" forName="descText" refType="w" fact="0.379"/>
            <dgm:constr type="ctrY" for="ch" forName="descText" refType="h" fact="0.5"/>
            <dgm:constr type="w" for="ch" forName="descText" refType="w" fact="0.621"/>
            <dgm:constr type="h" for="ch" forName="descText" refType="h"/>
          </dgm:constrLst>
          <dgm:ruleLst/>
          <dgm:layoutNode name="anchor">
            <dgm:alg type="sp"/>
            <dgm:shape xmlns:r="http://schemas.openxmlformats.org/officeDocument/2006/relationships" r:blip="">
              <dgm:adjLst/>
            </dgm:shape>
            <dgm:presOf/>
            <dgm:constrLst/>
            <dgm:ruleLst/>
          </dgm:layoutNode>
          <dgm:layoutNode name="titleText" styleLbl="revTx">
            <dgm:varLst>
              <dgm:chMax val="0"/>
              <dgm:chPref val="0"/>
            </dgm:varLst>
            <dgm:alg type="tx">
              <dgm:param type="txAnchorVert" val="mid"/>
              <dgm:param type="parTxLTRAlign" val="r"/>
              <dgm:param type="parTxRTLAlign" val="l"/>
            </dgm:alg>
            <dgm:shape xmlns:r="http://schemas.openxmlformats.org/officeDocument/2006/relationships" type="rect" r:blip="" hideGeom="1">
              <dgm:adjLst/>
            </dgm:shape>
            <dgm:presOf axis="self" ptType="node"/>
            <dgm:constrLst>
              <dgm:constr type="primFontSz" val="28"/>
              <dgm:constr type="lMarg" refType="primFontSz" fact="0.1"/>
              <dgm:constr type="rMarg" refType="primFontSz" fact="0.3"/>
              <dgm:constr type="tMarg" refType="primFontSz" fact="0.05"/>
              <dgm:constr type="bMarg" refType="primFontSz" fact="0.05"/>
            </dgm:constrLst>
            <dgm:ruleLst>
              <dgm:rule type="primFontSz" val="8" fact="NaN" max="NaN"/>
            </dgm:ruleLst>
          </dgm:layoutNode>
          <dgm:layoutNode name="dot" styleLbl="node1">
            <dgm:alg type="sp"/>
            <dgm:shape xmlns:r="http://schemas.openxmlformats.org/officeDocument/2006/relationships" type="ellipse" r:blip="">
              <dgm:adjLst/>
            </dgm:shape>
            <dgm:presOf/>
            <dgm:constrLst/>
            <dgm:ruleLst/>
          </dgm:layoutNode>
          <dgm:layoutNode name="descText" styleLbl="revTx">
            <dgm:varLst>
              <dgm:chMax val="0"/>
              <dgm:chPref val="0"/>
            </dgm:varLst>
            <dgm:alg type="tx">
              <dgm:param type="txAnchorVert" val="mid"/>
              <dgm:param type="parTxLTRAlign" val="l"/>
              <dgm:param type="parTxRTLAlign" val="r"/>
            </dgm:alg>
            <dgm:shape xmlns:r="http://schemas.openxmlformats.org/officeDocument/2006/relationships" type="rect" r:blip="" hideGeom="1">
              <dgm:adjLst/>
            </dgm:shape>
            <dgm:presOf axis="des" ptType="node"/>
            <dgm:constrLst>
              <dgm:constr type="secFontSz" val="18"/>
              <dgm:constr type="primFontSz" refType="secFontSz"/>
              <dgm:constr type="lMarg" refType="primFontSz" fact="0.3"/>
              <dgm:constr type="rMarg" refType="primFontSz" fact="0.1"/>
              <dgm:constr type="tMarg" refType="primFontSz" fact="0.05"/>
              <dgm:constr type="bMarg" refType="primFontSz" fact="0.05"/>
            </dgm:constrLst>
            <dgm:ruleLst>
              <dgm:rule type="primFontSz" val="7" fact="NaN" max="NaN"/>
            </dgm:ruleLst>
          </dgm:layoutNode>
        </dgm:layoutNode>
        <dgm:forEach name="sibTransForEach" axis="followSib" ptType="sibTrans" cnt="1">
          <dgm:layoutNode name="spacer">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solidFill>
              <a:schemeClr val="accent1"/>
            </a:solidFill>
          </a:defRPr>
        </a:lvl1pPr>
      </dgm1612:lstStyle>
    </a:ext>
  </dgm:extLst>
</dgm:layoutDef>
</file>

<file path=word/diagrams/layout3.xml><?xml version="1.0" encoding="utf-8"?>
<dgm:layoutDef xmlns:dgm="http://schemas.openxmlformats.org/drawingml/2006/diagram" xmlns:a="http://schemas.openxmlformats.org/drawingml/2006/main" uniqueId="urn:microsoft.com/office/officeart/2026/layout/SmallDotsVertical#2">
  <dgm:title val=""/>
  <dgm:desc val=""/>
  <dgm:catLst>
    <dgm:cat type="timeline" pri="108"/>
  </dgm:catLst>
  <dgm:sampData>
    <dgm:dataModel>
      <dgm:ptLst>
        <dgm:pt modelId="0" type="doc"/>
        <dgm:pt modelId="100">
          <dgm:prSet phldrT="Title" phldr="1"/>
        </dgm:pt>
        <dgm:pt modelId="101">
          <dgm:prSet phldrT="Description" phldr="1"/>
        </dgm:pt>
        <dgm:pt modelId="200">
          <dgm:prSet phldrT="Title" phldr="1"/>
        </dgm:pt>
        <dgm:pt modelId="201">
          <dgm:prSet phldrT="Description" phldr="1"/>
        </dgm:pt>
        <dgm:pt modelId="300">
          <dgm:prSet phldrT="Title" phldr="1"/>
        </dgm:pt>
        <dgm:pt modelId="301">
          <dgm:prSet phldrT="Description" phldr="1"/>
        </dgm:pt>
        <dgm:pt modelId="400">
          <dgm:prSet phldrT="Title" phldr="1"/>
        </dgm:pt>
        <dgm:pt modelId="401">
          <dgm:prSet phldrT="Description" phldr="1"/>
        </dgm:pt>
      </dgm:ptLst>
      <dgm:cxnLst>
        <dgm:cxn modelId="1000" srcId="0" destId="100" srcOrd="0" destOrd="0"/>
        <dgm:cxn modelId="1001" srcId="100" destId="101" srcOrd="0" destOrd="0"/>
        <dgm:cxn modelId="2000" srcId="0" destId="200" srcOrd="1" destOrd="0"/>
        <dgm:cxn modelId="2001" srcId="200" destId="201" srcOrd="0" destOrd="0"/>
        <dgm:cxn modelId="3000" srcId="0" destId="300" srcOrd="2" destOrd="0"/>
        <dgm:cxn modelId="3001" srcId="300" destId="301" srcOrd="0" destOrd="0"/>
        <dgm:cxn modelId="4000" srcId="0" destId="400" srcOrd="3" destOrd="0"/>
        <dgm:cxn modelId="4001" srcId="400" destId="401" srcOrd="0" destOrd="0"/>
      </dgm:cxn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composite"/>
    <dgm:shape xmlns:r="http://schemas.openxmlformats.org/officeDocument/2006/relationships" r:blip="">
      <dgm:adjLst/>
    </dgm:shape>
    <dgm:presOf/>
    <dgm:constrLst>
      <dgm:constr type="ctrX" for="ch" forName="connLine" refType="w" fact="0.345"/>
      <dgm:constr type="w" for="ch" forName="connLine" refType="w" fact="0.002"/>
      <dgm:constr type="t" for="ch" forName="connLine" refType="h" fact="0.02"/>
      <dgm:constr type="h" for="ch" forName="connLine" refType="h" fact="0.96"/>
      <dgm:constr type="l" for="ch" forName="itemsFlow"/>
      <dgm:constr type="w" for="ch" forName="itemsFlow" refType="w"/>
      <dgm:constr type="t" for="ch" forName="itemsFlow" refType="h" fact="0.02"/>
      <dgm:constr type="h" for="ch" forName="itemsFlow" refType="h" fact="0.96"/>
    </dgm:constrLst>
    <dgm:ruleLst/>
    <dgm:layoutNode name="conn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itemsFlow">
      <dgm:alg type="lin">
        <dgm:param type="linDir" val="fromT"/>
        <dgm:param type="fallback" val="1D"/>
      </dgm:alg>
      <dgm:shape xmlns:r="http://schemas.openxmlformats.org/officeDocument/2006/relationships" r:blip="">
        <dgm:adjLst/>
      </dgm:shape>
      <dgm:presOf/>
      <dgm:constrLst>
        <dgm:constr type="w" for="ch" forName="item" refType="w"/>
        <dgm:constr type="h" for="ch" forName="item" refType="h"/>
        <dgm:constr type="h" for="ch" forName="spacer" refType="h" refFor="ch" refForName="item" fact="0.15"/>
        <dgm:constr type="primFontSz" for="des" forName="titleText" op="equ"/>
        <dgm:constr type="primFontSz" for="des" forName="descText" op="equ"/>
      </dgm:constrLst>
      <dgm:ruleLst/>
      <dgm:forEach name="nodesForEach" axis="ch" ptType="node">
        <dgm:layoutNode name="item">
          <dgm:alg type="composite"/>
          <dgm:shape xmlns:r="http://schemas.openxmlformats.org/officeDocument/2006/relationships" r:blip="">
            <dgm:adjLst/>
          </dgm:shape>
          <dgm:presOf/>
          <dgm:constrLst>
            <dgm:constr type="l" for="ch" forName="anchor"/>
            <dgm:constr type="t" for="ch" forName="anchor"/>
            <dgm:constr type="w" for="ch" forName="anchor" refType="w"/>
            <dgm:constr type="h" for="ch" forName="anchor" refType="h"/>
            <dgm:constr type="l" for="ch" forName="titleText"/>
            <dgm:constr type="ctrY" for="ch" forName="titleText" refType="h" fact="0.5"/>
            <dgm:constr type="w" for="ch" forName="titleText" refType="w" fact="0.312"/>
            <dgm:constr type="h" for="ch" forName="titleText" refType="h"/>
            <dgm:constr type="ctrX" for="ch" forName="dot" refType="w" fact="0.345"/>
            <dgm:constr type="ctrY" for="ch" forName="dot" refType="h" fact="0.5"/>
            <dgm:constr type="w" for="ch" forName="dot" refType="h" fact="0.14"/>
            <dgm:constr type="h" for="ch" forName="dot" refType="h" fact="0.14"/>
            <dgm:constr type="l" for="ch" forName="descText" refType="w" fact="0.379"/>
            <dgm:constr type="ctrY" for="ch" forName="descText" refType="h" fact="0.5"/>
            <dgm:constr type="w" for="ch" forName="descText" refType="w" fact="0.621"/>
            <dgm:constr type="h" for="ch" forName="descText" refType="h"/>
          </dgm:constrLst>
          <dgm:ruleLst/>
          <dgm:layoutNode name="anchor">
            <dgm:alg type="sp"/>
            <dgm:shape xmlns:r="http://schemas.openxmlformats.org/officeDocument/2006/relationships" r:blip="">
              <dgm:adjLst/>
            </dgm:shape>
            <dgm:presOf/>
            <dgm:constrLst/>
            <dgm:ruleLst/>
          </dgm:layoutNode>
          <dgm:layoutNode name="titleText" styleLbl="revTx">
            <dgm:varLst>
              <dgm:chMax val="0"/>
              <dgm:chPref val="0"/>
            </dgm:varLst>
            <dgm:alg type="tx">
              <dgm:param type="txAnchorVert" val="mid"/>
              <dgm:param type="parTxLTRAlign" val="r"/>
              <dgm:param type="parTxRTLAlign" val="l"/>
            </dgm:alg>
            <dgm:shape xmlns:r="http://schemas.openxmlformats.org/officeDocument/2006/relationships" type="rect" r:blip="" hideGeom="1">
              <dgm:adjLst/>
            </dgm:shape>
            <dgm:presOf axis="self" ptType="node"/>
            <dgm:constrLst>
              <dgm:constr type="primFontSz" val="28"/>
              <dgm:constr type="lMarg" refType="primFontSz" fact="0.1"/>
              <dgm:constr type="rMarg" refType="primFontSz" fact="0.3"/>
              <dgm:constr type="tMarg" refType="primFontSz" fact="0.05"/>
              <dgm:constr type="bMarg" refType="primFontSz" fact="0.05"/>
            </dgm:constrLst>
            <dgm:ruleLst>
              <dgm:rule type="primFontSz" val="8" fact="NaN" max="NaN"/>
            </dgm:ruleLst>
          </dgm:layoutNode>
          <dgm:layoutNode name="dot" styleLbl="node1">
            <dgm:alg type="sp"/>
            <dgm:shape xmlns:r="http://schemas.openxmlformats.org/officeDocument/2006/relationships" type="ellipse" r:blip="">
              <dgm:adjLst/>
            </dgm:shape>
            <dgm:presOf/>
            <dgm:constrLst/>
            <dgm:ruleLst/>
          </dgm:layoutNode>
          <dgm:layoutNode name="descText" styleLbl="revTx">
            <dgm:varLst>
              <dgm:chMax val="0"/>
              <dgm:chPref val="0"/>
            </dgm:varLst>
            <dgm:alg type="tx">
              <dgm:param type="txAnchorVert" val="mid"/>
              <dgm:param type="parTxLTRAlign" val="l"/>
              <dgm:param type="parTxRTLAlign" val="r"/>
            </dgm:alg>
            <dgm:shape xmlns:r="http://schemas.openxmlformats.org/officeDocument/2006/relationships" type="rect" r:blip="" hideGeom="1">
              <dgm:adjLst/>
            </dgm:shape>
            <dgm:presOf axis="des" ptType="node"/>
            <dgm:constrLst>
              <dgm:constr type="secFontSz" val="18"/>
              <dgm:constr type="primFontSz" refType="secFontSz"/>
              <dgm:constr type="lMarg" refType="primFontSz" fact="0.3"/>
              <dgm:constr type="rMarg" refType="primFontSz" fact="0.1"/>
              <dgm:constr type="tMarg" refType="primFontSz" fact="0.05"/>
              <dgm:constr type="bMarg" refType="primFontSz" fact="0.05"/>
            </dgm:constrLst>
            <dgm:ruleLst>
              <dgm:rule type="primFontSz" val="7" fact="NaN" max="NaN"/>
            </dgm:ruleLst>
          </dgm:layoutNode>
        </dgm:layoutNode>
        <dgm:forEach name="sibTransForEach" axis="followSib" ptType="sibTrans" cnt="1">
          <dgm:layoutNode name="spacer">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solidFill>
              <a:schemeClr val="accent1"/>
            </a:solidFill>
          </a:defRPr>
        </a:lvl1pPr>
      </dgm1612:lstStyle>
    </a:ext>
  </dgm:extLst>
</dgm:layoutDef>
</file>

<file path=word/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5.xml><?xml version="1.0" encoding="utf-8"?>
<dgm:layoutDef xmlns:dgm="http://schemas.openxmlformats.org/drawingml/2006/diagram" xmlns:a="http://schemas.openxmlformats.org/drawingml/2006/main" uniqueId="urn:microsoft.com/office/officeart/2026/layout/SmallDotsVertical#3">
  <dgm:title val=""/>
  <dgm:desc val=""/>
  <dgm:catLst>
    <dgm:cat type="timeline" pri="108"/>
  </dgm:catLst>
  <dgm:sampData>
    <dgm:dataModel>
      <dgm:ptLst>
        <dgm:pt modelId="0" type="doc"/>
        <dgm:pt modelId="100">
          <dgm:prSet phldrT="Title" phldr="1"/>
        </dgm:pt>
        <dgm:pt modelId="101">
          <dgm:prSet phldrT="Description" phldr="1"/>
        </dgm:pt>
        <dgm:pt modelId="200">
          <dgm:prSet phldrT="Title" phldr="1"/>
        </dgm:pt>
        <dgm:pt modelId="201">
          <dgm:prSet phldrT="Description" phldr="1"/>
        </dgm:pt>
        <dgm:pt modelId="300">
          <dgm:prSet phldrT="Title" phldr="1"/>
        </dgm:pt>
        <dgm:pt modelId="301">
          <dgm:prSet phldrT="Description" phldr="1"/>
        </dgm:pt>
        <dgm:pt modelId="400">
          <dgm:prSet phldrT="Title" phldr="1"/>
        </dgm:pt>
        <dgm:pt modelId="401">
          <dgm:prSet phldrT="Description" phldr="1"/>
        </dgm:pt>
      </dgm:ptLst>
      <dgm:cxnLst>
        <dgm:cxn modelId="1000" srcId="0" destId="100" srcOrd="0" destOrd="0"/>
        <dgm:cxn modelId="1001" srcId="100" destId="101" srcOrd="0" destOrd="0"/>
        <dgm:cxn modelId="2000" srcId="0" destId="200" srcOrd="1" destOrd="0"/>
        <dgm:cxn modelId="2001" srcId="200" destId="201" srcOrd="0" destOrd="0"/>
        <dgm:cxn modelId="3000" srcId="0" destId="300" srcOrd="2" destOrd="0"/>
        <dgm:cxn modelId="3001" srcId="300" destId="301" srcOrd="0" destOrd="0"/>
        <dgm:cxn modelId="4000" srcId="0" destId="400" srcOrd="3" destOrd="0"/>
        <dgm:cxn modelId="4001" srcId="400" destId="401" srcOrd="0" destOrd="0"/>
      </dgm:cxn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composite"/>
    <dgm:shape xmlns:r="http://schemas.openxmlformats.org/officeDocument/2006/relationships" r:blip="">
      <dgm:adjLst/>
    </dgm:shape>
    <dgm:presOf/>
    <dgm:constrLst>
      <dgm:constr type="ctrX" for="ch" forName="connLine" refType="w" fact="0.345"/>
      <dgm:constr type="w" for="ch" forName="connLine" refType="w" fact="0.002"/>
      <dgm:constr type="t" for="ch" forName="connLine" refType="h" fact="0.02"/>
      <dgm:constr type="h" for="ch" forName="connLine" refType="h" fact="0.96"/>
      <dgm:constr type="l" for="ch" forName="itemsFlow"/>
      <dgm:constr type="w" for="ch" forName="itemsFlow" refType="w"/>
      <dgm:constr type="t" for="ch" forName="itemsFlow" refType="h" fact="0.02"/>
      <dgm:constr type="h" for="ch" forName="itemsFlow" refType="h" fact="0.96"/>
    </dgm:constrLst>
    <dgm:ruleLst/>
    <dgm:layoutNode name="conn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itemsFlow">
      <dgm:alg type="lin">
        <dgm:param type="linDir" val="fromT"/>
        <dgm:param type="fallback" val="1D"/>
      </dgm:alg>
      <dgm:shape xmlns:r="http://schemas.openxmlformats.org/officeDocument/2006/relationships" r:blip="">
        <dgm:adjLst/>
      </dgm:shape>
      <dgm:presOf/>
      <dgm:constrLst>
        <dgm:constr type="w" for="ch" forName="item" refType="w"/>
        <dgm:constr type="h" for="ch" forName="item" refType="h"/>
        <dgm:constr type="h" for="ch" forName="spacer" refType="h" refFor="ch" refForName="item" fact="0.15"/>
        <dgm:constr type="primFontSz" for="des" forName="titleText" op="equ"/>
        <dgm:constr type="primFontSz" for="des" forName="descText" op="equ"/>
      </dgm:constrLst>
      <dgm:ruleLst/>
      <dgm:forEach name="nodesForEach" axis="ch" ptType="node">
        <dgm:layoutNode name="item">
          <dgm:alg type="composite"/>
          <dgm:shape xmlns:r="http://schemas.openxmlformats.org/officeDocument/2006/relationships" r:blip="">
            <dgm:adjLst/>
          </dgm:shape>
          <dgm:presOf/>
          <dgm:constrLst>
            <dgm:constr type="l" for="ch" forName="anchor"/>
            <dgm:constr type="t" for="ch" forName="anchor"/>
            <dgm:constr type="w" for="ch" forName="anchor" refType="w"/>
            <dgm:constr type="h" for="ch" forName="anchor" refType="h"/>
            <dgm:constr type="l" for="ch" forName="titleText"/>
            <dgm:constr type="ctrY" for="ch" forName="titleText" refType="h" fact="0.5"/>
            <dgm:constr type="w" for="ch" forName="titleText" refType="w" fact="0.312"/>
            <dgm:constr type="h" for="ch" forName="titleText" refType="h"/>
            <dgm:constr type="ctrX" for="ch" forName="dot" refType="w" fact="0.345"/>
            <dgm:constr type="ctrY" for="ch" forName="dot" refType="h" fact="0.5"/>
            <dgm:constr type="w" for="ch" forName="dot" refType="h" fact="0.14"/>
            <dgm:constr type="h" for="ch" forName="dot" refType="h" fact="0.14"/>
            <dgm:constr type="l" for="ch" forName="descText" refType="w" fact="0.379"/>
            <dgm:constr type="ctrY" for="ch" forName="descText" refType="h" fact="0.5"/>
            <dgm:constr type="w" for="ch" forName="descText" refType="w" fact="0.621"/>
            <dgm:constr type="h" for="ch" forName="descText" refType="h"/>
          </dgm:constrLst>
          <dgm:ruleLst/>
          <dgm:layoutNode name="anchor">
            <dgm:alg type="sp"/>
            <dgm:shape xmlns:r="http://schemas.openxmlformats.org/officeDocument/2006/relationships" r:blip="">
              <dgm:adjLst/>
            </dgm:shape>
            <dgm:presOf/>
            <dgm:constrLst/>
            <dgm:ruleLst/>
          </dgm:layoutNode>
          <dgm:layoutNode name="titleText" styleLbl="revTx">
            <dgm:varLst>
              <dgm:chMax val="0"/>
              <dgm:chPref val="0"/>
            </dgm:varLst>
            <dgm:alg type="tx">
              <dgm:param type="txAnchorVert" val="mid"/>
              <dgm:param type="parTxLTRAlign" val="r"/>
              <dgm:param type="parTxRTLAlign" val="l"/>
            </dgm:alg>
            <dgm:shape xmlns:r="http://schemas.openxmlformats.org/officeDocument/2006/relationships" type="rect" r:blip="" hideGeom="1">
              <dgm:adjLst/>
            </dgm:shape>
            <dgm:presOf axis="self" ptType="node"/>
            <dgm:constrLst>
              <dgm:constr type="primFontSz" val="28"/>
              <dgm:constr type="lMarg" refType="primFontSz" fact="0.1"/>
              <dgm:constr type="rMarg" refType="primFontSz" fact="0.3"/>
              <dgm:constr type="tMarg" refType="primFontSz" fact="0.05"/>
              <dgm:constr type="bMarg" refType="primFontSz" fact="0.05"/>
            </dgm:constrLst>
            <dgm:ruleLst>
              <dgm:rule type="primFontSz" val="8" fact="NaN" max="NaN"/>
            </dgm:ruleLst>
          </dgm:layoutNode>
          <dgm:layoutNode name="dot" styleLbl="node1">
            <dgm:alg type="sp"/>
            <dgm:shape xmlns:r="http://schemas.openxmlformats.org/officeDocument/2006/relationships" type="ellipse" r:blip="">
              <dgm:adjLst/>
            </dgm:shape>
            <dgm:presOf/>
            <dgm:constrLst/>
            <dgm:ruleLst/>
          </dgm:layoutNode>
          <dgm:layoutNode name="descText" styleLbl="revTx">
            <dgm:varLst>
              <dgm:chMax val="0"/>
              <dgm:chPref val="0"/>
            </dgm:varLst>
            <dgm:alg type="tx">
              <dgm:param type="txAnchorVert" val="mid"/>
              <dgm:param type="parTxLTRAlign" val="l"/>
              <dgm:param type="parTxRTLAlign" val="r"/>
            </dgm:alg>
            <dgm:shape xmlns:r="http://schemas.openxmlformats.org/officeDocument/2006/relationships" type="rect" r:blip="" hideGeom="1">
              <dgm:adjLst/>
            </dgm:shape>
            <dgm:presOf axis="des" ptType="node"/>
            <dgm:constrLst>
              <dgm:constr type="secFontSz" val="18"/>
              <dgm:constr type="primFontSz" refType="secFontSz"/>
              <dgm:constr type="lMarg" refType="primFontSz" fact="0.3"/>
              <dgm:constr type="rMarg" refType="primFontSz" fact="0.1"/>
              <dgm:constr type="tMarg" refType="primFontSz" fact="0.05"/>
              <dgm:constr type="bMarg" refType="primFontSz" fact="0.05"/>
            </dgm:constrLst>
            <dgm:ruleLst>
              <dgm:rule type="primFontSz" val="7" fact="NaN" max="NaN"/>
            </dgm:ruleLst>
          </dgm:layoutNode>
        </dgm:layoutNode>
        <dgm:forEach name="sibTransForEach" axis="followSib" ptType="sibTrans" cnt="1">
          <dgm:layoutNode name="spacer">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solidFill>
              <a:schemeClr val="accent1"/>
            </a:solidFill>
          </a:defRPr>
        </a:lvl1pPr>
      </dgm1612:lstStyle>
    </a:ext>
  </dgm:extLst>
</dgm:layoutDef>
</file>

<file path=word/diagrams/layout6.xml><?xml version="1.0" encoding="utf-8"?>
<dgm:layoutDef xmlns:dgm="http://schemas.openxmlformats.org/drawingml/2006/diagram" xmlns:a="http://schemas.openxmlformats.org/drawingml/2006/main" uniqueId="urn:microsoft.com/office/officeart/2026/layout/SmallDotsVertical#4">
  <dgm:title val=""/>
  <dgm:desc val=""/>
  <dgm:catLst>
    <dgm:cat type="timeline" pri="108"/>
  </dgm:catLst>
  <dgm:sampData>
    <dgm:dataModel>
      <dgm:ptLst>
        <dgm:pt modelId="0" type="doc"/>
        <dgm:pt modelId="100">
          <dgm:prSet phldrT="Title" phldr="1"/>
        </dgm:pt>
        <dgm:pt modelId="101">
          <dgm:prSet phldrT="Description" phldr="1"/>
        </dgm:pt>
        <dgm:pt modelId="200">
          <dgm:prSet phldrT="Title" phldr="1"/>
        </dgm:pt>
        <dgm:pt modelId="201">
          <dgm:prSet phldrT="Description" phldr="1"/>
        </dgm:pt>
        <dgm:pt modelId="300">
          <dgm:prSet phldrT="Title" phldr="1"/>
        </dgm:pt>
        <dgm:pt modelId="301">
          <dgm:prSet phldrT="Description" phldr="1"/>
        </dgm:pt>
        <dgm:pt modelId="400">
          <dgm:prSet phldrT="Title" phldr="1"/>
        </dgm:pt>
        <dgm:pt modelId="401">
          <dgm:prSet phldrT="Description" phldr="1"/>
        </dgm:pt>
      </dgm:ptLst>
      <dgm:cxnLst>
        <dgm:cxn modelId="1000" srcId="0" destId="100" srcOrd="0" destOrd="0"/>
        <dgm:cxn modelId="1001" srcId="100" destId="101" srcOrd="0" destOrd="0"/>
        <dgm:cxn modelId="2000" srcId="0" destId="200" srcOrd="1" destOrd="0"/>
        <dgm:cxn modelId="2001" srcId="200" destId="201" srcOrd="0" destOrd="0"/>
        <dgm:cxn modelId="3000" srcId="0" destId="300" srcOrd="2" destOrd="0"/>
        <dgm:cxn modelId="3001" srcId="300" destId="301" srcOrd="0" destOrd="0"/>
        <dgm:cxn modelId="4000" srcId="0" destId="400" srcOrd="3" destOrd="0"/>
        <dgm:cxn modelId="4001" srcId="400" destId="401" srcOrd="0" destOrd="0"/>
      </dgm:cxn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composite"/>
    <dgm:shape xmlns:r="http://schemas.openxmlformats.org/officeDocument/2006/relationships" r:blip="">
      <dgm:adjLst/>
    </dgm:shape>
    <dgm:presOf/>
    <dgm:constrLst>
      <dgm:constr type="ctrX" for="ch" forName="connLine" refType="w" fact="0.345"/>
      <dgm:constr type="w" for="ch" forName="connLine" refType="w" fact="0.002"/>
      <dgm:constr type="t" for="ch" forName="connLine" refType="h" fact="0.02"/>
      <dgm:constr type="h" for="ch" forName="connLine" refType="h" fact="0.96"/>
      <dgm:constr type="l" for="ch" forName="itemsFlow"/>
      <dgm:constr type="w" for="ch" forName="itemsFlow" refType="w"/>
      <dgm:constr type="t" for="ch" forName="itemsFlow" refType="h" fact="0.02"/>
      <dgm:constr type="h" for="ch" forName="itemsFlow" refType="h" fact="0.96"/>
    </dgm:constrLst>
    <dgm:ruleLst/>
    <dgm:layoutNode name="conn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itemsFlow">
      <dgm:alg type="lin">
        <dgm:param type="linDir" val="fromT"/>
        <dgm:param type="fallback" val="1D"/>
      </dgm:alg>
      <dgm:shape xmlns:r="http://schemas.openxmlformats.org/officeDocument/2006/relationships" r:blip="">
        <dgm:adjLst/>
      </dgm:shape>
      <dgm:presOf/>
      <dgm:constrLst>
        <dgm:constr type="w" for="ch" forName="item" refType="w"/>
        <dgm:constr type="h" for="ch" forName="item" refType="h"/>
        <dgm:constr type="h" for="ch" forName="spacer" refType="h" refFor="ch" refForName="item" fact="0.15"/>
        <dgm:constr type="primFontSz" for="des" forName="titleText" op="equ"/>
        <dgm:constr type="primFontSz" for="des" forName="descText" op="equ"/>
      </dgm:constrLst>
      <dgm:ruleLst/>
      <dgm:forEach name="nodesForEach" axis="ch" ptType="node">
        <dgm:layoutNode name="item">
          <dgm:alg type="composite"/>
          <dgm:shape xmlns:r="http://schemas.openxmlformats.org/officeDocument/2006/relationships" r:blip="">
            <dgm:adjLst/>
          </dgm:shape>
          <dgm:presOf/>
          <dgm:constrLst>
            <dgm:constr type="l" for="ch" forName="anchor"/>
            <dgm:constr type="t" for="ch" forName="anchor"/>
            <dgm:constr type="w" for="ch" forName="anchor" refType="w"/>
            <dgm:constr type="h" for="ch" forName="anchor" refType="h"/>
            <dgm:constr type="l" for="ch" forName="titleText"/>
            <dgm:constr type="ctrY" for="ch" forName="titleText" refType="h" fact="0.5"/>
            <dgm:constr type="w" for="ch" forName="titleText" refType="w" fact="0.312"/>
            <dgm:constr type="h" for="ch" forName="titleText" refType="h"/>
            <dgm:constr type="ctrX" for="ch" forName="dot" refType="w" fact="0.345"/>
            <dgm:constr type="ctrY" for="ch" forName="dot" refType="h" fact="0.5"/>
            <dgm:constr type="w" for="ch" forName="dot" refType="h" fact="0.14"/>
            <dgm:constr type="h" for="ch" forName="dot" refType="h" fact="0.14"/>
            <dgm:constr type="l" for="ch" forName="descText" refType="w" fact="0.379"/>
            <dgm:constr type="ctrY" for="ch" forName="descText" refType="h" fact="0.5"/>
            <dgm:constr type="w" for="ch" forName="descText" refType="w" fact="0.621"/>
            <dgm:constr type="h" for="ch" forName="descText" refType="h"/>
          </dgm:constrLst>
          <dgm:ruleLst/>
          <dgm:layoutNode name="anchor">
            <dgm:alg type="sp"/>
            <dgm:shape xmlns:r="http://schemas.openxmlformats.org/officeDocument/2006/relationships" r:blip="">
              <dgm:adjLst/>
            </dgm:shape>
            <dgm:presOf/>
            <dgm:constrLst/>
            <dgm:ruleLst/>
          </dgm:layoutNode>
          <dgm:layoutNode name="titleText" styleLbl="revTx">
            <dgm:varLst>
              <dgm:chMax val="0"/>
              <dgm:chPref val="0"/>
            </dgm:varLst>
            <dgm:alg type="tx">
              <dgm:param type="txAnchorVert" val="mid"/>
              <dgm:param type="parTxLTRAlign" val="r"/>
              <dgm:param type="parTxRTLAlign" val="l"/>
            </dgm:alg>
            <dgm:shape xmlns:r="http://schemas.openxmlformats.org/officeDocument/2006/relationships" type="rect" r:blip="" hideGeom="1">
              <dgm:adjLst/>
            </dgm:shape>
            <dgm:presOf axis="self" ptType="node"/>
            <dgm:constrLst>
              <dgm:constr type="primFontSz" val="28"/>
              <dgm:constr type="lMarg" refType="primFontSz" fact="0.1"/>
              <dgm:constr type="rMarg" refType="primFontSz" fact="0.3"/>
              <dgm:constr type="tMarg" refType="primFontSz" fact="0.05"/>
              <dgm:constr type="bMarg" refType="primFontSz" fact="0.05"/>
            </dgm:constrLst>
            <dgm:ruleLst>
              <dgm:rule type="primFontSz" val="8" fact="NaN" max="NaN"/>
            </dgm:ruleLst>
          </dgm:layoutNode>
          <dgm:layoutNode name="dot" styleLbl="node1">
            <dgm:alg type="sp"/>
            <dgm:shape xmlns:r="http://schemas.openxmlformats.org/officeDocument/2006/relationships" type="ellipse" r:blip="">
              <dgm:adjLst/>
            </dgm:shape>
            <dgm:presOf/>
            <dgm:constrLst/>
            <dgm:ruleLst/>
          </dgm:layoutNode>
          <dgm:layoutNode name="descText" styleLbl="revTx">
            <dgm:varLst>
              <dgm:chMax val="0"/>
              <dgm:chPref val="0"/>
            </dgm:varLst>
            <dgm:alg type="tx">
              <dgm:param type="txAnchorVert" val="mid"/>
              <dgm:param type="parTxLTRAlign" val="l"/>
              <dgm:param type="parTxRTLAlign" val="r"/>
            </dgm:alg>
            <dgm:shape xmlns:r="http://schemas.openxmlformats.org/officeDocument/2006/relationships" type="rect" r:blip="" hideGeom="1">
              <dgm:adjLst/>
            </dgm:shape>
            <dgm:presOf axis="des" ptType="node"/>
            <dgm:constrLst>
              <dgm:constr type="secFontSz" val="18"/>
              <dgm:constr type="primFontSz" refType="secFontSz"/>
              <dgm:constr type="lMarg" refType="primFontSz" fact="0.3"/>
              <dgm:constr type="rMarg" refType="primFontSz" fact="0.1"/>
              <dgm:constr type="tMarg" refType="primFontSz" fact="0.05"/>
              <dgm:constr type="bMarg" refType="primFontSz" fact="0.05"/>
            </dgm:constrLst>
            <dgm:ruleLst>
              <dgm:rule type="primFontSz" val="7" fact="NaN" max="NaN"/>
            </dgm:ruleLst>
          </dgm:layoutNode>
        </dgm:layoutNode>
        <dgm:forEach name="sibTransForEach" axis="followSib" ptType="sibTrans" cnt="1">
          <dgm:layoutNode name="spacer">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solidFill>
              <a:schemeClr val="accent1"/>
            </a:solidFill>
          </a:defRPr>
        </a:lvl1pPr>
      </dgm1612:lstStyle>
    </a:ext>
  </dgm:extLst>
</dgm:layoutDef>
</file>

<file path=word/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word/diagrams/layout8.xml><?xml version="1.0" encoding="utf-8"?>
<dgm:layoutDef xmlns:dgm="http://schemas.openxmlformats.org/drawingml/2006/diagram" xmlns:a="http://schemas.openxmlformats.org/drawingml/2006/main" uniqueId="urn:microsoft.com/office/officeart/2026/layout/SmallDotsVertical#5">
  <dgm:title val=""/>
  <dgm:desc val=""/>
  <dgm:catLst>
    <dgm:cat type="timeline" pri="108"/>
  </dgm:catLst>
  <dgm:sampData>
    <dgm:dataModel>
      <dgm:ptLst>
        <dgm:pt modelId="0" type="doc"/>
        <dgm:pt modelId="100">
          <dgm:prSet phldrT="Title" phldr="1"/>
        </dgm:pt>
        <dgm:pt modelId="101">
          <dgm:prSet phldrT="Description" phldr="1"/>
        </dgm:pt>
        <dgm:pt modelId="200">
          <dgm:prSet phldrT="Title" phldr="1"/>
        </dgm:pt>
        <dgm:pt modelId="201">
          <dgm:prSet phldrT="Description" phldr="1"/>
        </dgm:pt>
        <dgm:pt modelId="300">
          <dgm:prSet phldrT="Title" phldr="1"/>
        </dgm:pt>
        <dgm:pt modelId="301">
          <dgm:prSet phldrT="Description" phldr="1"/>
        </dgm:pt>
        <dgm:pt modelId="400">
          <dgm:prSet phldrT="Title" phldr="1"/>
        </dgm:pt>
        <dgm:pt modelId="401">
          <dgm:prSet phldrT="Description" phldr="1"/>
        </dgm:pt>
      </dgm:ptLst>
      <dgm:cxnLst>
        <dgm:cxn modelId="1000" srcId="0" destId="100" srcOrd="0" destOrd="0"/>
        <dgm:cxn modelId="1001" srcId="100" destId="101" srcOrd="0" destOrd="0"/>
        <dgm:cxn modelId="2000" srcId="0" destId="200" srcOrd="1" destOrd="0"/>
        <dgm:cxn modelId="2001" srcId="200" destId="201" srcOrd="0" destOrd="0"/>
        <dgm:cxn modelId="3000" srcId="0" destId="300" srcOrd="2" destOrd="0"/>
        <dgm:cxn modelId="3001" srcId="300" destId="301" srcOrd="0" destOrd="0"/>
        <dgm:cxn modelId="4000" srcId="0" destId="400" srcOrd="3" destOrd="0"/>
        <dgm:cxn modelId="4001" srcId="400" destId="401" srcOrd="0" destOrd="0"/>
      </dgm:cxn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composite"/>
    <dgm:shape xmlns:r="http://schemas.openxmlformats.org/officeDocument/2006/relationships" r:blip="">
      <dgm:adjLst/>
    </dgm:shape>
    <dgm:presOf/>
    <dgm:constrLst>
      <dgm:constr type="ctrX" for="ch" forName="connLine" refType="w" fact="0.345"/>
      <dgm:constr type="w" for="ch" forName="connLine" refType="w" fact="0.002"/>
      <dgm:constr type="t" for="ch" forName="connLine" refType="h" fact="0.02"/>
      <dgm:constr type="h" for="ch" forName="connLine" refType="h" fact="0.96"/>
      <dgm:constr type="l" for="ch" forName="itemsFlow"/>
      <dgm:constr type="w" for="ch" forName="itemsFlow" refType="w"/>
      <dgm:constr type="t" for="ch" forName="itemsFlow" refType="h" fact="0.02"/>
      <dgm:constr type="h" for="ch" forName="itemsFlow" refType="h" fact="0.96"/>
    </dgm:constrLst>
    <dgm:ruleLst/>
    <dgm:layoutNode name="conn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itemsFlow">
      <dgm:alg type="lin">
        <dgm:param type="linDir" val="fromT"/>
        <dgm:param type="fallback" val="1D"/>
      </dgm:alg>
      <dgm:shape xmlns:r="http://schemas.openxmlformats.org/officeDocument/2006/relationships" r:blip="">
        <dgm:adjLst/>
      </dgm:shape>
      <dgm:presOf/>
      <dgm:constrLst>
        <dgm:constr type="w" for="ch" forName="item" refType="w"/>
        <dgm:constr type="h" for="ch" forName="item" refType="h"/>
        <dgm:constr type="h" for="ch" forName="spacer" refType="h" refFor="ch" refForName="item" fact="0.15"/>
        <dgm:constr type="primFontSz" for="des" forName="titleText" op="equ"/>
        <dgm:constr type="primFontSz" for="des" forName="descText" op="equ"/>
      </dgm:constrLst>
      <dgm:ruleLst/>
      <dgm:forEach name="nodesForEach" axis="ch" ptType="node">
        <dgm:layoutNode name="item">
          <dgm:alg type="composite"/>
          <dgm:shape xmlns:r="http://schemas.openxmlformats.org/officeDocument/2006/relationships" r:blip="">
            <dgm:adjLst/>
          </dgm:shape>
          <dgm:presOf/>
          <dgm:constrLst>
            <dgm:constr type="l" for="ch" forName="anchor"/>
            <dgm:constr type="t" for="ch" forName="anchor"/>
            <dgm:constr type="w" for="ch" forName="anchor" refType="w"/>
            <dgm:constr type="h" for="ch" forName="anchor" refType="h"/>
            <dgm:constr type="l" for="ch" forName="titleText"/>
            <dgm:constr type="ctrY" for="ch" forName="titleText" refType="h" fact="0.5"/>
            <dgm:constr type="w" for="ch" forName="titleText" refType="w" fact="0.312"/>
            <dgm:constr type="h" for="ch" forName="titleText" refType="h"/>
            <dgm:constr type="ctrX" for="ch" forName="dot" refType="w" fact="0.345"/>
            <dgm:constr type="ctrY" for="ch" forName="dot" refType="h" fact="0.5"/>
            <dgm:constr type="w" for="ch" forName="dot" refType="h" fact="0.14"/>
            <dgm:constr type="h" for="ch" forName="dot" refType="h" fact="0.14"/>
            <dgm:constr type="l" for="ch" forName="descText" refType="w" fact="0.379"/>
            <dgm:constr type="ctrY" for="ch" forName="descText" refType="h" fact="0.5"/>
            <dgm:constr type="w" for="ch" forName="descText" refType="w" fact="0.621"/>
            <dgm:constr type="h" for="ch" forName="descText" refType="h"/>
          </dgm:constrLst>
          <dgm:ruleLst/>
          <dgm:layoutNode name="anchor">
            <dgm:alg type="sp"/>
            <dgm:shape xmlns:r="http://schemas.openxmlformats.org/officeDocument/2006/relationships" r:blip="">
              <dgm:adjLst/>
            </dgm:shape>
            <dgm:presOf/>
            <dgm:constrLst/>
            <dgm:ruleLst/>
          </dgm:layoutNode>
          <dgm:layoutNode name="titleText" styleLbl="revTx">
            <dgm:varLst>
              <dgm:chMax val="0"/>
              <dgm:chPref val="0"/>
            </dgm:varLst>
            <dgm:alg type="tx">
              <dgm:param type="txAnchorVert" val="mid"/>
              <dgm:param type="parTxLTRAlign" val="r"/>
              <dgm:param type="parTxRTLAlign" val="l"/>
            </dgm:alg>
            <dgm:shape xmlns:r="http://schemas.openxmlformats.org/officeDocument/2006/relationships" type="rect" r:blip="" hideGeom="1">
              <dgm:adjLst/>
            </dgm:shape>
            <dgm:presOf axis="self" ptType="node"/>
            <dgm:constrLst>
              <dgm:constr type="primFontSz" val="28"/>
              <dgm:constr type="lMarg" refType="primFontSz" fact="0.1"/>
              <dgm:constr type="rMarg" refType="primFontSz" fact="0.3"/>
              <dgm:constr type="tMarg" refType="primFontSz" fact="0.05"/>
              <dgm:constr type="bMarg" refType="primFontSz" fact="0.05"/>
            </dgm:constrLst>
            <dgm:ruleLst>
              <dgm:rule type="primFontSz" val="8" fact="NaN" max="NaN"/>
            </dgm:ruleLst>
          </dgm:layoutNode>
          <dgm:layoutNode name="dot" styleLbl="node1">
            <dgm:alg type="sp"/>
            <dgm:shape xmlns:r="http://schemas.openxmlformats.org/officeDocument/2006/relationships" type="ellipse" r:blip="">
              <dgm:adjLst/>
            </dgm:shape>
            <dgm:presOf/>
            <dgm:constrLst/>
            <dgm:ruleLst/>
          </dgm:layoutNode>
          <dgm:layoutNode name="descText" styleLbl="revTx">
            <dgm:varLst>
              <dgm:chMax val="0"/>
              <dgm:chPref val="0"/>
            </dgm:varLst>
            <dgm:alg type="tx">
              <dgm:param type="txAnchorVert" val="mid"/>
              <dgm:param type="parTxLTRAlign" val="l"/>
              <dgm:param type="parTxRTLAlign" val="r"/>
            </dgm:alg>
            <dgm:shape xmlns:r="http://schemas.openxmlformats.org/officeDocument/2006/relationships" type="rect" r:blip="" hideGeom="1">
              <dgm:adjLst/>
            </dgm:shape>
            <dgm:presOf axis="des" ptType="node"/>
            <dgm:constrLst>
              <dgm:constr type="secFontSz" val="18"/>
              <dgm:constr type="primFontSz" refType="secFontSz"/>
              <dgm:constr type="lMarg" refType="primFontSz" fact="0.3"/>
              <dgm:constr type="rMarg" refType="primFontSz" fact="0.1"/>
              <dgm:constr type="tMarg" refType="primFontSz" fact="0.05"/>
              <dgm:constr type="bMarg" refType="primFontSz" fact="0.05"/>
            </dgm:constrLst>
            <dgm:ruleLst>
              <dgm:rule type="primFontSz" val="7" fact="NaN" max="NaN"/>
            </dgm:ruleLst>
          </dgm:layoutNode>
        </dgm:layoutNode>
        <dgm:forEach name="sibTransForEach" axis="followSib" ptType="sibTrans" cnt="1">
          <dgm:layoutNode name="spacer">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solidFill>
              <a:schemeClr val="accent1"/>
            </a:solidFill>
          </a:defRPr>
        </a:lvl1pPr>
      </dgm1612:lstStyle>
    </a:ext>
  </dgm:extLst>
</dgm:layoutDef>
</file>

<file path=word/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11.xml><?xml version="1.0" encoding="utf-8"?>
<dgm:layoutDef xmlns:dgm="http://schemas.openxmlformats.org/drawingml/2006/diagram" xmlns:a="http://schemas.openxmlformats.org/drawingml/2006/main" uniqueId="urn:microsoft.com/office/officeart/2026/layout/SmallDotsVertical#6">
  <dgm:title val=""/>
  <dgm:desc val=""/>
  <dgm:catLst>
    <dgm:cat type="timeline" pri="108"/>
  </dgm:catLst>
  <dgm:sampData>
    <dgm:dataModel>
      <dgm:ptLst>
        <dgm:pt modelId="0" type="doc"/>
        <dgm:pt modelId="100">
          <dgm:prSet phldrT="Title" phldr="1"/>
        </dgm:pt>
        <dgm:pt modelId="101">
          <dgm:prSet phldrT="Description" phldr="1"/>
        </dgm:pt>
        <dgm:pt modelId="200">
          <dgm:prSet phldrT="Title" phldr="1"/>
        </dgm:pt>
        <dgm:pt modelId="201">
          <dgm:prSet phldrT="Description" phldr="1"/>
        </dgm:pt>
        <dgm:pt modelId="300">
          <dgm:prSet phldrT="Title" phldr="1"/>
        </dgm:pt>
        <dgm:pt modelId="301">
          <dgm:prSet phldrT="Description" phldr="1"/>
        </dgm:pt>
        <dgm:pt modelId="400">
          <dgm:prSet phldrT="Title" phldr="1"/>
        </dgm:pt>
        <dgm:pt modelId="401">
          <dgm:prSet phldrT="Description" phldr="1"/>
        </dgm:pt>
      </dgm:ptLst>
      <dgm:cxnLst>
        <dgm:cxn modelId="1000" srcId="0" destId="100" srcOrd="0" destOrd="0"/>
        <dgm:cxn modelId="1001" srcId="100" destId="101" srcOrd="0" destOrd="0"/>
        <dgm:cxn modelId="2000" srcId="0" destId="200" srcOrd="1" destOrd="0"/>
        <dgm:cxn modelId="2001" srcId="200" destId="201" srcOrd="0" destOrd="0"/>
        <dgm:cxn modelId="3000" srcId="0" destId="300" srcOrd="2" destOrd="0"/>
        <dgm:cxn modelId="3001" srcId="300" destId="301" srcOrd="0" destOrd="0"/>
        <dgm:cxn modelId="4000" srcId="0" destId="400" srcOrd="3" destOrd="0"/>
        <dgm:cxn modelId="4001" srcId="400" destId="401" srcOrd="0" destOrd="0"/>
      </dgm:cxn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composite"/>
    <dgm:shape xmlns:r="http://schemas.openxmlformats.org/officeDocument/2006/relationships" r:blip="">
      <dgm:adjLst/>
    </dgm:shape>
    <dgm:presOf/>
    <dgm:constrLst>
      <dgm:constr type="ctrX" for="ch" forName="connLine" refType="w" fact="0.345"/>
      <dgm:constr type="w" for="ch" forName="connLine" refType="w" fact="0.002"/>
      <dgm:constr type="t" for="ch" forName="connLine" refType="h" fact="0.02"/>
      <dgm:constr type="h" for="ch" forName="connLine" refType="h" fact="0.96"/>
      <dgm:constr type="l" for="ch" forName="itemsFlow"/>
      <dgm:constr type="w" for="ch" forName="itemsFlow" refType="w"/>
      <dgm:constr type="t" for="ch" forName="itemsFlow" refType="h" fact="0.02"/>
      <dgm:constr type="h" for="ch" forName="itemsFlow" refType="h" fact="0.96"/>
    </dgm:constrLst>
    <dgm:ruleLst/>
    <dgm:layoutNode name="conn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itemsFlow">
      <dgm:alg type="lin">
        <dgm:param type="linDir" val="fromT"/>
        <dgm:param type="fallback" val="1D"/>
      </dgm:alg>
      <dgm:shape xmlns:r="http://schemas.openxmlformats.org/officeDocument/2006/relationships" r:blip="">
        <dgm:adjLst/>
      </dgm:shape>
      <dgm:presOf/>
      <dgm:constrLst>
        <dgm:constr type="w" for="ch" forName="item" refType="w"/>
        <dgm:constr type="h" for="ch" forName="item" refType="h"/>
        <dgm:constr type="h" for="ch" forName="spacer" refType="h" refFor="ch" refForName="item" fact="0.15"/>
        <dgm:constr type="primFontSz" for="des" forName="titleText" op="equ"/>
        <dgm:constr type="primFontSz" for="des" forName="descText" op="equ"/>
      </dgm:constrLst>
      <dgm:ruleLst/>
      <dgm:forEach name="nodesForEach" axis="ch" ptType="node">
        <dgm:layoutNode name="item">
          <dgm:alg type="composite"/>
          <dgm:shape xmlns:r="http://schemas.openxmlformats.org/officeDocument/2006/relationships" r:blip="">
            <dgm:adjLst/>
          </dgm:shape>
          <dgm:presOf/>
          <dgm:constrLst>
            <dgm:constr type="l" for="ch" forName="anchor"/>
            <dgm:constr type="t" for="ch" forName="anchor"/>
            <dgm:constr type="w" for="ch" forName="anchor" refType="w"/>
            <dgm:constr type="h" for="ch" forName="anchor" refType="h"/>
            <dgm:constr type="l" for="ch" forName="titleText"/>
            <dgm:constr type="ctrY" for="ch" forName="titleText" refType="h" fact="0.5"/>
            <dgm:constr type="w" for="ch" forName="titleText" refType="w" fact="0.312"/>
            <dgm:constr type="h" for="ch" forName="titleText" refType="h"/>
            <dgm:constr type="ctrX" for="ch" forName="dot" refType="w" fact="0.345"/>
            <dgm:constr type="ctrY" for="ch" forName="dot" refType="h" fact="0.5"/>
            <dgm:constr type="w" for="ch" forName="dot" refType="h" fact="0.14"/>
            <dgm:constr type="h" for="ch" forName="dot" refType="h" fact="0.14"/>
            <dgm:constr type="l" for="ch" forName="descText" refType="w" fact="0.379"/>
            <dgm:constr type="ctrY" for="ch" forName="descText" refType="h" fact="0.5"/>
            <dgm:constr type="w" for="ch" forName="descText" refType="w" fact="0.621"/>
            <dgm:constr type="h" for="ch" forName="descText" refType="h"/>
          </dgm:constrLst>
          <dgm:ruleLst/>
          <dgm:layoutNode name="anchor">
            <dgm:alg type="sp"/>
            <dgm:shape xmlns:r="http://schemas.openxmlformats.org/officeDocument/2006/relationships" r:blip="">
              <dgm:adjLst/>
            </dgm:shape>
            <dgm:presOf/>
            <dgm:constrLst/>
            <dgm:ruleLst/>
          </dgm:layoutNode>
          <dgm:layoutNode name="titleText" styleLbl="revTx">
            <dgm:varLst>
              <dgm:chMax val="0"/>
              <dgm:chPref val="0"/>
            </dgm:varLst>
            <dgm:alg type="tx">
              <dgm:param type="txAnchorVert" val="mid"/>
              <dgm:param type="parTxLTRAlign" val="r"/>
              <dgm:param type="parTxRTLAlign" val="l"/>
            </dgm:alg>
            <dgm:shape xmlns:r="http://schemas.openxmlformats.org/officeDocument/2006/relationships" type="rect" r:blip="" hideGeom="1">
              <dgm:adjLst/>
            </dgm:shape>
            <dgm:presOf axis="self" ptType="node"/>
            <dgm:constrLst>
              <dgm:constr type="primFontSz" val="28"/>
              <dgm:constr type="lMarg" refType="primFontSz" fact="0.1"/>
              <dgm:constr type="rMarg" refType="primFontSz" fact="0.3"/>
              <dgm:constr type="tMarg" refType="primFontSz" fact="0.05"/>
              <dgm:constr type="bMarg" refType="primFontSz" fact="0.05"/>
            </dgm:constrLst>
            <dgm:ruleLst>
              <dgm:rule type="primFontSz" val="8" fact="NaN" max="NaN"/>
            </dgm:ruleLst>
          </dgm:layoutNode>
          <dgm:layoutNode name="dot" styleLbl="node1">
            <dgm:alg type="sp"/>
            <dgm:shape xmlns:r="http://schemas.openxmlformats.org/officeDocument/2006/relationships" type="ellipse" r:blip="">
              <dgm:adjLst/>
            </dgm:shape>
            <dgm:presOf/>
            <dgm:constrLst/>
            <dgm:ruleLst/>
          </dgm:layoutNode>
          <dgm:layoutNode name="descText" styleLbl="revTx">
            <dgm:varLst>
              <dgm:chMax val="0"/>
              <dgm:chPref val="0"/>
            </dgm:varLst>
            <dgm:alg type="tx">
              <dgm:param type="txAnchorVert" val="mid"/>
              <dgm:param type="parTxLTRAlign" val="l"/>
              <dgm:param type="parTxRTLAlign" val="r"/>
            </dgm:alg>
            <dgm:shape xmlns:r="http://schemas.openxmlformats.org/officeDocument/2006/relationships" type="rect" r:blip="" hideGeom="1">
              <dgm:adjLst/>
            </dgm:shape>
            <dgm:presOf axis="des" ptType="node"/>
            <dgm:constrLst>
              <dgm:constr type="secFontSz" val="18"/>
              <dgm:constr type="primFontSz" refType="secFontSz"/>
              <dgm:constr type="lMarg" refType="primFontSz" fact="0.3"/>
              <dgm:constr type="rMarg" refType="primFontSz" fact="0.1"/>
              <dgm:constr type="tMarg" refType="primFontSz" fact="0.05"/>
              <dgm:constr type="bMarg" refType="primFontSz" fact="0.05"/>
            </dgm:constrLst>
            <dgm:ruleLst>
              <dgm:rule type="primFontSz" val="7" fact="NaN" max="NaN"/>
            </dgm:ruleLst>
          </dgm:layoutNode>
        </dgm:layoutNode>
        <dgm:forEach name="sibTransForEach" axis="followSib" ptType="sibTrans" cnt="1">
          <dgm:layoutNode name="spacer">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solidFill>
              <a:schemeClr val="accent1"/>
            </a:solidFill>
          </a:defRPr>
        </a:lvl1pPr>
      </dgm1612:lstStyle>
    </a:ext>
  </dgm:extLst>
</dgm:layoutDef>
</file>

<file path=word/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13.xml><?xml version="1.0" encoding="utf-8"?>
<dgm:layoutDef xmlns:dgm="http://schemas.openxmlformats.org/drawingml/2006/diagram" xmlns:a="http://schemas.openxmlformats.org/drawingml/2006/main" uniqueId="urn:microsoft.com/office/officeart/2026/layout/SmallDotsVertical#7">
  <dgm:title val=""/>
  <dgm:desc val=""/>
  <dgm:catLst>
    <dgm:cat type="timeline" pri="108"/>
  </dgm:catLst>
  <dgm:sampData>
    <dgm:dataModel>
      <dgm:ptLst>
        <dgm:pt modelId="0" type="doc"/>
        <dgm:pt modelId="100">
          <dgm:prSet phldrT="Title" phldr="1"/>
        </dgm:pt>
        <dgm:pt modelId="101">
          <dgm:prSet phldrT="Description" phldr="1"/>
        </dgm:pt>
        <dgm:pt modelId="200">
          <dgm:prSet phldrT="Title" phldr="1"/>
        </dgm:pt>
        <dgm:pt modelId="201">
          <dgm:prSet phldrT="Description" phldr="1"/>
        </dgm:pt>
        <dgm:pt modelId="300">
          <dgm:prSet phldrT="Title" phldr="1"/>
        </dgm:pt>
        <dgm:pt modelId="301">
          <dgm:prSet phldrT="Description" phldr="1"/>
        </dgm:pt>
        <dgm:pt modelId="400">
          <dgm:prSet phldrT="Title" phldr="1"/>
        </dgm:pt>
        <dgm:pt modelId="401">
          <dgm:prSet phldrT="Description" phldr="1"/>
        </dgm:pt>
      </dgm:ptLst>
      <dgm:cxnLst>
        <dgm:cxn modelId="1000" srcId="0" destId="100" srcOrd="0" destOrd="0"/>
        <dgm:cxn modelId="1001" srcId="100" destId="101" srcOrd="0" destOrd="0"/>
        <dgm:cxn modelId="2000" srcId="0" destId="200" srcOrd="1" destOrd="0"/>
        <dgm:cxn modelId="2001" srcId="200" destId="201" srcOrd="0" destOrd="0"/>
        <dgm:cxn modelId="3000" srcId="0" destId="300" srcOrd="2" destOrd="0"/>
        <dgm:cxn modelId="3001" srcId="300" destId="301" srcOrd="0" destOrd="0"/>
        <dgm:cxn modelId="4000" srcId="0" destId="400" srcOrd="3" destOrd="0"/>
        <dgm:cxn modelId="4001" srcId="400" destId="401" srcOrd="0" destOrd="0"/>
      </dgm:cxn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composite"/>
    <dgm:shape xmlns:r="http://schemas.openxmlformats.org/officeDocument/2006/relationships" r:blip="">
      <dgm:adjLst/>
    </dgm:shape>
    <dgm:presOf/>
    <dgm:constrLst>
      <dgm:constr type="ctrX" for="ch" forName="connLine" refType="w" fact="0.345"/>
      <dgm:constr type="w" for="ch" forName="connLine" refType="w" fact="0.002"/>
      <dgm:constr type="t" for="ch" forName="connLine" refType="h" fact="0.02"/>
      <dgm:constr type="h" for="ch" forName="connLine" refType="h" fact="0.96"/>
      <dgm:constr type="l" for="ch" forName="itemsFlow"/>
      <dgm:constr type="w" for="ch" forName="itemsFlow" refType="w"/>
      <dgm:constr type="t" for="ch" forName="itemsFlow" refType="h" fact="0.02"/>
      <dgm:constr type="h" for="ch" forName="itemsFlow" refType="h" fact="0.96"/>
    </dgm:constrLst>
    <dgm:ruleLst/>
    <dgm:layoutNode name="conn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itemsFlow">
      <dgm:alg type="lin">
        <dgm:param type="linDir" val="fromT"/>
        <dgm:param type="fallback" val="1D"/>
      </dgm:alg>
      <dgm:shape xmlns:r="http://schemas.openxmlformats.org/officeDocument/2006/relationships" r:blip="">
        <dgm:adjLst/>
      </dgm:shape>
      <dgm:presOf/>
      <dgm:constrLst>
        <dgm:constr type="w" for="ch" forName="item" refType="w"/>
        <dgm:constr type="h" for="ch" forName="item" refType="h"/>
        <dgm:constr type="h" for="ch" forName="spacer" refType="h" refFor="ch" refForName="item" fact="0.15"/>
        <dgm:constr type="primFontSz" for="des" forName="titleText" op="equ"/>
        <dgm:constr type="primFontSz" for="des" forName="descText" op="equ"/>
      </dgm:constrLst>
      <dgm:ruleLst/>
      <dgm:forEach name="nodesForEach" axis="ch" ptType="node">
        <dgm:layoutNode name="item">
          <dgm:alg type="composite"/>
          <dgm:shape xmlns:r="http://schemas.openxmlformats.org/officeDocument/2006/relationships" r:blip="">
            <dgm:adjLst/>
          </dgm:shape>
          <dgm:presOf/>
          <dgm:constrLst>
            <dgm:constr type="l" for="ch" forName="anchor"/>
            <dgm:constr type="t" for="ch" forName="anchor"/>
            <dgm:constr type="w" for="ch" forName="anchor" refType="w"/>
            <dgm:constr type="h" for="ch" forName="anchor" refType="h"/>
            <dgm:constr type="l" for="ch" forName="titleText"/>
            <dgm:constr type="ctrY" for="ch" forName="titleText" refType="h" fact="0.5"/>
            <dgm:constr type="w" for="ch" forName="titleText" refType="w" fact="0.312"/>
            <dgm:constr type="h" for="ch" forName="titleText" refType="h"/>
            <dgm:constr type="ctrX" for="ch" forName="dot" refType="w" fact="0.345"/>
            <dgm:constr type="ctrY" for="ch" forName="dot" refType="h" fact="0.5"/>
            <dgm:constr type="w" for="ch" forName="dot" refType="h" fact="0.14"/>
            <dgm:constr type="h" for="ch" forName="dot" refType="h" fact="0.14"/>
            <dgm:constr type="l" for="ch" forName="descText" refType="w" fact="0.379"/>
            <dgm:constr type="ctrY" for="ch" forName="descText" refType="h" fact="0.5"/>
            <dgm:constr type="w" for="ch" forName="descText" refType="w" fact="0.621"/>
            <dgm:constr type="h" for="ch" forName="descText" refType="h"/>
          </dgm:constrLst>
          <dgm:ruleLst/>
          <dgm:layoutNode name="anchor">
            <dgm:alg type="sp"/>
            <dgm:shape xmlns:r="http://schemas.openxmlformats.org/officeDocument/2006/relationships" r:blip="">
              <dgm:adjLst/>
            </dgm:shape>
            <dgm:presOf/>
            <dgm:constrLst/>
            <dgm:ruleLst/>
          </dgm:layoutNode>
          <dgm:layoutNode name="titleText" styleLbl="revTx">
            <dgm:varLst>
              <dgm:chMax val="0"/>
              <dgm:chPref val="0"/>
            </dgm:varLst>
            <dgm:alg type="tx">
              <dgm:param type="txAnchorVert" val="mid"/>
              <dgm:param type="parTxLTRAlign" val="r"/>
              <dgm:param type="parTxRTLAlign" val="l"/>
            </dgm:alg>
            <dgm:shape xmlns:r="http://schemas.openxmlformats.org/officeDocument/2006/relationships" type="rect" r:blip="" hideGeom="1">
              <dgm:adjLst/>
            </dgm:shape>
            <dgm:presOf axis="self" ptType="node"/>
            <dgm:constrLst>
              <dgm:constr type="primFontSz" val="28"/>
              <dgm:constr type="lMarg" refType="primFontSz" fact="0.1"/>
              <dgm:constr type="rMarg" refType="primFontSz" fact="0.3"/>
              <dgm:constr type="tMarg" refType="primFontSz" fact="0.05"/>
              <dgm:constr type="bMarg" refType="primFontSz" fact="0.05"/>
            </dgm:constrLst>
            <dgm:ruleLst>
              <dgm:rule type="primFontSz" val="8" fact="NaN" max="NaN"/>
            </dgm:ruleLst>
          </dgm:layoutNode>
          <dgm:layoutNode name="dot" styleLbl="node1">
            <dgm:alg type="sp"/>
            <dgm:shape xmlns:r="http://schemas.openxmlformats.org/officeDocument/2006/relationships" type="ellipse" r:blip="">
              <dgm:adjLst/>
            </dgm:shape>
            <dgm:presOf/>
            <dgm:constrLst/>
            <dgm:ruleLst/>
          </dgm:layoutNode>
          <dgm:layoutNode name="descText" styleLbl="revTx">
            <dgm:varLst>
              <dgm:chMax val="0"/>
              <dgm:chPref val="0"/>
            </dgm:varLst>
            <dgm:alg type="tx">
              <dgm:param type="txAnchorVert" val="mid"/>
              <dgm:param type="parTxLTRAlign" val="l"/>
              <dgm:param type="parTxRTLAlign" val="r"/>
            </dgm:alg>
            <dgm:shape xmlns:r="http://schemas.openxmlformats.org/officeDocument/2006/relationships" type="rect" r:blip="" hideGeom="1">
              <dgm:adjLst/>
            </dgm:shape>
            <dgm:presOf axis="des" ptType="node"/>
            <dgm:constrLst>
              <dgm:constr type="secFontSz" val="18"/>
              <dgm:constr type="primFontSz" refType="secFontSz"/>
              <dgm:constr type="lMarg" refType="primFontSz" fact="0.3"/>
              <dgm:constr type="rMarg" refType="primFontSz" fact="0.1"/>
              <dgm:constr type="tMarg" refType="primFontSz" fact="0.05"/>
              <dgm:constr type="bMarg" refType="primFontSz" fact="0.05"/>
            </dgm:constrLst>
            <dgm:ruleLst>
              <dgm:rule type="primFontSz" val="7" fact="NaN" max="NaN"/>
            </dgm:ruleLst>
          </dgm:layoutNode>
        </dgm:layoutNode>
        <dgm:forEach name="sibTransForEach" axis="followSib" ptType="sibTrans" cnt="1">
          <dgm:layoutNode name="spacer">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solidFill>
              <a:schemeClr val="accent1"/>
            </a:solidFill>
          </a:defRPr>
        </a:lvl1pPr>
      </dgm1612:lstStyle>
    </a:ext>
  </dgm:extLst>
</dgm:layoutDef>
</file>

<file path=word/diagrams/layout14.xml><?xml version="1.0" encoding="utf-8"?>
<dgm:layoutDef xmlns:dgm="http://schemas.openxmlformats.org/drawingml/2006/diagram" xmlns:a="http://schemas.openxmlformats.org/drawingml/2006/main" uniqueId="urn:microsoft.com/office/officeart/2026/layout/SmallDotsVertical#8">
  <dgm:title val=""/>
  <dgm:desc val=""/>
  <dgm:catLst>
    <dgm:cat type="timeline" pri="108"/>
  </dgm:catLst>
  <dgm:sampData>
    <dgm:dataModel>
      <dgm:ptLst>
        <dgm:pt modelId="0" type="doc"/>
        <dgm:pt modelId="100">
          <dgm:prSet phldrT="Title" phldr="1"/>
        </dgm:pt>
        <dgm:pt modelId="101">
          <dgm:prSet phldrT="Description" phldr="1"/>
        </dgm:pt>
        <dgm:pt modelId="200">
          <dgm:prSet phldrT="Title" phldr="1"/>
        </dgm:pt>
        <dgm:pt modelId="201">
          <dgm:prSet phldrT="Description" phldr="1"/>
        </dgm:pt>
        <dgm:pt modelId="300">
          <dgm:prSet phldrT="Title" phldr="1"/>
        </dgm:pt>
        <dgm:pt modelId="301">
          <dgm:prSet phldrT="Description" phldr="1"/>
        </dgm:pt>
        <dgm:pt modelId="400">
          <dgm:prSet phldrT="Title" phldr="1"/>
        </dgm:pt>
        <dgm:pt modelId="401">
          <dgm:prSet phldrT="Description" phldr="1"/>
        </dgm:pt>
      </dgm:ptLst>
      <dgm:cxnLst>
        <dgm:cxn modelId="1000" srcId="0" destId="100" srcOrd="0" destOrd="0"/>
        <dgm:cxn modelId="1001" srcId="100" destId="101" srcOrd="0" destOrd="0"/>
        <dgm:cxn modelId="2000" srcId="0" destId="200" srcOrd="1" destOrd="0"/>
        <dgm:cxn modelId="2001" srcId="200" destId="201" srcOrd="0" destOrd="0"/>
        <dgm:cxn modelId="3000" srcId="0" destId="300" srcOrd="2" destOrd="0"/>
        <dgm:cxn modelId="3001" srcId="300" destId="301" srcOrd="0" destOrd="0"/>
        <dgm:cxn modelId="4000" srcId="0" destId="400" srcOrd="3" destOrd="0"/>
        <dgm:cxn modelId="4001" srcId="400" destId="401" srcOrd="0" destOrd="0"/>
      </dgm:cxn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composite"/>
    <dgm:shape xmlns:r="http://schemas.openxmlformats.org/officeDocument/2006/relationships" r:blip="">
      <dgm:adjLst/>
    </dgm:shape>
    <dgm:presOf/>
    <dgm:constrLst>
      <dgm:constr type="ctrX" for="ch" forName="connLine" refType="w" fact="0.345"/>
      <dgm:constr type="w" for="ch" forName="connLine" refType="w" fact="0.002"/>
      <dgm:constr type="t" for="ch" forName="connLine" refType="h" fact="0.02"/>
      <dgm:constr type="h" for="ch" forName="connLine" refType="h" fact="0.96"/>
      <dgm:constr type="l" for="ch" forName="itemsFlow"/>
      <dgm:constr type="w" for="ch" forName="itemsFlow" refType="w"/>
      <dgm:constr type="t" for="ch" forName="itemsFlow" refType="h" fact="0.02"/>
      <dgm:constr type="h" for="ch" forName="itemsFlow" refType="h" fact="0.96"/>
    </dgm:constrLst>
    <dgm:ruleLst/>
    <dgm:layoutNode name="conn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itemsFlow">
      <dgm:alg type="lin">
        <dgm:param type="linDir" val="fromT"/>
        <dgm:param type="fallback" val="1D"/>
      </dgm:alg>
      <dgm:shape xmlns:r="http://schemas.openxmlformats.org/officeDocument/2006/relationships" r:blip="">
        <dgm:adjLst/>
      </dgm:shape>
      <dgm:presOf/>
      <dgm:constrLst>
        <dgm:constr type="w" for="ch" forName="item" refType="w"/>
        <dgm:constr type="h" for="ch" forName="item" refType="h"/>
        <dgm:constr type="h" for="ch" forName="spacer" refType="h" refFor="ch" refForName="item" fact="0.15"/>
        <dgm:constr type="primFontSz" for="des" forName="titleText" op="equ"/>
        <dgm:constr type="primFontSz" for="des" forName="descText" op="equ"/>
      </dgm:constrLst>
      <dgm:ruleLst/>
      <dgm:forEach name="nodesForEach" axis="ch" ptType="node">
        <dgm:layoutNode name="item">
          <dgm:alg type="composite"/>
          <dgm:shape xmlns:r="http://schemas.openxmlformats.org/officeDocument/2006/relationships" r:blip="">
            <dgm:adjLst/>
          </dgm:shape>
          <dgm:presOf/>
          <dgm:constrLst>
            <dgm:constr type="l" for="ch" forName="anchor"/>
            <dgm:constr type="t" for="ch" forName="anchor"/>
            <dgm:constr type="w" for="ch" forName="anchor" refType="w"/>
            <dgm:constr type="h" for="ch" forName="anchor" refType="h"/>
            <dgm:constr type="l" for="ch" forName="titleText"/>
            <dgm:constr type="ctrY" for="ch" forName="titleText" refType="h" fact="0.5"/>
            <dgm:constr type="w" for="ch" forName="titleText" refType="w" fact="0.312"/>
            <dgm:constr type="h" for="ch" forName="titleText" refType="h"/>
            <dgm:constr type="ctrX" for="ch" forName="dot" refType="w" fact="0.345"/>
            <dgm:constr type="ctrY" for="ch" forName="dot" refType="h" fact="0.5"/>
            <dgm:constr type="w" for="ch" forName="dot" refType="h" fact="0.14"/>
            <dgm:constr type="h" for="ch" forName="dot" refType="h" fact="0.14"/>
            <dgm:constr type="l" for="ch" forName="descText" refType="w" fact="0.379"/>
            <dgm:constr type="ctrY" for="ch" forName="descText" refType="h" fact="0.5"/>
            <dgm:constr type="w" for="ch" forName="descText" refType="w" fact="0.621"/>
            <dgm:constr type="h" for="ch" forName="descText" refType="h"/>
          </dgm:constrLst>
          <dgm:ruleLst/>
          <dgm:layoutNode name="anchor">
            <dgm:alg type="sp"/>
            <dgm:shape xmlns:r="http://schemas.openxmlformats.org/officeDocument/2006/relationships" r:blip="">
              <dgm:adjLst/>
            </dgm:shape>
            <dgm:presOf/>
            <dgm:constrLst/>
            <dgm:ruleLst/>
          </dgm:layoutNode>
          <dgm:layoutNode name="titleText" styleLbl="revTx">
            <dgm:varLst>
              <dgm:chMax val="0"/>
              <dgm:chPref val="0"/>
            </dgm:varLst>
            <dgm:alg type="tx">
              <dgm:param type="txAnchorVert" val="mid"/>
              <dgm:param type="parTxLTRAlign" val="r"/>
              <dgm:param type="parTxRTLAlign" val="l"/>
            </dgm:alg>
            <dgm:shape xmlns:r="http://schemas.openxmlformats.org/officeDocument/2006/relationships" type="rect" r:blip="" hideGeom="1">
              <dgm:adjLst/>
            </dgm:shape>
            <dgm:presOf axis="self" ptType="node"/>
            <dgm:constrLst>
              <dgm:constr type="primFontSz" val="28"/>
              <dgm:constr type="lMarg" refType="primFontSz" fact="0.1"/>
              <dgm:constr type="rMarg" refType="primFontSz" fact="0.3"/>
              <dgm:constr type="tMarg" refType="primFontSz" fact="0.05"/>
              <dgm:constr type="bMarg" refType="primFontSz" fact="0.05"/>
            </dgm:constrLst>
            <dgm:ruleLst>
              <dgm:rule type="primFontSz" val="8" fact="NaN" max="NaN"/>
            </dgm:ruleLst>
          </dgm:layoutNode>
          <dgm:layoutNode name="dot" styleLbl="node1">
            <dgm:alg type="sp"/>
            <dgm:shape xmlns:r="http://schemas.openxmlformats.org/officeDocument/2006/relationships" type="ellipse" r:blip="">
              <dgm:adjLst/>
            </dgm:shape>
            <dgm:presOf/>
            <dgm:constrLst/>
            <dgm:ruleLst/>
          </dgm:layoutNode>
          <dgm:layoutNode name="descText" styleLbl="revTx">
            <dgm:varLst>
              <dgm:chMax val="0"/>
              <dgm:chPref val="0"/>
            </dgm:varLst>
            <dgm:alg type="tx">
              <dgm:param type="txAnchorVert" val="mid"/>
              <dgm:param type="parTxLTRAlign" val="l"/>
              <dgm:param type="parTxRTLAlign" val="r"/>
            </dgm:alg>
            <dgm:shape xmlns:r="http://schemas.openxmlformats.org/officeDocument/2006/relationships" type="rect" r:blip="" hideGeom="1">
              <dgm:adjLst/>
            </dgm:shape>
            <dgm:presOf axis="des" ptType="node"/>
            <dgm:constrLst>
              <dgm:constr type="secFontSz" val="18"/>
              <dgm:constr type="primFontSz" refType="secFontSz"/>
              <dgm:constr type="lMarg" refType="primFontSz" fact="0.3"/>
              <dgm:constr type="rMarg" refType="primFontSz" fact="0.1"/>
              <dgm:constr type="tMarg" refType="primFontSz" fact="0.05"/>
              <dgm:constr type="bMarg" refType="primFontSz" fact="0.05"/>
            </dgm:constrLst>
            <dgm:ruleLst>
              <dgm:rule type="primFontSz" val="7" fact="NaN" max="NaN"/>
            </dgm:ruleLst>
          </dgm:layoutNode>
        </dgm:layoutNode>
        <dgm:forEach name="sibTransForEach" axis="followSib" ptType="sibTrans" cnt="1">
          <dgm:layoutNode name="spacer">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solidFill>
              <a:schemeClr val="accent1"/>
            </a:solidFill>
          </a:defRPr>
        </a:lvl1pPr>
      </dgm1612:lstStyle>
    </a:ext>
  </dgm:extLst>
</dgm:layoutDef>
</file>

<file path=word/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17.xml><?xml version="1.0" encoding="utf-8"?>
<dgm:layoutDef xmlns:dgm="http://schemas.openxmlformats.org/drawingml/2006/diagram" xmlns:a="http://schemas.openxmlformats.org/drawingml/2006/main" uniqueId="urn:microsoft.com/office/officeart/2026/layout/SmallDotsVertical#9">
  <dgm:title val=""/>
  <dgm:desc val=""/>
  <dgm:catLst>
    <dgm:cat type="timeline" pri="108"/>
  </dgm:catLst>
  <dgm:sampData>
    <dgm:dataModel>
      <dgm:ptLst>
        <dgm:pt modelId="0" type="doc"/>
        <dgm:pt modelId="100">
          <dgm:prSet phldrT="Title" phldr="1"/>
        </dgm:pt>
        <dgm:pt modelId="101">
          <dgm:prSet phldrT="Description" phldr="1"/>
        </dgm:pt>
        <dgm:pt modelId="200">
          <dgm:prSet phldrT="Title" phldr="1"/>
        </dgm:pt>
        <dgm:pt modelId="201">
          <dgm:prSet phldrT="Description" phldr="1"/>
        </dgm:pt>
        <dgm:pt modelId="300">
          <dgm:prSet phldrT="Title" phldr="1"/>
        </dgm:pt>
        <dgm:pt modelId="301">
          <dgm:prSet phldrT="Description" phldr="1"/>
        </dgm:pt>
        <dgm:pt modelId="400">
          <dgm:prSet phldrT="Title" phldr="1"/>
        </dgm:pt>
        <dgm:pt modelId="401">
          <dgm:prSet phldrT="Description" phldr="1"/>
        </dgm:pt>
      </dgm:ptLst>
      <dgm:cxnLst>
        <dgm:cxn modelId="1000" srcId="0" destId="100" srcOrd="0" destOrd="0"/>
        <dgm:cxn modelId="1001" srcId="100" destId="101" srcOrd="0" destOrd="0"/>
        <dgm:cxn modelId="2000" srcId="0" destId="200" srcOrd="1" destOrd="0"/>
        <dgm:cxn modelId="2001" srcId="200" destId="201" srcOrd="0" destOrd="0"/>
        <dgm:cxn modelId="3000" srcId="0" destId="300" srcOrd="2" destOrd="0"/>
        <dgm:cxn modelId="3001" srcId="300" destId="301" srcOrd="0" destOrd="0"/>
        <dgm:cxn modelId="4000" srcId="0" destId="400" srcOrd="3" destOrd="0"/>
        <dgm:cxn modelId="4001" srcId="400" destId="401" srcOrd="0" destOrd="0"/>
      </dgm:cxn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composite"/>
    <dgm:shape xmlns:r="http://schemas.openxmlformats.org/officeDocument/2006/relationships" r:blip="">
      <dgm:adjLst/>
    </dgm:shape>
    <dgm:presOf/>
    <dgm:constrLst>
      <dgm:constr type="ctrX" for="ch" forName="connLine" refType="w" fact="0.345"/>
      <dgm:constr type="w" for="ch" forName="connLine" refType="w" fact="0.002"/>
      <dgm:constr type="t" for="ch" forName="connLine" refType="h" fact="0.02"/>
      <dgm:constr type="h" for="ch" forName="connLine" refType="h" fact="0.96"/>
      <dgm:constr type="l" for="ch" forName="itemsFlow"/>
      <dgm:constr type="w" for="ch" forName="itemsFlow" refType="w"/>
      <dgm:constr type="t" for="ch" forName="itemsFlow" refType="h" fact="0.02"/>
      <dgm:constr type="h" for="ch" forName="itemsFlow" refType="h" fact="0.96"/>
    </dgm:constrLst>
    <dgm:ruleLst/>
    <dgm:layoutNode name="conn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itemsFlow">
      <dgm:alg type="lin">
        <dgm:param type="linDir" val="fromT"/>
        <dgm:param type="fallback" val="1D"/>
      </dgm:alg>
      <dgm:shape xmlns:r="http://schemas.openxmlformats.org/officeDocument/2006/relationships" r:blip="">
        <dgm:adjLst/>
      </dgm:shape>
      <dgm:presOf/>
      <dgm:constrLst>
        <dgm:constr type="w" for="ch" forName="item" refType="w"/>
        <dgm:constr type="h" for="ch" forName="item" refType="h"/>
        <dgm:constr type="h" for="ch" forName="spacer" refType="h" refFor="ch" refForName="item" fact="0.15"/>
        <dgm:constr type="primFontSz" for="des" forName="titleText" op="equ"/>
        <dgm:constr type="primFontSz" for="des" forName="descText" op="equ"/>
      </dgm:constrLst>
      <dgm:ruleLst/>
      <dgm:forEach name="nodesForEach" axis="ch" ptType="node">
        <dgm:layoutNode name="item">
          <dgm:alg type="composite"/>
          <dgm:shape xmlns:r="http://schemas.openxmlformats.org/officeDocument/2006/relationships" r:blip="">
            <dgm:adjLst/>
          </dgm:shape>
          <dgm:presOf/>
          <dgm:constrLst>
            <dgm:constr type="l" for="ch" forName="anchor"/>
            <dgm:constr type="t" for="ch" forName="anchor"/>
            <dgm:constr type="w" for="ch" forName="anchor" refType="w"/>
            <dgm:constr type="h" for="ch" forName="anchor" refType="h"/>
            <dgm:constr type="l" for="ch" forName="titleText"/>
            <dgm:constr type="ctrY" for="ch" forName="titleText" refType="h" fact="0.5"/>
            <dgm:constr type="w" for="ch" forName="titleText" refType="w" fact="0.312"/>
            <dgm:constr type="h" for="ch" forName="titleText" refType="h"/>
            <dgm:constr type="ctrX" for="ch" forName="dot" refType="w" fact="0.345"/>
            <dgm:constr type="ctrY" for="ch" forName="dot" refType="h" fact="0.5"/>
            <dgm:constr type="w" for="ch" forName="dot" refType="h" fact="0.14"/>
            <dgm:constr type="h" for="ch" forName="dot" refType="h" fact="0.14"/>
            <dgm:constr type="l" for="ch" forName="descText" refType="w" fact="0.379"/>
            <dgm:constr type="ctrY" for="ch" forName="descText" refType="h" fact="0.5"/>
            <dgm:constr type="w" for="ch" forName="descText" refType="w" fact="0.621"/>
            <dgm:constr type="h" for="ch" forName="descText" refType="h"/>
          </dgm:constrLst>
          <dgm:ruleLst/>
          <dgm:layoutNode name="anchor">
            <dgm:alg type="sp"/>
            <dgm:shape xmlns:r="http://schemas.openxmlformats.org/officeDocument/2006/relationships" r:blip="">
              <dgm:adjLst/>
            </dgm:shape>
            <dgm:presOf/>
            <dgm:constrLst/>
            <dgm:ruleLst/>
          </dgm:layoutNode>
          <dgm:layoutNode name="titleText" styleLbl="revTx">
            <dgm:varLst>
              <dgm:chMax val="0"/>
              <dgm:chPref val="0"/>
            </dgm:varLst>
            <dgm:alg type="tx">
              <dgm:param type="txAnchorVert" val="mid"/>
              <dgm:param type="parTxLTRAlign" val="r"/>
              <dgm:param type="parTxRTLAlign" val="l"/>
            </dgm:alg>
            <dgm:shape xmlns:r="http://schemas.openxmlformats.org/officeDocument/2006/relationships" type="rect" r:blip="" hideGeom="1">
              <dgm:adjLst/>
            </dgm:shape>
            <dgm:presOf axis="self" ptType="node"/>
            <dgm:constrLst>
              <dgm:constr type="primFontSz" val="28"/>
              <dgm:constr type="lMarg" refType="primFontSz" fact="0.1"/>
              <dgm:constr type="rMarg" refType="primFontSz" fact="0.3"/>
              <dgm:constr type="tMarg" refType="primFontSz" fact="0.05"/>
              <dgm:constr type="bMarg" refType="primFontSz" fact="0.05"/>
            </dgm:constrLst>
            <dgm:ruleLst>
              <dgm:rule type="primFontSz" val="8" fact="NaN" max="NaN"/>
            </dgm:ruleLst>
          </dgm:layoutNode>
          <dgm:layoutNode name="dot" styleLbl="node1">
            <dgm:alg type="sp"/>
            <dgm:shape xmlns:r="http://schemas.openxmlformats.org/officeDocument/2006/relationships" type="ellipse" r:blip="">
              <dgm:adjLst/>
            </dgm:shape>
            <dgm:presOf/>
            <dgm:constrLst/>
            <dgm:ruleLst/>
          </dgm:layoutNode>
          <dgm:layoutNode name="descText" styleLbl="revTx">
            <dgm:varLst>
              <dgm:chMax val="0"/>
              <dgm:chPref val="0"/>
            </dgm:varLst>
            <dgm:alg type="tx">
              <dgm:param type="txAnchorVert" val="mid"/>
              <dgm:param type="parTxLTRAlign" val="l"/>
              <dgm:param type="parTxRTLAlign" val="r"/>
            </dgm:alg>
            <dgm:shape xmlns:r="http://schemas.openxmlformats.org/officeDocument/2006/relationships" type="rect" r:blip="" hideGeom="1">
              <dgm:adjLst/>
            </dgm:shape>
            <dgm:presOf axis="des" ptType="node"/>
            <dgm:constrLst>
              <dgm:constr type="secFontSz" val="18"/>
              <dgm:constr type="primFontSz" refType="secFontSz"/>
              <dgm:constr type="lMarg" refType="primFontSz" fact="0.3"/>
              <dgm:constr type="rMarg" refType="primFontSz" fact="0.1"/>
              <dgm:constr type="tMarg" refType="primFontSz" fact="0.05"/>
              <dgm:constr type="bMarg" refType="primFontSz" fact="0.05"/>
            </dgm:constrLst>
            <dgm:ruleLst>
              <dgm:rule type="primFontSz" val="7" fact="NaN" max="NaN"/>
            </dgm:ruleLst>
          </dgm:layoutNode>
        </dgm:layoutNode>
        <dgm:forEach name="sibTransForEach" axis="followSib" ptType="sibTrans" cnt="1">
          <dgm:layoutNode name="spacer">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solidFill>
              <a:schemeClr val="accent1"/>
            </a:solidFill>
          </a:defRPr>
        </a:lvl1pPr>
      </dgm1612:lstStyle>
    </a:ext>
  </dgm:extLst>
</dgm:layoutDef>
</file>

<file path=word/diagrams/layout1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1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20.xml><?xml version="1.0" encoding="utf-8"?>
<dgm:layoutDef xmlns:dgm="http://schemas.openxmlformats.org/drawingml/2006/diagram" xmlns:a="http://schemas.openxmlformats.org/drawingml/2006/main" uniqueId="urn:microsoft.com/office/officeart/2026/layout/SmallDotsVertical#10">
  <dgm:title val=""/>
  <dgm:desc val=""/>
  <dgm:catLst>
    <dgm:cat type="timeline" pri="108"/>
  </dgm:catLst>
  <dgm:sampData>
    <dgm:dataModel>
      <dgm:ptLst>
        <dgm:pt modelId="0" type="doc"/>
        <dgm:pt modelId="100">
          <dgm:prSet phldrT="Title" phldr="1"/>
        </dgm:pt>
        <dgm:pt modelId="101">
          <dgm:prSet phldrT="Description" phldr="1"/>
        </dgm:pt>
        <dgm:pt modelId="200">
          <dgm:prSet phldrT="Title" phldr="1"/>
        </dgm:pt>
        <dgm:pt modelId="201">
          <dgm:prSet phldrT="Description" phldr="1"/>
        </dgm:pt>
        <dgm:pt modelId="300">
          <dgm:prSet phldrT="Title" phldr="1"/>
        </dgm:pt>
        <dgm:pt modelId="301">
          <dgm:prSet phldrT="Description" phldr="1"/>
        </dgm:pt>
        <dgm:pt modelId="400">
          <dgm:prSet phldrT="Title" phldr="1"/>
        </dgm:pt>
        <dgm:pt modelId="401">
          <dgm:prSet phldrT="Description" phldr="1"/>
        </dgm:pt>
      </dgm:ptLst>
      <dgm:cxnLst>
        <dgm:cxn modelId="1000" srcId="0" destId="100" srcOrd="0" destOrd="0"/>
        <dgm:cxn modelId="1001" srcId="100" destId="101" srcOrd="0" destOrd="0"/>
        <dgm:cxn modelId="2000" srcId="0" destId="200" srcOrd="1" destOrd="0"/>
        <dgm:cxn modelId="2001" srcId="200" destId="201" srcOrd="0" destOrd="0"/>
        <dgm:cxn modelId="3000" srcId="0" destId="300" srcOrd="2" destOrd="0"/>
        <dgm:cxn modelId="3001" srcId="300" destId="301" srcOrd="0" destOrd="0"/>
        <dgm:cxn modelId="4000" srcId="0" destId="400" srcOrd="3" destOrd="0"/>
        <dgm:cxn modelId="4001" srcId="400" destId="401" srcOrd="0" destOrd="0"/>
      </dgm:cxn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composite"/>
    <dgm:shape xmlns:r="http://schemas.openxmlformats.org/officeDocument/2006/relationships" r:blip="">
      <dgm:adjLst/>
    </dgm:shape>
    <dgm:presOf/>
    <dgm:constrLst>
      <dgm:constr type="ctrX" for="ch" forName="connLine" refType="w" fact="0.345"/>
      <dgm:constr type="w" for="ch" forName="connLine" refType="w" fact="0.002"/>
      <dgm:constr type="t" for="ch" forName="connLine" refType="h" fact="0.02"/>
      <dgm:constr type="h" for="ch" forName="connLine" refType="h" fact="0.96"/>
      <dgm:constr type="l" for="ch" forName="itemsFlow"/>
      <dgm:constr type="w" for="ch" forName="itemsFlow" refType="w"/>
      <dgm:constr type="t" for="ch" forName="itemsFlow" refType="h" fact="0.02"/>
      <dgm:constr type="h" for="ch" forName="itemsFlow" refType="h" fact="0.96"/>
    </dgm:constrLst>
    <dgm:ruleLst/>
    <dgm:layoutNode name="conn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itemsFlow">
      <dgm:alg type="lin">
        <dgm:param type="linDir" val="fromT"/>
        <dgm:param type="fallback" val="1D"/>
      </dgm:alg>
      <dgm:shape xmlns:r="http://schemas.openxmlformats.org/officeDocument/2006/relationships" r:blip="">
        <dgm:adjLst/>
      </dgm:shape>
      <dgm:presOf/>
      <dgm:constrLst>
        <dgm:constr type="w" for="ch" forName="item" refType="w"/>
        <dgm:constr type="h" for="ch" forName="item" refType="h"/>
        <dgm:constr type="h" for="ch" forName="spacer" refType="h" refFor="ch" refForName="item" fact="0.15"/>
        <dgm:constr type="primFontSz" for="des" forName="titleText" op="equ"/>
        <dgm:constr type="primFontSz" for="des" forName="descText" op="equ"/>
      </dgm:constrLst>
      <dgm:ruleLst/>
      <dgm:forEach name="nodesForEach" axis="ch" ptType="node">
        <dgm:layoutNode name="item">
          <dgm:alg type="composite"/>
          <dgm:shape xmlns:r="http://schemas.openxmlformats.org/officeDocument/2006/relationships" r:blip="">
            <dgm:adjLst/>
          </dgm:shape>
          <dgm:presOf/>
          <dgm:constrLst>
            <dgm:constr type="l" for="ch" forName="anchor"/>
            <dgm:constr type="t" for="ch" forName="anchor"/>
            <dgm:constr type="w" for="ch" forName="anchor" refType="w"/>
            <dgm:constr type="h" for="ch" forName="anchor" refType="h"/>
            <dgm:constr type="l" for="ch" forName="titleText"/>
            <dgm:constr type="ctrY" for="ch" forName="titleText" refType="h" fact="0.5"/>
            <dgm:constr type="w" for="ch" forName="titleText" refType="w" fact="0.312"/>
            <dgm:constr type="h" for="ch" forName="titleText" refType="h"/>
            <dgm:constr type="ctrX" for="ch" forName="dot" refType="w" fact="0.345"/>
            <dgm:constr type="ctrY" for="ch" forName="dot" refType="h" fact="0.5"/>
            <dgm:constr type="w" for="ch" forName="dot" refType="h" fact="0.14"/>
            <dgm:constr type="h" for="ch" forName="dot" refType="h" fact="0.14"/>
            <dgm:constr type="l" for="ch" forName="descText" refType="w" fact="0.379"/>
            <dgm:constr type="ctrY" for="ch" forName="descText" refType="h" fact="0.5"/>
            <dgm:constr type="w" for="ch" forName="descText" refType="w" fact="0.621"/>
            <dgm:constr type="h" for="ch" forName="descText" refType="h"/>
          </dgm:constrLst>
          <dgm:ruleLst/>
          <dgm:layoutNode name="anchor">
            <dgm:alg type="sp"/>
            <dgm:shape xmlns:r="http://schemas.openxmlformats.org/officeDocument/2006/relationships" r:blip="">
              <dgm:adjLst/>
            </dgm:shape>
            <dgm:presOf/>
            <dgm:constrLst/>
            <dgm:ruleLst/>
          </dgm:layoutNode>
          <dgm:layoutNode name="titleText" styleLbl="revTx">
            <dgm:varLst>
              <dgm:chMax val="0"/>
              <dgm:chPref val="0"/>
            </dgm:varLst>
            <dgm:alg type="tx">
              <dgm:param type="txAnchorVert" val="mid"/>
              <dgm:param type="parTxLTRAlign" val="r"/>
              <dgm:param type="parTxRTLAlign" val="l"/>
            </dgm:alg>
            <dgm:shape xmlns:r="http://schemas.openxmlformats.org/officeDocument/2006/relationships" type="rect" r:blip="" hideGeom="1">
              <dgm:adjLst/>
            </dgm:shape>
            <dgm:presOf axis="self" ptType="node"/>
            <dgm:constrLst>
              <dgm:constr type="primFontSz" val="28"/>
              <dgm:constr type="lMarg" refType="primFontSz" fact="0.1"/>
              <dgm:constr type="rMarg" refType="primFontSz" fact="0.3"/>
              <dgm:constr type="tMarg" refType="primFontSz" fact="0.05"/>
              <dgm:constr type="bMarg" refType="primFontSz" fact="0.05"/>
            </dgm:constrLst>
            <dgm:ruleLst>
              <dgm:rule type="primFontSz" val="8" fact="NaN" max="NaN"/>
            </dgm:ruleLst>
          </dgm:layoutNode>
          <dgm:layoutNode name="dot" styleLbl="node1">
            <dgm:alg type="sp"/>
            <dgm:shape xmlns:r="http://schemas.openxmlformats.org/officeDocument/2006/relationships" type="ellipse" r:blip="">
              <dgm:adjLst/>
            </dgm:shape>
            <dgm:presOf/>
            <dgm:constrLst/>
            <dgm:ruleLst/>
          </dgm:layoutNode>
          <dgm:layoutNode name="descText" styleLbl="revTx">
            <dgm:varLst>
              <dgm:chMax val="0"/>
              <dgm:chPref val="0"/>
            </dgm:varLst>
            <dgm:alg type="tx">
              <dgm:param type="txAnchorVert" val="mid"/>
              <dgm:param type="parTxLTRAlign" val="l"/>
              <dgm:param type="parTxRTLAlign" val="r"/>
            </dgm:alg>
            <dgm:shape xmlns:r="http://schemas.openxmlformats.org/officeDocument/2006/relationships" type="rect" r:blip="" hideGeom="1">
              <dgm:adjLst/>
            </dgm:shape>
            <dgm:presOf axis="des" ptType="node"/>
            <dgm:constrLst>
              <dgm:constr type="secFontSz" val="18"/>
              <dgm:constr type="primFontSz" refType="secFontSz"/>
              <dgm:constr type="lMarg" refType="primFontSz" fact="0.3"/>
              <dgm:constr type="rMarg" refType="primFontSz" fact="0.1"/>
              <dgm:constr type="tMarg" refType="primFontSz" fact="0.05"/>
              <dgm:constr type="bMarg" refType="primFontSz" fact="0.05"/>
            </dgm:constrLst>
            <dgm:ruleLst>
              <dgm:rule type="primFontSz" val="7" fact="NaN" max="NaN"/>
            </dgm:ruleLst>
          </dgm:layoutNode>
        </dgm:layoutNode>
        <dgm:forEach name="sibTransForEach" axis="followSib" ptType="sibTrans" cnt="1">
          <dgm:layoutNode name="spacer">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solidFill>
              <a:schemeClr val="accent1"/>
            </a:solidFill>
          </a:defRPr>
        </a:lvl1pPr>
      </dgm1612:lstStyle>
    </a:ext>
  </dgm:extLst>
</dgm:layoutDef>
</file>

<file path=word/diagrams/layout21.xml><?xml version="1.0" encoding="utf-8"?>
<dgm:layoutDef xmlns:dgm="http://schemas.openxmlformats.org/drawingml/2006/diagram" xmlns:a="http://schemas.openxmlformats.org/drawingml/2006/main" uniqueId="urn:microsoft.com/office/officeart/2026/layout/SmallDotsVertical#11">
  <dgm:title val=""/>
  <dgm:desc val=""/>
  <dgm:catLst>
    <dgm:cat type="timeline" pri="108"/>
  </dgm:catLst>
  <dgm:sampData>
    <dgm:dataModel>
      <dgm:ptLst>
        <dgm:pt modelId="0" type="doc"/>
        <dgm:pt modelId="100">
          <dgm:prSet phldrT="Title" phldr="1"/>
        </dgm:pt>
        <dgm:pt modelId="101">
          <dgm:prSet phldrT="Description" phldr="1"/>
        </dgm:pt>
        <dgm:pt modelId="200">
          <dgm:prSet phldrT="Title" phldr="1"/>
        </dgm:pt>
        <dgm:pt modelId="201">
          <dgm:prSet phldrT="Description" phldr="1"/>
        </dgm:pt>
        <dgm:pt modelId="300">
          <dgm:prSet phldrT="Title" phldr="1"/>
        </dgm:pt>
        <dgm:pt modelId="301">
          <dgm:prSet phldrT="Description" phldr="1"/>
        </dgm:pt>
        <dgm:pt modelId="400">
          <dgm:prSet phldrT="Title" phldr="1"/>
        </dgm:pt>
        <dgm:pt modelId="401">
          <dgm:prSet phldrT="Description" phldr="1"/>
        </dgm:pt>
      </dgm:ptLst>
      <dgm:cxnLst>
        <dgm:cxn modelId="1000" srcId="0" destId="100" srcOrd="0" destOrd="0"/>
        <dgm:cxn modelId="1001" srcId="100" destId="101" srcOrd="0" destOrd="0"/>
        <dgm:cxn modelId="2000" srcId="0" destId="200" srcOrd="1" destOrd="0"/>
        <dgm:cxn modelId="2001" srcId="200" destId="201" srcOrd="0" destOrd="0"/>
        <dgm:cxn modelId="3000" srcId="0" destId="300" srcOrd="2" destOrd="0"/>
        <dgm:cxn modelId="3001" srcId="300" destId="301" srcOrd="0" destOrd="0"/>
        <dgm:cxn modelId="4000" srcId="0" destId="400" srcOrd="3" destOrd="0"/>
        <dgm:cxn modelId="4001" srcId="400" destId="401" srcOrd="0" destOrd="0"/>
      </dgm:cxn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composite"/>
    <dgm:shape xmlns:r="http://schemas.openxmlformats.org/officeDocument/2006/relationships" r:blip="">
      <dgm:adjLst/>
    </dgm:shape>
    <dgm:presOf/>
    <dgm:constrLst>
      <dgm:constr type="ctrX" for="ch" forName="connLine" refType="w" fact="0.345"/>
      <dgm:constr type="w" for="ch" forName="connLine" refType="w" fact="0.002"/>
      <dgm:constr type="t" for="ch" forName="connLine" refType="h" fact="0.02"/>
      <dgm:constr type="h" for="ch" forName="connLine" refType="h" fact="0.96"/>
      <dgm:constr type="l" for="ch" forName="itemsFlow"/>
      <dgm:constr type="w" for="ch" forName="itemsFlow" refType="w"/>
      <dgm:constr type="t" for="ch" forName="itemsFlow" refType="h" fact="0.02"/>
      <dgm:constr type="h" for="ch" forName="itemsFlow" refType="h" fact="0.96"/>
    </dgm:constrLst>
    <dgm:ruleLst/>
    <dgm:layoutNode name="conn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itemsFlow">
      <dgm:alg type="lin">
        <dgm:param type="linDir" val="fromT"/>
        <dgm:param type="fallback" val="1D"/>
      </dgm:alg>
      <dgm:shape xmlns:r="http://schemas.openxmlformats.org/officeDocument/2006/relationships" r:blip="">
        <dgm:adjLst/>
      </dgm:shape>
      <dgm:presOf/>
      <dgm:constrLst>
        <dgm:constr type="w" for="ch" forName="item" refType="w"/>
        <dgm:constr type="h" for="ch" forName="item" refType="h"/>
        <dgm:constr type="h" for="ch" forName="spacer" refType="h" refFor="ch" refForName="item" fact="0.15"/>
        <dgm:constr type="primFontSz" for="des" forName="titleText" op="equ"/>
        <dgm:constr type="primFontSz" for="des" forName="descText" op="equ"/>
      </dgm:constrLst>
      <dgm:ruleLst/>
      <dgm:forEach name="nodesForEach" axis="ch" ptType="node">
        <dgm:layoutNode name="item">
          <dgm:alg type="composite"/>
          <dgm:shape xmlns:r="http://schemas.openxmlformats.org/officeDocument/2006/relationships" r:blip="">
            <dgm:adjLst/>
          </dgm:shape>
          <dgm:presOf/>
          <dgm:constrLst>
            <dgm:constr type="l" for="ch" forName="anchor"/>
            <dgm:constr type="t" for="ch" forName="anchor"/>
            <dgm:constr type="w" for="ch" forName="anchor" refType="w"/>
            <dgm:constr type="h" for="ch" forName="anchor" refType="h"/>
            <dgm:constr type="l" for="ch" forName="titleText"/>
            <dgm:constr type="ctrY" for="ch" forName="titleText" refType="h" fact="0.5"/>
            <dgm:constr type="w" for="ch" forName="titleText" refType="w" fact="0.312"/>
            <dgm:constr type="h" for="ch" forName="titleText" refType="h"/>
            <dgm:constr type="ctrX" for="ch" forName="dot" refType="w" fact="0.345"/>
            <dgm:constr type="ctrY" for="ch" forName="dot" refType="h" fact="0.5"/>
            <dgm:constr type="w" for="ch" forName="dot" refType="h" fact="0.14"/>
            <dgm:constr type="h" for="ch" forName="dot" refType="h" fact="0.14"/>
            <dgm:constr type="l" for="ch" forName="descText" refType="w" fact="0.379"/>
            <dgm:constr type="ctrY" for="ch" forName="descText" refType="h" fact="0.5"/>
            <dgm:constr type="w" for="ch" forName="descText" refType="w" fact="0.621"/>
            <dgm:constr type="h" for="ch" forName="descText" refType="h"/>
          </dgm:constrLst>
          <dgm:ruleLst/>
          <dgm:layoutNode name="anchor">
            <dgm:alg type="sp"/>
            <dgm:shape xmlns:r="http://schemas.openxmlformats.org/officeDocument/2006/relationships" r:blip="">
              <dgm:adjLst/>
            </dgm:shape>
            <dgm:presOf/>
            <dgm:constrLst/>
            <dgm:ruleLst/>
          </dgm:layoutNode>
          <dgm:layoutNode name="titleText" styleLbl="revTx">
            <dgm:varLst>
              <dgm:chMax val="0"/>
              <dgm:chPref val="0"/>
            </dgm:varLst>
            <dgm:alg type="tx">
              <dgm:param type="txAnchorVert" val="mid"/>
              <dgm:param type="parTxLTRAlign" val="r"/>
              <dgm:param type="parTxRTLAlign" val="l"/>
            </dgm:alg>
            <dgm:shape xmlns:r="http://schemas.openxmlformats.org/officeDocument/2006/relationships" type="rect" r:blip="" hideGeom="1">
              <dgm:adjLst/>
            </dgm:shape>
            <dgm:presOf axis="self" ptType="node"/>
            <dgm:constrLst>
              <dgm:constr type="primFontSz" val="28"/>
              <dgm:constr type="lMarg" refType="primFontSz" fact="0.1"/>
              <dgm:constr type="rMarg" refType="primFontSz" fact="0.3"/>
              <dgm:constr type="tMarg" refType="primFontSz" fact="0.05"/>
              <dgm:constr type="bMarg" refType="primFontSz" fact="0.05"/>
            </dgm:constrLst>
            <dgm:ruleLst>
              <dgm:rule type="primFontSz" val="8" fact="NaN" max="NaN"/>
            </dgm:ruleLst>
          </dgm:layoutNode>
          <dgm:layoutNode name="dot" styleLbl="node1">
            <dgm:alg type="sp"/>
            <dgm:shape xmlns:r="http://schemas.openxmlformats.org/officeDocument/2006/relationships" type="ellipse" r:blip="">
              <dgm:adjLst/>
            </dgm:shape>
            <dgm:presOf/>
            <dgm:constrLst/>
            <dgm:ruleLst/>
          </dgm:layoutNode>
          <dgm:layoutNode name="descText" styleLbl="revTx">
            <dgm:varLst>
              <dgm:chMax val="0"/>
              <dgm:chPref val="0"/>
            </dgm:varLst>
            <dgm:alg type="tx">
              <dgm:param type="txAnchorVert" val="mid"/>
              <dgm:param type="parTxLTRAlign" val="l"/>
              <dgm:param type="parTxRTLAlign" val="r"/>
            </dgm:alg>
            <dgm:shape xmlns:r="http://schemas.openxmlformats.org/officeDocument/2006/relationships" type="rect" r:blip="" hideGeom="1">
              <dgm:adjLst/>
            </dgm:shape>
            <dgm:presOf axis="des" ptType="node"/>
            <dgm:constrLst>
              <dgm:constr type="secFontSz" val="18"/>
              <dgm:constr type="primFontSz" refType="secFontSz"/>
              <dgm:constr type="lMarg" refType="primFontSz" fact="0.3"/>
              <dgm:constr type="rMarg" refType="primFontSz" fact="0.1"/>
              <dgm:constr type="tMarg" refType="primFontSz" fact="0.05"/>
              <dgm:constr type="bMarg" refType="primFontSz" fact="0.05"/>
            </dgm:constrLst>
            <dgm:ruleLst>
              <dgm:rule type="primFontSz" val="7" fact="NaN" max="NaN"/>
            </dgm:ruleLst>
          </dgm:layoutNode>
        </dgm:layoutNode>
        <dgm:forEach name="sibTransForEach" axis="followSib" ptType="sibTrans" cnt="1">
          <dgm:layoutNode name="spacer">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solidFill>
              <a:schemeClr val="accent1"/>
            </a:solidFill>
          </a:defRPr>
        </a:lvl1pPr>
      </dgm1612:lstStyle>
    </a:ext>
  </dgm:extLst>
</dgm:layoutDef>
</file>

<file path=word/diagrams/layout2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word/diagrams/layout2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2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2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2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2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2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2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word/diagrams/layout3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3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3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33.xml><?xml version="1.0" encoding="utf-8"?>
<dgm:layoutDef xmlns:dgm="http://schemas.openxmlformats.org/drawingml/2006/diagram" xmlns:a="http://schemas.openxmlformats.org/drawingml/2006/main" uniqueId="urn:microsoft.com/office/officeart/2026/layout/SmallDotsVertical#12">
  <dgm:title val=""/>
  <dgm:desc val=""/>
  <dgm:catLst>
    <dgm:cat type="timeline" pri="108"/>
  </dgm:catLst>
  <dgm:sampData>
    <dgm:dataModel>
      <dgm:ptLst>
        <dgm:pt modelId="0" type="doc"/>
        <dgm:pt modelId="100">
          <dgm:prSet phldrT="Title" phldr="1"/>
        </dgm:pt>
        <dgm:pt modelId="101">
          <dgm:prSet phldrT="Description" phldr="1"/>
        </dgm:pt>
        <dgm:pt modelId="200">
          <dgm:prSet phldrT="Title" phldr="1"/>
        </dgm:pt>
        <dgm:pt modelId="201">
          <dgm:prSet phldrT="Description" phldr="1"/>
        </dgm:pt>
        <dgm:pt modelId="300">
          <dgm:prSet phldrT="Title" phldr="1"/>
        </dgm:pt>
        <dgm:pt modelId="301">
          <dgm:prSet phldrT="Description" phldr="1"/>
        </dgm:pt>
        <dgm:pt modelId="400">
          <dgm:prSet phldrT="Title" phldr="1"/>
        </dgm:pt>
        <dgm:pt modelId="401">
          <dgm:prSet phldrT="Description" phldr="1"/>
        </dgm:pt>
      </dgm:ptLst>
      <dgm:cxnLst>
        <dgm:cxn modelId="1000" srcId="0" destId="100" srcOrd="0" destOrd="0"/>
        <dgm:cxn modelId="1001" srcId="100" destId="101" srcOrd="0" destOrd="0"/>
        <dgm:cxn modelId="2000" srcId="0" destId="200" srcOrd="1" destOrd="0"/>
        <dgm:cxn modelId="2001" srcId="200" destId="201" srcOrd="0" destOrd="0"/>
        <dgm:cxn modelId="3000" srcId="0" destId="300" srcOrd="2" destOrd="0"/>
        <dgm:cxn modelId="3001" srcId="300" destId="301" srcOrd="0" destOrd="0"/>
        <dgm:cxn modelId="4000" srcId="0" destId="400" srcOrd="3" destOrd="0"/>
        <dgm:cxn modelId="4001" srcId="400" destId="401" srcOrd="0" destOrd="0"/>
      </dgm:cxn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composite"/>
    <dgm:shape xmlns:r="http://schemas.openxmlformats.org/officeDocument/2006/relationships" r:blip="">
      <dgm:adjLst/>
    </dgm:shape>
    <dgm:presOf/>
    <dgm:constrLst>
      <dgm:constr type="ctrX" for="ch" forName="connLine" refType="w" fact="0.345"/>
      <dgm:constr type="w" for="ch" forName="connLine" refType="w" fact="0.002"/>
      <dgm:constr type="t" for="ch" forName="connLine" refType="h" fact="0.02"/>
      <dgm:constr type="h" for="ch" forName="connLine" refType="h" fact="0.96"/>
      <dgm:constr type="l" for="ch" forName="itemsFlow"/>
      <dgm:constr type="w" for="ch" forName="itemsFlow" refType="w"/>
      <dgm:constr type="t" for="ch" forName="itemsFlow" refType="h" fact="0.02"/>
      <dgm:constr type="h" for="ch" forName="itemsFlow" refType="h" fact="0.96"/>
    </dgm:constrLst>
    <dgm:ruleLst/>
    <dgm:layoutNode name="conn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itemsFlow">
      <dgm:alg type="lin">
        <dgm:param type="linDir" val="fromT"/>
        <dgm:param type="fallback" val="1D"/>
      </dgm:alg>
      <dgm:shape xmlns:r="http://schemas.openxmlformats.org/officeDocument/2006/relationships" r:blip="">
        <dgm:adjLst/>
      </dgm:shape>
      <dgm:presOf/>
      <dgm:constrLst>
        <dgm:constr type="w" for="ch" forName="item" refType="w"/>
        <dgm:constr type="h" for="ch" forName="item" refType="h"/>
        <dgm:constr type="h" for="ch" forName="spacer" refType="h" refFor="ch" refForName="item" fact="0.15"/>
        <dgm:constr type="primFontSz" for="des" forName="titleText" op="equ"/>
        <dgm:constr type="primFontSz" for="des" forName="descText" op="equ"/>
      </dgm:constrLst>
      <dgm:ruleLst/>
      <dgm:forEach name="nodesForEach" axis="ch" ptType="node">
        <dgm:layoutNode name="item">
          <dgm:alg type="composite"/>
          <dgm:shape xmlns:r="http://schemas.openxmlformats.org/officeDocument/2006/relationships" r:blip="">
            <dgm:adjLst/>
          </dgm:shape>
          <dgm:presOf/>
          <dgm:constrLst>
            <dgm:constr type="l" for="ch" forName="anchor"/>
            <dgm:constr type="t" for="ch" forName="anchor"/>
            <dgm:constr type="w" for="ch" forName="anchor" refType="w"/>
            <dgm:constr type="h" for="ch" forName="anchor" refType="h"/>
            <dgm:constr type="l" for="ch" forName="titleText"/>
            <dgm:constr type="ctrY" for="ch" forName="titleText" refType="h" fact="0.5"/>
            <dgm:constr type="w" for="ch" forName="titleText" refType="w" fact="0.312"/>
            <dgm:constr type="h" for="ch" forName="titleText" refType="h"/>
            <dgm:constr type="ctrX" for="ch" forName="dot" refType="w" fact="0.345"/>
            <dgm:constr type="ctrY" for="ch" forName="dot" refType="h" fact="0.5"/>
            <dgm:constr type="w" for="ch" forName="dot" refType="h" fact="0.14"/>
            <dgm:constr type="h" for="ch" forName="dot" refType="h" fact="0.14"/>
            <dgm:constr type="l" for="ch" forName="descText" refType="w" fact="0.379"/>
            <dgm:constr type="ctrY" for="ch" forName="descText" refType="h" fact="0.5"/>
            <dgm:constr type="w" for="ch" forName="descText" refType="w" fact="0.621"/>
            <dgm:constr type="h" for="ch" forName="descText" refType="h"/>
          </dgm:constrLst>
          <dgm:ruleLst/>
          <dgm:layoutNode name="anchor">
            <dgm:alg type="sp"/>
            <dgm:shape xmlns:r="http://schemas.openxmlformats.org/officeDocument/2006/relationships" r:blip="">
              <dgm:adjLst/>
            </dgm:shape>
            <dgm:presOf/>
            <dgm:constrLst/>
            <dgm:ruleLst/>
          </dgm:layoutNode>
          <dgm:layoutNode name="titleText" styleLbl="revTx">
            <dgm:varLst>
              <dgm:chMax val="0"/>
              <dgm:chPref val="0"/>
            </dgm:varLst>
            <dgm:alg type="tx">
              <dgm:param type="txAnchorVert" val="mid"/>
              <dgm:param type="parTxLTRAlign" val="r"/>
              <dgm:param type="parTxRTLAlign" val="l"/>
            </dgm:alg>
            <dgm:shape xmlns:r="http://schemas.openxmlformats.org/officeDocument/2006/relationships" type="rect" r:blip="" hideGeom="1">
              <dgm:adjLst/>
            </dgm:shape>
            <dgm:presOf axis="self" ptType="node"/>
            <dgm:constrLst>
              <dgm:constr type="primFontSz" val="28"/>
              <dgm:constr type="lMarg" refType="primFontSz" fact="0.1"/>
              <dgm:constr type="rMarg" refType="primFontSz" fact="0.3"/>
              <dgm:constr type="tMarg" refType="primFontSz" fact="0.05"/>
              <dgm:constr type="bMarg" refType="primFontSz" fact="0.05"/>
            </dgm:constrLst>
            <dgm:ruleLst>
              <dgm:rule type="primFontSz" val="8" fact="NaN" max="NaN"/>
            </dgm:ruleLst>
          </dgm:layoutNode>
          <dgm:layoutNode name="dot" styleLbl="node1">
            <dgm:alg type="sp"/>
            <dgm:shape xmlns:r="http://schemas.openxmlformats.org/officeDocument/2006/relationships" type="ellipse" r:blip="">
              <dgm:adjLst/>
            </dgm:shape>
            <dgm:presOf/>
            <dgm:constrLst/>
            <dgm:ruleLst/>
          </dgm:layoutNode>
          <dgm:layoutNode name="descText" styleLbl="revTx">
            <dgm:varLst>
              <dgm:chMax val="0"/>
              <dgm:chPref val="0"/>
            </dgm:varLst>
            <dgm:alg type="tx">
              <dgm:param type="txAnchorVert" val="mid"/>
              <dgm:param type="parTxLTRAlign" val="l"/>
              <dgm:param type="parTxRTLAlign" val="r"/>
            </dgm:alg>
            <dgm:shape xmlns:r="http://schemas.openxmlformats.org/officeDocument/2006/relationships" type="rect" r:blip="" hideGeom="1">
              <dgm:adjLst/>
            </dgm:shape>
            <dgm:presOf axis="des" ptType="node"/>
            <dgm:constrLst>
              <dgm:constr type="secFontSz" val="18"/>
              <dgm:constr type="primFontSz" refType="secFontSz"/>
              <dgm:constr type="lMarg" refType="primFontSz" fact="0.3"/>
              <dgm:constr type="rMarg" refType="primFontSz" fact="0.1"/>
              <dgm:constr type="tMarg" refType="primFontSz" fact="0.05"/>
              <dgm:constr type="bMarg" refType="primFontSz" fact="0.05"/>
            </dgm:constrLst>
            <dgm:ruleLst>
              <dgm:rule type="primFontSz" val="7" fact="NaN" max="NaN"/>
            </dgm:ruleLst>
          </dgm:layoutNode>
        </dgm:layoutNode>
        <dgm:forEach name="sibTransForEach" axis="followSib" ptType="sibTrans" cnt="1">
          <dgm:layoutNode name="spacer">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solidFill>
              <a:schemeClr val="accent1"/>
            </a:solidFill>
          </a:defRPr>
        </a:lvl1pPr>
      </dgm1612:lstStyle>
    </a:ext>
  </dgm:extLst>
</dgm:layoutDef>
</file>

<file path=word/diagrams/layout3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3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3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3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38.xml><?xml version="1.0" encoding="utf-8"?>
<dgm:layoutDef xmlns:dgm="http://schemas.openxmlformats.org/drawingml/2006/diagram" xmlns:a="http://schemas.openxmlformats.org/drawingml/2006/main" uniqueId="urn:microsoft.com/office/officeart/2026/layout/SmallDotsVertical#13">
  <dgm:title val=""/>
  <dgm:desc val=""/>
  <dgm:catLst>
    <dgm:cat type="timeline" pri="108"/>
  </dgm:catLst>
  <dgm:sampData>
    <dgm:dataModel>
      <dgm:ptLst>
        <dgm:pt modelId="0" type="doc"/>
        <dgm:pt modelId="100">
          <dgm:prSet phldrT="Title" phldr="1"/>
        </dgm:pt>
        <dgm:pt modelId="101">
          <dgm:prSet phldrT="Description" phldr="1"/>
        </dgm:pt>
        <dgm:pt modelId="200">
          <dgm:prSet phldrT="Title" phldr="1"/>
        </dgm:pt>
        <dgm:pt modelId="201">
          <dgm:prSet phldrT="Description" phldr="1"/>
        </dgm:pt>
        <dgm:pt modelId="300">
          <dgm:prSet phldrT="Title" phldr="1"/>
        </dgm:pt>
        <dgm:pt modelId="301">
          <dgm:prSet phldrT="Description" phldr="1"/>
        </dgm:pt>
        <dgm:pt modelId="400">
          <dgm:prSet phldrT="Title" phldr="1"/>
        </dgm:pt>
        <dgm:pt modelId="401">
          <dgm:prSet phldrT="Description" phldr="1"/>
        </dgm:pt>
      </dgm:ptLst>
      <dgm:cxnLst>
        <dgm:cxn modelId="1000" srcId="0" destId="100" srcOrd="0" destOrd="0"/>
        <dgm:cxn modelId="1001" srcId="100" destId="101" srcOrd="0" destOrd="0"/>
        <dgm:cxn modelId="2000" srcId="0" destId="200" srcOrd="1" destOrd="0"/>
        <dgm:cxn modelId="2001" srcId="200" destId="201" srcOrd="0" destOrd="0"/>
        <dgm:cxn modelId="3000" srcId="0" destId="300" srcOrd="2" destOrd="0"/>
        <dgm:cxn modelId="3001" srcId="300" destId="301" srcOrd="0" destOrd="0"/>
        <dgm:cxn modelId="4000" srcId="0" destId="400" srcOrd="3" destOrd="0"/>
        <dgm:cxn modelId="4001" srcId="400" destId="401" srcOrd="0" destOrd="0"/>
      </dgm:cxn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composite"/>
    <dgm:shape xmlns:r="http://schemas.openxmlformats.org/officeDocument/2006/relationships" r:blip="">
      <dgm:adjLst/>
    </dgm:shape>
    <dgm:presOf/>
    <dgm:constrLst>
      <dgm:constr type="ctrX" for="ch" forName="connLine" refType="w" fact="0.345"/>
      <dgm:constr type="w" for="ch" forName="connLine" refType="w" fact="0.002"/>
      <dgm:constr type="t" for="ch" forName="connLine" refType="h" fact="0.02"/>
      <dgm:constr type="h" for="ch" forName="connLine" refType="h" fact="0.96"/>
      <dgm:constr type="l" for="ch" forName="itemsFlow"/>
      <dgm:constr type="w" for="ch" forName="itemsFlow" refType="w"/>
      <dgm:constr type="t" for="ch" forName="itemsFlow" refType="h" fact="0.02"/>
      <dgm:constr type="h" for="ch" forName="itemsFlow" refType="h" fact="0.96"/>
    </dgm:constrLst>
    <dgm:ruleLst/>
    <dgm:layoutNode name="conn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itemsFlow">
      <dgm:alg type="lin">
        <dgm:param type="linDir" val="fromT"/>
        <dgm:param type="fallback" val="1D"/>
      </dgm:alg>
      <dgm:shape xmlns:r="http://schemas.openxmlformats.org/officeDocument/2006/relationships" r:blip="">
        <dgm:adjLst/>
      </dgm:shape>
      <dgm:presOf/>
      <dgm:constrLst>
        <dgm:constr type="w" for="ch" forName="item" refType="w"/>
        <dgm:constr type="h" for="ch" forName="item" refType="h"/>
        <dgm:constr type="h" for="ch" forName="spacer" refType="h" refFor="ch" refForName="item" fact="0.15"/>
        <dgm:constr type="primFontSz" for="des" forName="titleText" op="equ"/>
        <dgm:constr type="primFontSz" for="des" forName="descText" op="equ"/>
      </dgm:constrLst>
      <dgm:ruleLst/>
      <dgm:forEach name="nodesForEach" axis="ch" ptType="node">
        <dgm:layoutNode name="item">
          <dgm:alg type="composite"/>
          <dgm:shape xmlns:r="http://schemas.openxmlformats.org/officeDocument/2006/relationships" r:blip="">
            <dgm:adjLst/>
          </dgm:shape>
          <dgm:presOf/>
          <dgm:constrLst>
            <dgm:constr type="l" for="ch" forName="anchor"/>
            <dgm:constr type="t" for="ch" forName="anchor"/>
            <dgm:constr type="w" for="ch" forName="anchor" refType="w"/>
            <dgm:constr type="h" for="ch" forName="anchor" refType="h"/>
            <dgm:constr type="l" for="ch" forName="titleText"/>
            <dgm:constr type="ctrY" for="ch" forName="titleText" refType="h" fact="0.5"/>
            <dgm:constr type="w" for="ch" forName="titleText" refType="w" fact="0.312"/>
            <dgm:constr type="h" for="ch" forName="titleText" refType="h"/>
            <dgm:constr type="ctrX" for="ch" forName="dot" refType="w" fact="0.345"/>
            <dgm:constr type="ctrY" for="ch" forName="dot" refType="h" fact="0.5"/>
            <dgm:constr type="w" for="ch" forName="dot" refType="h" fact="0.14"/>
            <dgm:constr type="h" for="ch" forName="dot" refType="h" fact="0.14"/>
            <dgm:constr type="l" for="ch" forName="descText" refType="w" fact="0.379"/>
            <dgm:constr type="ctrY" for="ch" forName="descText" refType="h" fact="0.5"/>
            <dgm:constr type="w" for="ch" forName="descText" refType="w" fact="0.621"/>
            <dgm:constr type="h" for="ch" forName="descText" refType="h"/>
          </dgm:constrLst>
          <dgm:ruleLst/>
          <dgm:layoutNode name="anchor">
            <dgm:alg type="sp"/>
            <dgm:shape xmlns:r="http://schemas.openxmlformats.org/officeDocument/2006/relationships" r:blip="">
              <dgm:adjLst/>
            </dgm:shape>
            <dgm:presOf/>
            <dgm:constrLst/>
            <dgm:ruleLst/>
          </dgm:layoutNode>
          <dgm:layoutNode name="titleText" styleLbl="revTx">
            <dgm:varLst>
              <dgm:chMax val="0"/>
              <dgm:chPref val="0"/>
            </dgm:varLst>
            <dgm:alg type="tx">
              <dgm:param type="txAnchorVert" val="mid"/>
              <dgm:param type="parTxLTRAlign" val="r"/>
              <dgm:param type="parTxRTLAlign" val="l"/>
            </dgm:alg>
            <dgm:shape xmlns:r="http://schemas.openxmlformats.org/officeDocument/2006/relationships" type="rect" r:blip="" hideGeom="1">
              <dgm:adjLst/>
            </dgm:shape>
            <dgm:presOf axis="self" ptType="node"/>
            <dgm:constrLst>
              <dgm:constr type="primFontSz" val="28"/>
              <dgm:constr type="lMarg" refType="primFontSz" fact="0.1"/>
              <dgm:constr type="rMarg" refType="primFontSz" fact="0.3"/>
              <dgm:constr type="tMarg" refType="primFontSz" fact="0.05"/>
              <dgm:constr type="bMarg" refType="primFontSz" fact="0.05"/>
            </dgm:constrLst>
            <dgm:ruleLst>
              <dgm:rule type="primFontSz" val="8" fact="NaN" max="NaN"/>
            </dgm:ruleLst>
          </dgm:layoutNode>
          <dgm:layoutNode name="dot" styleLbl="node1">
            <dgm:alg type="sp"/>
            <dgm:shape xmlns:r="http://schemas.openxmlformats.org/officeDocument/2006/relationships" type="ellipse" r:blip="">
              <dgm:adjLst/>
            </dgm:shape>
            <dgm:presOf/>
            <dgm:constrLst/>
            <dgm:ruleLst/>
          </dgm:layoutNode>
          <dgm:layoutNode name="descText" styleLbl="revTx">
            <dgm:varLst>
              <dgm:chMax val="0"/>
              <dgm:chPref val="0"/>
            </dgm:varLst>
            <dgm:alg type="tx">
              <dgm:param type="txAnchorVert" val="mid"/>
              <dgm:param type="parTxLTRAlign" val="l"/>
              <dgm:param type="parTxRTLAlign" val="r"/>
            </dgm:alg>
            <dgm:shape xmlns:r="http://schemas.openxmlformats.org/officeDocument/2006/relationships" type="rect" r:blip="" hideGeom="1">
              <dgm:adjLst/>
            </dgm:shape>
            <dgm:presOf axis="des" ptType="node"/>
            <dgm:constrLst>
              <dgm:constr type="secFontSz" val="18"/>
              <dgm:constr type="primFontSz" refType="secFontSz"/>
              <dgm:constr type="lMarg" refType="primFontSz" fact="0.3"/>
              <dgm:constr type="rMarg" refType="primFontSz" fact="0.1"/>
              <dgm:constr type="tMarg" refType="primFontSz" fact="0.05"/>
              <dgm:constr type="bMarg" refType="primFontSz" fact="0.05"/>
            </dgm:constrLst>
            <dgm:ruleLst>
              <dgm:rule type="primFontSz" val="7" fact="NaN" max="NaN"/>
            </dgm:ruleLst>
          </dgm:layoutNode>
        </dgm:layoutNode>
        <dgm:forEach name="sibTransForEach" axis="followSib" ptType="sibTrans" cnt="1">
          <dgm:layoutNode name="spacer">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solidFill>
              <a:schemeClr val="accent1"/>
            </a:solidFill>
          </a:defRPr>
        </a:lvl1pPr>
      </dgm1612:lstStyle>
    </a:ext>
  </dgm:extLst>
</dgm:layoutDef>
</file>

<file path=word/diagrams/layout3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word/diagrams/layout4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4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42.xml><?xml version="1.0" encoding="utf-8"?>
<dgm:layoutDef xmlns:dgm="http://schemas.openxmlformats.org/drawingml/2006/diagram" xmlns:a="http://schemas.openxmlformats.org/drawingml/2006/main" uniqueId="urn:microsoft.com/office/officeart/2026/layout/SmallDotsVertical#14">
  <dgm:title val=""/>
  <dgm:desc val=""/>
  <dgm:catLst>
    <dgm:cat type="timeline" pri="108"/>
  </dgm:catLst>
  <dgm:sampData>
    <dgm:dataModel>
      <dgm:ptLst>
        <dgm:pt modelId="0" type="doc"/>
        <dgm:pt modelId="100">
          <dgm:prSet phldrT="Title" phldr="1"/>
        </dgm:pt>
        <dgm:pt modelId="101">
          <dgm:prSet phldrT="Description" phldr="1"/>
        </dgm:pt>
        <dgm:pt modelId="200">
          <dgm:prSet phldrT="Title" phldr="1"/>
        </dgm:pt>
        <dgm:pt modelId="201">
          <dgm:prSet phldrT="Description" phldr="1"/>
        </dgm:pt>
        <dgm:pt modelId="300">
          <dgm:prSet phldrT="Title" phldr="1"/>
        </dgm:pt>
        <dgm:pt modelId="301">
          <dgm:prSet phldrT="Description" phldr="1"/>
        </dgm:pt>
        <dgm:pt modelId="400">
          <dgm:prSet phldrT="Title" phldr="1"/>
        </dgm:pt>
        <dgm:pt modelId="401">
          <dgm:prSet phldrT="Description" phldr="1"/>
        </dgm:pt>
      </dgm:ptLst>
      <dgm:cxnLst>
        <dgm:cxn modelId="1000" srcId="0" destId="100" srcOrd="0" destOrd="0"/>
        <dgm:cxn modelId="1001" srcId="100" destId="101" srcOrd="0" destOrd="0"/>
        <dgm:cxn modelId="2000" srcId="0" destId="200" srcOrd="1" destOrd="0"/>
        <dgm:cxn modelId="2001" srcId="200" destId="201" srcOrd="0" destOrd="0"/>
        <dgm:cxn modelId="3000" srcId="0" destId="300" srcOrd="2" destOrd="0"/>
        <dgm:cxn modelId="3001" srcId="300" destId="301" srcOrd="0" destOrd="0"/>
        <dgm:cxn modelId="4000" srcId="0" destId="400" srcOrd="3" destOrd="0"/>
        <dgm:cxn modelId="4001" srcId="400" destId="401" srcOrd="0" destOrd="0"/>
      </dgm:cxn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composite"/>
    <dgm:shape xmlns:r="http://schemas.openxmlformats.org/officeDocument/2006/relationships" r:blip="">
      <dgm:adjLst/>
    </dgm:shape>
    <dgm:presOf/>
    <dgm:constrLst>
      <dgm:constr type="ctrX" for="ch" forName="connLine" refType="w" fact="0.345"/>
      <dgm:constr type="w" for="ch" forName="connLine" refType="w" fact="0.002"/>
      <dgm:constr type="t" for="ch" forName="connLine" refType="h" fact="0.02"/>
      <dgm:constr type="h" for="ch" forName="connLine" refType="h" fact="0.96"/>
      <dgm:constr type="l" for="ch" forName="itemsFlow"/>
      <dgm:constr type="w" for="ch" forName="itemsFlow" refType="w"/>
      <dgm:constr type="t" for="ch" forName="itemsFlow" refType="h" fact="0.02"/>
      <dgm:constr type="h" for="ch" forName="itemsFlow" refType="h" fact="0.96"/>
    </dgm:constrLst>
    <dgm:ruleLst/>
    <dgm:layoutNode name="conn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itemsFlow">
      <dgm:alg type="lin">
        <dgm:param type="linDir" val="fromT"/>
        <dgm:param type="fallback" val="1D"/>
      </dgm:alg>
      <dgm:shape xmlns:r="http://schemas.openxmlformats.org/officeDocument/2006/relationships" r:blip="">
        <dgm:adjLst/>
      </dgm:shape>
      <dgm:presOf/>
      <dgm:constrLst>
        <dgm:constr type="w" for="ch" forName="item" refType="w"/>
        <dgm:constr type="h" for="ch" forName="item" refType="h"/>
        <dgm:constr type="h" for="ch" forName="spacer" refType="h" refFor="ch" refForName="item" fact="0.15"/>
        <dgm:constr type="primFontSz" for="des" forName="titleText" op="equ"/>
        <dgm:constr type="primFontSz" for="des" forName="descText" op="equ"/>
      </dgm:constrLst>
      <dgm:ruleLst/>
      <dgm:forEach name="nodesForEach" axis="ch" ptType="node">
        <dgm:layoutNode name="item">
          <dgm:alg type="composite"/>
          <dgm:shape xmlns:r="http://schemas.openxmlformats.org/officeDocument/2006/relationships" r:blip="">
            <dgm:adjLst/>
          </dgm:shape>
          <dgm:presOf/>
          <dgm:constrLst>
            <dgm:constr type="l" for="ch" forName="anchor"/>
            <dgm:constr type="t" for="ch" forName="anchor"/>
            <dgm:constr type="w" for="ch" forName="anchor" refType="w"/>
            <dgm:constr type="h" for="ch" forName="anchor" refType="h"/>
            <dgm:constr type="l" for="ch" forName="titleText"/>
            <dgm:constr type="ctrY" for="ch" forName="titleText" refType="h" fact="0.5"/>
            <dgm:constr type="w" for="ch" forName="titleText" refType="w" fact="0.312"/>
            <dgm:constr type="h" for="ch" forName="titleText" refType="h"/>
            <dgm:constr type="ctrX" for="ch" forName="dot" refType="w" fact="0.345"/>
            <dgm:constr type="ctrY" for="ch" forName="dot" refType="h" fact="0.5"/>
            <dgm:constr type="w" for="ch" forName="dot" refType="h" fact="0.14"/>
            <dgm:constr type="h" for="ch" forName="dot" refType="h" fact="0.14"/>
            <dgm:constr type="l" for="ch" forName="descText" refType="w" fact="0.379"/>
            <dgm:constr type="ctrY" for="ch" forName="descText" refType="h" fact="0.5"/>
            <dgm:constr type="w" for="ch" forName="descText" refType="w" fact="0.621"/>
            <dgm:constr type="h" for="ch" forName="descText" refType="h"/>
          </dgm:constrLst>
          <dgm:ruleLst/>
          <dgm:layoutNode name="anchor">
            <dgm:alg type="sp"/>
            <dgm:shape xmlns:r="http://schemas.openxmlformats.org/officeDocument/2006/relationships" r:blip="">
              <dgm:adjLst/>
            </dgm:shape>
            <dgm:presOf/>
            <dgm:constrLst/>
            <dgm:ruleLst/>
          </dgm:layoutNode>
          <dgm:layoutNode name="titleText" styleLbl="revTx">
            <dgm:varLst>
              <dgm:chMax val="0"/>
              <dgm:chPref val="0"/>
            </dgm:varLst>
            <dgm:alg type="tx">
              <dgm:param type="txAnchorVert" val="mid"/>
              <dgm:param type="parTxLTRAlign" val="r"/>
              <dgm:param type="parTxRTLAlign" val="l"/>
            </dgm:alg>
            <dgm:shape xmlns:r="http://schemas.openxmlformats.org/officeDocument/2006/relationships" type="rect" r:blip="" hideGeom="1">
              <dgm:adjLst/>
            </dgm:shape>
            <dgm:presOf axis="self" ptType="node"/>
            <dgm:constrLst>
              <dgm:constr type="primFontSz" val="28"/>
              <dgm:constr type="lMarg" refType="primFontSz" fact="0.1"/>
              <dgm:constr type="rMarg" refType="primFontSz" fact="0.3"/>
              <dgm:constr type="tMarg" refType="primFontSz" fact="0.05"/>
              <dgm:constr type="bMarg" refType="primFontSz" fact="0.05"/>
            </dgm:constrLst>
            <dgm:ruleLst>
              <dgm:rule type="primFontSz" val="8" fact="NaN" max="NaN"/>
            </dgm:ruleLst>
          </dgm:layoutNode>
          <dgm:layoutNode name="dot" styleLbl="node1">
            <dgm:alg type="sp"/>
            <dgm:shape xmlns:r="http://schemas.openxmlformats.org/officeDocument/2006/relationships" type="ellipse" r:blip="">
              <dgm:adjLst/>
            </dgm:shape>
            <dgm:presOf/>
            <dgm:constrLst/>
            <dgm:ruleLst/>
          </dgm:layoutNode>
          <dgm:layoutNode name="descText" styleLbl="revTx">
            <dgm:varLst>
              <dgm:chMax val="0"/>
              <dgm:chPref val="0"/>
            </dgm:varLst>
            <dgm:alg type="tx">
              <dgm:param type="txAnchorVert" val="mid"/>
              <dgm:param type="parTxLTRAlign" val="l"/>
              <dgm:param type="parTxRTLAlign" val="r"/>
            </dgm:alg>
            <dgm:shape xmlns:r="http://schemas.openxmlformats.org/officeDocument/2006/relationships" type="rect" r:blip="" hideGeom="1">
              <dgm:adjLst/>
            </dgm:shape>
            <dgm:presOf axis="des" ptType="node"/>
            <dgm:constrLst>
              <dgm:constr type="secFontSz" val="18"/>
              <dgm:constr type="primFontSz" refType="secFontSz"/>
              <dgm:constr type="lMarg" refType="primFontSz" fact="0.3"/>
              <dgm:constr type="rMarg" refType="primFontSz" fact="0.1"/>
              <dgm:constr type="tMarg" refType="primFontSz" fact="0.05"/>
              <dgm:constr type="bMarg" refType="primFontSz" fact="0.05"/>
            </dgm:constrLst>
            <dgm:ruleLst>
              <dgm:rule type="primFontSz" val="7" fact="NaN" max="NaN"/>
            </dgm:ruleLst>
          </dgm:layoutNode>
        </dgm:layoutNode>
        <dgm:forEach name="sibTransForEach" axis="followSib" ptType="sibTrans" cnt="1">
          <dgm:layoutNode name="spacer">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solidFill>
              <a:schemeClr val="accent1"/>
            </a:solidFill>
          </a:defRPr>
        </a:lvl1pPr>
      </dgm1612:lstStyle>
    </a:ext>
  </dgm:extLst>
</dgm:layoutDef>
</file>

<file path=word/diagrams/layout43.xml><?xml version="1.0" encoding="utf-8"?>
<dgm:layoutDef xmlns:dgm="http://schemas.openxmlformats.org/drawingml/2006/diagram" xmlns:a="http://schemas.openxmlformats.org/drawingml/2006/main" uniqueId="urn:microsoft.com/office/officeart/2026/layout/SmallDotsVertical#15">
  <dgm:title val=""/>
  <dgm:desc val=""/>
  <dgm:catLst>
    <dgm:cat type="timeline" pri="108"/>
  </dgm:catLst>
  <dgm:sampData>
    <dgm:dataModel>
      <dgm:ptLst>
        <dgm:pt modelId="0" type="doc"/>
        <dgm:pt modelId="100">
          <dgm:prSet phldrT="Title" phldr="1"/>
        </dgm:pt>
        <dgm:pt modelId="101">
          <dgm:prSet phldrT="Description" phldr="1"/>
        </dgm:pt>
        <dgm:pt modelId="200">
          <dgm:prSet phldrT="Title" phldr="1"/>
        </dgm:pt>
        <dgm:pt modelId="201">
          <dgm:prSet phldrT="Description" phldr="1"/>
        </dgm:pt>
        <dgm:pt modelId="300">
          <dgm:prSet phldrT="Title" phldr="1"/>
        </dgm:pt>
        <dgm:pt modelId="301">
          <dgm:prSet phldrT="Description" phldr="1"/>
        </dgm:pt>
        <dgm:pt modelId="400">
          <dgm:prSet phldrT="Title" phldr="1"/>
        </dgm:pt>
        <dgm:pt modelId="401">
          <dgm:prSet phldrT="Description" phldr="1"/>
        </dgm:pt>
      </dgm:ptLst>
      <dgm:cxnLst>
        <dgm:cxn modelId="1000" srcId="0" destId="100" srcOrd="0" destOrd="0"/>
        <dgm:cxn modelId="1001" srcId="100" destId="101" srcOrd="0" destOrd="0"/>
        <dgm:cxn modelId="2000" srcId="0" destId="200" srcOrd="1" destOrd="0"/>
        <dgm:cxn modelId="2001" srcId="200" destId="201" srcOrd="0" destOrd="0"/>
        <dgm:cxn modelId="3000" srcId="0" destId="300" srcOrd="2" destOrd="0"/>
        <dgm:cxn modelId="3001" srcId="300" destId="301" srcOrd="0" destOrd="0"/>
        <dgm:cxn modelId="4000" srcId="0" destId="400" srcOrd="3" destOrd="0"/>
        <dgm:cxn modelId="4001" srcId="400" destId="401" srcOrd="0" destOrd="0"/>
      </dgm:cxn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composite"/>
    <dgm:shape xmlns:r="http://schemas.openxmlformats.org/officeDocument/2006/relationships" r:blip="">
      <dgm:adjLst/>
    </dgm:shape>
    <dgm:presOf/>
    <dgm:constrLst>
      <dgm:constr type="ctrX" for="ch" forName="connLine" refType="w" fact="0.345"/>
      <dgm:constr type="w" for="ch" forName="connLine" refType="w" fact="0.002"/>
      <dgm:constr type="t" for="ch" forName="connLine" refType="h" fact="0.02"/>
      <dgm:constr type="h" for="ch" forName="connLine" refType="h" fact="0.96"/>
      <dgm:constr type="l" for="ch" forName="itemsFlow"/>
      <dgm:constr type="w" for="ch" forName="itemsFlow" refType="w"/>
      <dgm:constr type="t" for="ch" forName="itemsFlow" refType="h" fact="0.02"/>
      <dgm:constr type="h" for="ch" forName="itemsFlow" refType="h" fact="0.96"/>
    </dgm:constrLst>
    <dgm:ruleLst/>
    <dgm:layoutNode name="conn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itemsFlow">
      <dgm:alg type="lin">
        <dgm:param type="linDir" val="fromT"/>
        <dgm:param type="fallback" val="1D"/>
      </dgm:alg>
      <dgm:shape xmlns:r="http://schemas.openxmlformats.org/officeDocument/2006/relationships" r:blip="">
        <dgm:adjLst/>
      </dgm:shape>
      <dgm:presOf/>
      <dgm:constrLst>
        <dgm:constr type="w" for="ch" forName="item" refType="w"/>
        <dgm:constr type="h" for="ch" forName="item" refType="h"/>
        <dgm:constr type="h" for="ch" forName="spacer" refType="h" refFor="ch" refForName="item" fact="0.15"/>
        <dgm:constr type="primFontSz" for="des" forName="titleText" op="equ"/>
        <dgm:constr type="primFontSz" for="des" forName="descText" op="equ"/>
      </dgm:constrLst>
      <dgm:ruleLst/>
      <dgm:forEach name="nodesForEach" axis="ch" ptType="node">
        <dgm:layoutNode name="item">
          <dgm:alg type="composite"/>
          <dgm:shape xmlns:r="http://schemas.openxmlformats.org/officeDocument/2006/relationships" r:blip="">
            <dgm:adjLst/>
          </dgm:shape>
          <dgm:presOf/>
          <dgm:constrLst>
            <dgm:constr type="l" for="ch" forName="anchor"/>
            <dgm:constr type="t" for="ch" forName="anchor"/>
            <dgm:constr type="w" for="ch" forName="anchor" refType="w"/>
            <dgm:constr type="h" for="ch" forName="anchor" refType="h"/>
            <dgm:constr type="l" for="ch" forName="titleText"/>
            <dgm:constr type="ctrY" for="ch" forName="titleText" refType="h" fact="0.5"/>
            <dgm:constr type="w" for="ch" forName="titleText" refType="w" fact="0.312"/>
            <dgm:constr type="h" for="ch" forName="titleText" refType="h"/>
            <dgm:constr type="ctrX" for="ch" forName="dot" refType="w" fact="0.345"/>
            <dgm:constr type="ctrY" for="ch" forName="dot" refType="h" fact="0.5"/>
            <dgm:constr type="w" for="ch" forName="dot" refType="h" fact="0.14"/>
            <dgm:constr type="h" for="ch" forName="dot" refType="h" fact="0.14"/>
            <dgm:constr type="l" for="ch" forName="descText" refType="w" fact="0.379"/>
            <dgm:constr type="ctrY" for="ch" forName="descText" refType="h" fact="0.5"/>
            <dgm:constr type="w" for="ch" forName="descText" refType="w" fact="0.621"/>
            <dgm:constr type="h" for="ch" forName="descText" refType="h"/>
          </dgm:constrLst>
          <dgm:ruleLst/>
          <dgm:layoutNode name="anchor">
            <dgm:alg type="sp"/>
            <dgm:shape xmlns:r="http://schemas.openxmlformats.org/officeDocument/2006/relationships" r:blip="">
              <dgm:adjLst/>
            </dgm:shape>
            <dgm:presOf/>
            <dgm:constrLst/>
            <dgm:ruleLst/>
          </dgm:layoutNode>
          <dgm:layoutNode name="titleText" styleLbl="revTx">
            <dgm:varLst>
              <dgm:chMax val="0"/>
              <dgm:chPref val="0"/>
            </dgm:varLst>
            <dgm:alg type="tx">
              <dgm:param type="txAnchorVert" val="mid"/>
              <dgm:param type="parTxLTRAlign" val="r"/>
              <dgm:param type="parTxRTLAlign" val="l"/>
            </dgm:alg>
            <dgm:shape xmlns:r="http://schemas.openxmlformats.org/officeDocument/2006/relationships" type="rect" r:blip="" hideGeom="1">
              <dgm:adjLst/>
            </dgm:shape>
            <dgm:presOf axis="self" ptType="node"/>
            <dgm:constrLst>
              <dgm:constr type="primFontSz" val="28"/>
              <dgm:constr type="lMarg" refType="primFontSz" fact="0.1"/>
              <dgm:constr type="rMarg" refType="primFontSz" fact="0.3"/>
              <dgm:constr type="tMarg" refType="primFontSz" fact="0.05"/>
              <dgm:constr type="bMarg" refType="primFontSz" fact="0.05"/>
            </dgm:constrLst>
            <dgm:ruleLst>
              <dgm:rule type="primFontSz" val="8" fact="NaN" max="NaN"/>
            </dgm:ruleLst>
          </dgm:layoutNode>
          <dgm:layoutNode name="dot" styleLbl="node1">
            <dgm:alg type="sp"/>
            <dgm:shape xmlns:r="http://schemas.openxmlformats.org/officeDocument/2006/relationships" type="ellipse" r:blip="">
              <dgm:adjLst/>
            </dgm:shape>
            <dgm:presOf/>
            <dgm:constrLst/>
            <dgm:ruleLst/>
          </dgm:layoutNode>
          <dgm:layoutNode name="descText" styleLbl="revTx">
            <dgm:varLst>
              <dgm:chMax val="0"/>
              <dgm:chPref val="0"/>
            </dgm:varLst>
            <dgm:alg type="tx">
              <dgm:param type="txAnchorVert" val="mid"/>
              <dgm:param type="parTxLTRAlign" val="l"/>
              <dgm:param type="parTxRTLAlign" val="r"/>
            </dgm:alg>
            <dgm:shape xmlns:r="http://schemas.openxmlformats.org/officeDocument/2006/relationships" type="rect" r:blip="" hideGeom="1">
              <dgm:adjLst/>
            </dgm:shape>
            <dgm:presOf axis="des" ptType="node"/>
            <dgm:constrLst>
              <dgm:constr type="secFontSz" val="18"/>
              <dgm:constr type="primFontSz" refType="secFontSz"/>
              <dgm:constr type="lMarg" refType="primFontSz" fact="0.3"/>
              <dgm:constr type="rMarg" refType="primFontSz" fact="0.1"/>
              <dgm:constr type="tMarg" refType="primFontSz" fact="0.05"/>
              <dgm:constr type="bMarg" refType="primFontSz" fact="0.05"/>
            </dgm:constrLst>
            <dgm:ruleLst>
              <dgm:rule type="primFontSz" val="7" fact="NaN" max="NaN"/>
            </dgm:ruleLst>
          </dgm:layoutNode>
        </dgm:layoutNode>
        <dgm:forEach name="sibTransForEach" axis="followSib" ptType="sibTrans" cnt="1">
          <dgm:layoutNode name="spacer">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solidFill>
              <a:schemeClr val="accent1"/>
            </a:solidFill>
          </a:defRPr>
        </a:lvl1pPr>
      </dgm1612:lstStyle>
    </a:ext>
  </dgm:extLst>
</dgm:layoutDef>
</file>

<file path=word/diagrams/layout4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45.xml><?xml version="1.0" encoding="utf-8"?>
<dgm:layoutDef xmlns:dgm="http://schemas.openxmlformats.org/drawingml/2006/diagram" xmlns:a="http://schemas.openxmlformats.org/drawingml/2006/main" uniqueId="urn:microsoft.com/office/officeart/2026/layout/SmallDotsVertical#16">
  <dgm:title val=""/>
  <dgm:desc val=""/>
  <dgm:catLst>
    <dgm:cat type="timeline" pri="108"/>
  </dgm:catLst>
  <dgm:sampData>
    <dgm:dataModel>
      <dgm:ptLst>
        <dgm:pt modelId="0" type="doc"/>
        <dgm:pt modelId="100">
          <dgm:prSet phldrT="Title" phldr="1"/>
        </dgm:pt>
        <dgm:pt modelId="101">
          <dgm:prSet phldrT="Description" phldr="1"/>
        </dgm:pt>
        <dgm:pt modelId="200">
          <dgm:prSet phldrT="Title" phldr="1"/>
        </dgm:pt>
        <dgm:pt modelId="201">
          <dgm:prSet phldrT="Description" phldr="1"/>
        </dgm:pt>
        <dgm:pt modelId="300">
          <dgm:prSet phldrT="Title" phldr="1"/>
        </dgm:pt>
        <dgm:pt modelId="301">
          <dgm:prSet phldrT="Description" phldr="1"/>
        </dgm:pt>
        <dgm:pt modelId="400">
          <dgm:prSet phldrT="Title" phldr="1"/>
        </dgm:pt>
        <dgm:pt modelId="401">
          <dgm:prSet phldrT="Description" phldr="1"/>
        </dgm:pt>
      </dgm:ptLst>
      <dgm:cxnLst>
        <dgm:cxn modelId="1000" srcId="0" destId="100" srcOrd="0" destOrd="0"/>
        <dgm:cxn modelId="1001" srcId="100" destId="101" srcOrd="0" destOrd="0"/>
        <dgm:cxn modelId="2000" srcId="0" destId="200" srcOrd="1" destOrd="0"/>
        <dgm:cxn modelId="2001" srcId="200" destId="201" srcOrd="0" destOrd="0"/>
        <dgm:cxn modelId="3000" srcId="0" destId="300" srcOrd="2" destOrd="0"/>
        <dgm:cxn modelId="3001" srcId="300" destId="301" srcOrd="0" destOrd="0"/>
        <dgm:cxn modelId="4000" srcId="0" destId="400" srcOrd="3" destOrd="0"/>
        <dgm:cxn modelId="4001" srcId="400" destId="401" srcOrd="0" destOrd="0"/>
      </dgm:cxn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composite"/>
    <dgm:shape xmlns:r="http://schemas.openxmlformats.org/officeDocument/2006/relationships" r:blip="">
      <dgm:adjLst/>
    </dgm:shape>
    <dgm:presOf/>
    <dgm:constrLst>
      <dgm:constr type="ctrX" for="ch" forName="connLine" refType="w" fact="0.345"/>
      <dgm:constr type="w" for="ch" forName="connLine" refType="w" fact="0.002"/>
      <dgm:constr type="t" for="ch" forName="connLine" refType="h" fact="0.02"/>
      <dgm:constr type="h" for="ch" forName="connLine" refType="h" fact="0.96"/>
      <dgm:constr type="l" for="ch" forName="itemsFlow"/>
      <dgm:constr type="w" for="ch" forName="itemsFlow" refType="w"/>
      <dgm:constr type="t" for="ch" forName="itemsFlow" refType="h" fact="0.02"/>
      <dgm:constr type="h" for="ch" forName="itemsFlow" refType="h" fact="0.96"/>
    </dgm:constrLst>
    <dgm:ruleLst/>
    <dgm:layoutNode name="conn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itemsFlow">
      <dgm:alg type="lin">
        <dgm:param type="linDir" val="fromT"/>
        <dgm:param type="fallback" val="1D"/>
      </dgm:alg>
      <dgm:shape xmlns:r="http://schemas.openxmlformats.org/officeDocument/2006/relationships" r:blip="">
        <dgm:adjLst/>
      </dgm:shape>
      <dgm:presOf/>
      <dgm:constrLst>
        <dgm:constr type="w" for="ch" forName="item" refType="w"/>
        <dgm:constr type="h" for="ch" forName="item" refType="h"/>
        <dgm:constr type="h" for="ch" forName="spacer" refType="h" refFor="ch" refForName="item" fact="0.15"/>
        <dgm:constr type="primFontSz" for="des" forName="titleText" op="equ"/>
        <dgm:constr type="primFontSz" for="des" forName="descText" op="equ"/>
      </dgm:constrLst>
      <dgm:ruleLst/>
      <dgm:forEach name="nodesForEach" axis="ch" ptType="node">
        <dgm:layoutNode name="item">
          <dgm:alg type="composite"/>
          <dgm:shape xmlns:r="http://schemas.openxmlformats.org/officeDocument/2006/relationships" r:blip="">
            <dgm:adjLst/>
          </dgm:shape>
          <dgm:presOf/>
          <dgm:constrLst>
            <dgm:constr type="l" for="ch" forName="anchor"/>
            <dgm:constr type="t" for="ch" forName="anchor"/>
            <dgm:constr type="w" for="ch" forName="anchor" refType="w"/>
            <dgm:constr type="h" for="ch" forName="anchor" refType="h"/>
            <dgm:constr type="l" for="ch" forName="titleText"/>
            <dgm:constr type="ctrY" for="ch" forName="titleText" refType="h" fact="0.5"/>
            <dgm:constr type="w" for="ch" forName="titleText" refType="w" fact="0.312"/>
            <dgm:constr type="h" for="ch" forName="titleText" refType="h"/>
            <dgm:constr type="ctrX" for="ch" forName="dot" refType="w" fact="0.345"/>
            <dgm:constr type="ctrY" for="ch" forName="dot" refType="h" fact="0.5"/>
            <dgm:constr type="w" for="ch" forName="dot" refType="h" fact="0.14"/>
            <dgm:constr type="h" for="ch" forName="dot" refType="h" fact="0.14"/>
            <dgm:constr type="l" for="ch" forName="descText" refType="w" fact="0.379"/>
            <dgm:constr type="ctrY" for="ch" forName="descText" refType="h" fact="0.5"/>
            <dgm:constr type="w" for="ch" forName="descText" refType="w" fact="0.621"/>
            <dgm:constr type="h" for="ch" forName="descText" refType="h"/>
          </dgm:constrLst>
          <dgm:ruleLst/>
          <dgm:layoutNode name="anchor">
            <dgm:alg type="sp"/>
            <dgm:shape xmlns:r="http://schemas.openxmlformats.org/officeDocument/2006/relationships" r:blip="">
              <dgm:adjLst/>
            </dgm:shape>
            <dgm:presOf/>
            <dgm:constrLst/>
            <dgm:ruleLst/>
          </dgm:layoutNode>
          <dgm:layoutNode name="titleText" styleLbl="revTx">
            <dgm:varLst>
              <dgm:chMax val="0"/>
              <dgm:chPref val="0"/>
            </dgm:varLst>
            <dgm:alg type="tx">
              <dgm:param type="txAnchorVert" val="mid"/>
              <dgm:param type="parTxLTRAlign" val="r"/>
              <dgm:param type="parTxRTLAlign" val="l"/>
            </dgm:alg>
            <dgm:shape xmlns:r="http://schemas.openxmlformats.org/officeDocument/2006/relationships" type="rect" r:blip="" hideGeom="1">
              <dgm:adjLst/>
            </dgm:shape>
            <dgm:presOf axis="self" ptType="node"/>
            <dgm:constrLst>
              <dgm:constr type="primFontSz" val="28"/>
              <dgm:constr type="lMarg" refType="primFontSz" fact="0.1"/>
              <dgm:constr type="rMarg" refType="primFontSz" fact="0.3"/>
              <dgm:constr type="tMarg" refType="primFontSz" fact="0.05"/>
              <dgm:constr type="bMarg" refType="primFontSz" fact="0.05"/>
            </dgm:constrLst>
            <dgm:ruleLst>
              <dgm:rule type="primFontSz" val="8" fact="NaN" max="NaN"/>
            </dgm:ruleLst>
          </dgm:layoutNode>
          <dgm:layoutNode name="dot" styleLbl="node1">
            <dgm:alg type="sp"/>
            <dgm:shape xmlns:r="http://schemas.openxmlformats.org/officeDocument/2006/relationships" type="ellipse" r:blip="">
              <dgm:adjLst/>
            </dgm:shape>
            <dgm:presOf/>
            <dgm:constrLst/>
            <dgm:ruleLst/>
          </dgm:layoutNode>
          <dgm:layoutNode name="descText" styleLbl="revTx">
            <dgm:varLst>
              <dgm:chMax val="0"/>
              <dgm:chPref val="0"/>
            </dgm:varLst>
            <dgm:alg type="tx">
              <dgm:param type="txAnchorVert" val="mid"/>
              <dgm:param type="parTxLTRAlign" val="l"/>
              <dgm:param type="parTxRTLAlign" val="r"/>
            </dgm:alg>
            <dgm:shape xmlns:r="http://schemas.openxmlformats.org/officeDocument/2006/relationships" type="rect" r:blip="" hideGeom="1">
              <dgm:adjLst/>
            </dgm:shape>
            <dgm:presOf axis="des" ptType="node"/>
            <dgm:constrLst>
              <dgm:constr type="secFontSz" val="18"/>
              <dgm:constr type="primFontSz" refType="secFontSz"/>
              <dgm:constr type="lMarg" refType="primFontSz" fact="0.3"/>
              <dgm:constr type="rMarg" refType="primFontSz" fact="0.1"/>
              <dgm:constr type="tMarg" refType="primFontSz" fact="0.05"/>
              <dgm:constr type="bMarg" refType="primFontSz" fact="0.05"/>
            </dgm:constrLst>
            <dgm:ruleLst>
              <dgm:rule type="primFontSz" val="7" fact="NaN" max="NaN"/>
            </dgm:ruleLst>
          </dgm:layoutNode>
        </dgm:layoutNode>
        <dgm:forEach name="sibTransForEach" axis="followSib" ptType="sibTrans" cnt="1">
          <dgm:layoutNode name="spacer">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solidFill>
              <a:schemeClr val="accent1"/>
            </a:solidFill>
          </a:defRPr>
        </a:lvl1pPr>
      </dgm1612:lstStyle>
    </a:ext>
  </dgm:extLst>
</dgm:layoutDef>
</file>

<file path=word/diagrams/layout4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4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4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4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5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51.xml><?xml version="1.0" encoding="utf-8"?>
<dgm:layoutDef xmlns:dgm="http://schemas.openxmlformats.org/drawingml/2006/diagram" xmlns:a="http://schemas.openxmlformats.org/drawingml/2006/main" uniqueId="urn:microsoft.com/office/officeart/2026/layout/SmallDotsVertical#17">
  <dgm:title val=""/>
  <dgm:desc val=""/>
  <dgm:catLst>
    <dgm:cat type="timeline" pri="108"/>
  </dgm:catLst>
  <dgm:sampData>
    <dgm:dataModel>
      <dgm:ptLst>
        <dgm:pt modelId="0" type="doc"/>
        <dgm:pt modelId="100">
          <dgm:prSet phldrT="Title" phldr="1"/>
        </dgm:pt>
        <dgm:pt modelId="101">
          <dgm:prSet phldrT="Description" phldr="1"/>
        </dgm:pt>
        <dgm:pt modelId="200">
          <dgm:prSet phldrT="Title" phldr="1"/>
        </dgm:pt>
        <dgm:pt modelId="201">
          <dgm:prSet phldrT="Description" phldr="1"/>
        </dgm:pt>
        <dgm:pt modelId="300">
          <dgm:prSet phldrT="Title" phldr="1"/>
        </dgm:pt>
        <dgm:pt modelId="301">
          <dgm:prSet phldrT="Description" phldr="1"/>
        </dgm:pt>
        <dgm:pt modelId="400">
          <dgm:prSet phldrT="Title" phldr="1"/>
        </dgm:pt>
        <dgm:pt modelId="401">
          <dgm:prSet phldrT="Description" phldr="1"/>
        </dgm:pt>
      </dgm:ptLst>
      <dgm:cxnLst>
        <dgm:cxn modelId="1000" srcId="0" destId="100" srcOrd="0" destOrd="0"/>
        <dgm:cxn modelId="1001" srcId="100" destId="101" srcOrd="0" destOrd="0"/>
        <dgm:cxn modelId="2000" srcId="0" destId="200" srcOrd="1" destOrd="0"/>
        <dgm:cxn modelId="2001" srcId="200" destId="201" srcOrd="0" destOrd="0"/>
        <dgm:cxn modelId="3000" srcId="0" destId="300" srcOrd="2" destOrd="0"/>
        <dgm:cxn modelId="3001" srcId="300" destId="301" srcOrd="0" destOrd="0"/>
        <dgm:cxn modelId="4000" srcId="0" destId="400" srcOrd="3" destOrd="0"/>
        <dgm:cxn modelId="4001" srcId="400" destId="401" srcOrd="0" destOrd="0"/>
      </dgm:cxn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composite"/>
    <dgm:shape xmlns:r="http://schemas.openxmlformats.org/officeDocument/2006/relationships" r:blip="">
      <dgm:adjLst/>
    </dgm:shape>
    <dgm:presOf/>
    <dgm:constrLst>
      <dgm:constr type="ctrX" for="ch" forName="connLine" refType="w" fact="0.345"/>
      <dgm:constr type="w" for="ch" forName="connLine" refType="w" fact="0.002"/>
      <dgm:constr type="t" for="ch" forName="connLine" refType="h" fact="0.02"/>
      <dgm:constr type="h" for="ch" forName="connLine" refType="h" fact="0.96"/>
      <dgm:constr type="l" for="ch" forName="itemsFlow"/>
      <dgm:constr type="w" for="ch" forName="itemsFlow" refType="w"/>
      <dgm:constr type="t" for="ch" forName="itemsFlow" refType="h" fact="0.02"/>
      <dgm:constr type="h" for="ch" forName="itemsFlow" refType="h" fact="0.96"/>
    </dgm:constrLst>
    <dgm:ruleLst/>
    <dgm:layoutNode name="conn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itemsFlow">
      <dgm:alg type="lin">
        <dgm:param type="linDir" val="fromT"/>
        <dgm:param type="fallback" val="1D"/>
      </dgm:alg>
      <dgm:shape xmlns:r="http://schemas.openxmlformats.org/officeDocument/2006/relationships" r:blip="">
        <dgm:adjLst/>
      </dgm:shape>
      <dgm:presOf/>
      <dgm:constrLst>
        <dgm:constr type="w" for="ch" forName="item" refType="w"/>
        <dgm:constr type="h" for="ch" forName="item" refType="h"/>
        <dgm:constr type="h" for="ch" forName="spacer" refType="h" refFor="ch" refForName="item" fact="0.15"/>
        <dgm:constr type="primFontSz" for="des" forName="titleText" op="equ"/>
        <dgm:constr type="primFontSz" for="des" forName="descText" op="equ"/>
      </dgm:constrLst>
      <dgm:ruleLst/>
      <dgm:forEach name="nodesForEach" axis="ch" ptType="node">
        <dgm:layoutNode name="item">
          <dgm:alg type="composite"/>
          <dgm:shape xmlns:r="http://schemas.openxmlformats.org/officeDocument/2006/relationships" r:blip="">
            <dgm:adjLst/>
          </dgm:shape>
          <dgm:presOf/>
          <dgm:constrLst>
            <dgm:constr type="l" for="ch" forName="anchor"/>
            <dgm:constr type="t" for="ch" forName="anchor"/>
            <dgm:constr type="w" for="ch" forName="anchor" refType="w"/>
            <dgm:constr type="h" for="ch" forName="anchor" refType="h"/>
            <dgm:constr type="l" for="ch" forName="titleText"/>
            <dgm:constr type="ctrY" for="ch" forName="titleText" refType="h" fact="0.5"/>
            <dgm:constr type="w" for="ch" forName="titleText" refType="w" fact="0.312"/>
            <dgm:constr type="h" for="ch" forName="titleText" refType="h"/>
            <dgm:constr type="ctrX" for="ch" forName="dot" refType="w" fact="0.345"/>
            <dgm:constr type="ctrY" for="ch" forName="dot" refType="h" fact="0.5"/>
            <dgm:constr type="w" for="ch" forName="dot" refType="h" fact="0.14"/>
            <dgm:constr type="h" for="ch" forName="dot" refType="h" fact="0.14"/>
            <dgm:constr type="l" for="ch" forName="descText" refType="w" fact="0.379"/>
            <dgm:constr type="ctrY" for="ch" forName="descText" refType="h" fact="0.5"/>
            <dgm:constr type="w" for="ch" forName="descText" refType="w" fact="0.621"/>
            <dgm:constr type="h" for="ch" forName="descText" refType="h"/>
          </dgm:constrLst>
          <dgm:ruleLst/>
          <dgm:layoutNode name="anchor">
            <dgm:alg type="sp"/>
            <dgm:shape xmlns:r="http://schemas.openxmlformats.org/officeDocument/2006/relationships" r:blip="">
              <dgm:adjLst/>
            </dgm:shape>
            <dgm:presOf/>
            <dgm:constrLst/>
            <dgm:ruleLst/>
          </dgm:layoutNode>
          <dgm:layoutNode name="titleText" styleLbl="revTx">
            <dgm:varLst>
              <dgm:chMax val="0"/>
              <dgm:chPref val="0"/>
            </dgm:varLst>
            <dgm:alg type="tx">
              <dgm:param type="txAnchorVert" val="mid"/>
              <dgm:param type="parTxLTRAlign" val="r"/>
              <dgm:param type="parTxRTLAlign" val="l"/>
            </dgm:alg>
            <dgm:shape xmlns:r="http://schemas.openxmlformats.org/officeDocument/2006/relationships" type="rect" r:blip="" hideGeom="1">
              <dgm:adjLst/>
            </dgm:shape>
            <dgm:presOf axis="self" ptType="node"/>
            <dgm:constrLst>
              <dgm:constr type="primFontSz" val="28"/>
              <dgm:constr type="lMarg" refType="primFontSz" fact="0.1"/>
              <dgm:constr type="rMarg" refType="primFontSz" fact="0.3"/>
              <dgm:constr type="tMarg" refType="primFontSz" fact="0.05"/>
              <dgm:constr type="bMarg" refType="primFontSz" fact="0.05"/>
            </dgm:constrLst>
            <dgm:ruleLst>
              <dgm:rule type="primFontSz" val="8" fact="NaN" max="NaN"/>
            </dgm:ruleLst>
          </dgm:layoutNode>
          <dgm:layoutNode name="dot" styleLbl="node1">
            <dgm:alg type="sp"/>
            <dgm:shape xmlns:r="http://schemas.openxmlformats.org/officeDocument/2006/relationships" type="ellipse" r:blip="">
              <dgm:adjLst/>
            </dgm:shape>
            <dgm:presOf/>
            <dgm:constrLst/>
            <dgm:ruleLst/>
          </dgm:layoutNode>
          <dgm:layoutNode name="descText" styleLbl="revTx">
            <dgm:varLst>
              <dgm:chMax val="0"/>
              <dgm:chPref val="0"/>
            </dgm:varLst>
            <dgm:alg type="tx">
              <dgm:param type="txAnchorVert" val="mid"/>
              <dgm:param type="parTxLTRAlign" val="l"/>
              <dgm:param type="parTxRTLAlign" val="r"/>
            </dgm:alg>
            <dgm:shape xmlns:r="http://schemas.openxmlformats.org/officeDocument/2006/relationships" type="rect" r:blip="" hideGeom="1">
              <dgm:adjLst/>
            </dgm:shape>
            <dgm:presOf axis="des" ptType="node"/>
            <dgm:constrLst>
              <dgm:constr type="secFontSz" val="18"/>
              <dgm:constr type="primFontSz" refType="secFontSz"/>
              <dgm:constr type="lMarg" refType="primFontSz" fact="0.3"/>
              <dgm:constr type="rMarg" refType="primFontSz" fact="0.1"/>
              <dgm:constr type="tMarg" refType="primFontSz" fact="0.05"/>
              <dgm:constr type="bMarg" refType="primFontSz" fact="0.05"/>
            </dgm:constrLst>
            <dgm:ruleLst>
              <dgm:rule type="primFontSz" val="7" fact="NaN" max="NaN"/>
            </dgm:ruleLst>
          </dgm:layoutNode>
        </dgm:layoutNode>
        <dgm:forEach name="sibTransForEach" axis="followSib" ptType="sibTrans" cnt="1">
          <dgm:layoutNode name="spacer">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solidFill>
              <a:schemeClr val="accent1"/>
            </a:solidFill>
          </a:defRPr>
        </a:lvl1pPr>
      </dgm1612:lstStyle>
    </a:ext>
  </dgm:extLst>
</dgm:layoutDef>
</file>

<file path=word/diagrams/layout5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5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5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word/diagrams/layout5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5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5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5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5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6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6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6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layout6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word/diagrams/quickStyle1.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7.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8.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9.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0.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1.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2.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3.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4.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5.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6.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7.xml><?xml version="1.0" encoding="utf-8"?>
<dgm:styleDef xmlns:dgm="http://schemas.openxmlformats.org/drawingml/2006/diagram" xmlns:a="http://schemas.openxmlformats.org/drawingml/2006/main" uniqueId="urn:microsoft.com/office/officeart/2005/8/quickstyle/simple1#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8.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9.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0.xml><?xml version="1.0" encoding="utf-8"?>
<dgm:styleDef xmlns:dgm="http://schemas.openxmlformats.org/drawingml/2006/diagram" xmlns:a="http://schemas.openxmlformats.org/drawingml/2006/main" uniqueId="urn:microsoft.com/office/officeart/2005/8/quickstyle/simple1#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1.xml><?xml version="1.0" encoding="utf-8"?>
<dgm:styleDef xmlns:dgm="http://schemas.openxmlformats.org/drawingml/2006/diagram" xmlns:a="http://schemas.openxmlformats.org/drawingml/2006/main" uniqueId="urn:microsoft.com/office/officeart/2005/8/quickstyle/simple1#2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2.xml><?xml version="1.0" encoding="utf-8"?>
<dgm:styleDef xmlns:dgm="http://schemas.openxmlformats.org/drawingml/2006/diagram" xmlns:a="http://schemas.openxmlformats.org/drawingml/2006/main" uniqueId="urn:microsoft.com/office/officeart/2005/8/quickstyle/simple1#2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3.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4.xml><?xml version="1.0" encoding="utf-8"?>
<dgm:styleDef xmlns:dgm="http://schemas.openxmlformats.org/drawingml/2006/diagram" xmlns:a="http://schemas.openxmlformats.org/drawingml/2006/main" uniqueId="urn:microsoft.com/office/officeart/2005/8/quickstyle/simple1#2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5.xml><?xml version="1.0" encoding="utf-8"?>
<dgm:styleDef xmlns:dgm="http://schemas.openxmlformats.org/drawingml/2006/diagram" xmlns:a="http://schemas.openxmlformats.org/drawingml/2006/main" uniqueId="urn:microsoft.com/office/officeart/2005/8/quickstyle/simple1#2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6.xml><?xml version="1.0" encoding="utf-8"?>
<dgm:styleDef xmlns:dgm="http://schemas.openxmlformats.org/drawingml/2006/diagram" xmlns:a="http://schemas.openxmlformats.org/drawingml/2006/main" uniqueId="urn:microsoft.com/office/officeart/2005/8/quickstyle/simple1#2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7.xml><?xml version="1.0" encoding="utf-8"?>
<dgm:styleDef xmlns:dgm="http://schemas.openxmlformats.org/drawingml/2006/diagram" xmlns:a="http://schemas.openxmlformats.org/drawingml/2006/main" uniqueId="urn:microsoft.com/office/officeart/2005/8/quickstyle/simple1#2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8.xml><?xml version="1.0" encoding="utf-8"?>
<dgm:styleDef xmlns:dgm="http://schemas.openxmlformats.org/drawingml/2006/diagram" xmlns:a="http://schemas.openxmlformats.org/drawingml/2006/main" uniqueId="urn:microsoft.com/office/officeart/2005/8/quickstyle/simple1#2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9.xml><?xml version="1.0" encoding="utf-8"?>
<dgm:styleDef xmlns:dgm="http://schemas.openxmlformats.org/drawingml/2006/diagram" xmlns:a="http://schemas.openxmlformats.org/drawingml/2006/main" uniqueId="urn:microsoft.com/office/officeart/2005/8/quickstyle/simple1#2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0.xml><?xml version="1.0" encoding="utf-8"?>
<dgm:styleDef xmlns:dgm="http://schemas.openxmlformats.org/drawingml/2006/diagram" xmlns:a="http://schemas.openxmlformats.org/drawingml/2006/main" uniqueId="urn:microsoft.com/office/officeart/2005/8/quickstyle/simple1#2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1.xml><?xml version="1.0" encoding="utf-8"?>
<dgm:styleDef xmlns:dgm="http://schemas.openxmlformats.org/drawingml/2006/diagram" xmlns:a="http://schemas.openxmlformats.org/drawingml/2006/main" uniqueId="urn:microsoft.com/office/officeart/2005/8/quickstyle/simple1#3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2.xml><?xml version="1.0" encoding="utf-8"?>
<dgm:styleDef xmlns:dgm="http://schemas.openxmlformats.org/drawingml/2006/diagram" xmlns:a="http://schemas.openxmlformats.org/drawingml/2006/main" uniqueId="urn:microsoft.com/office/officeart/2005/8/quickstyle/simple1#3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3.xml><?xml version="1.0" encoding="utf-8"?>
<dgm:styleDef xmlns:dgm="http://schemas.openxmlformats.org/drawingml/2006/diagram" xmlns:a="http://schemas.openxmlformats.org/drawingml/2006/main" uniqueId="urn:microsoft.com/office/officeart/2005/8/quickstyle/simple1#3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4.xml><?xml version="1.0" encoding="utf-8"?>
<dgm:styleDef xmlns:dgm="http://schemas.openxmlformats.org/drawingml/2006/diagram" xmlns:a="http://schemas.openxmlformats.org/drawingml/2006/main" uniqueId="urn:microsoft.com/office/officeart/2005/8/quickstyle/simple1#3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5.xml><?xml version="1.0" encoding="utf-8"?>
<dgm:styleDef xmlns:dgm="http://schemas.openxmlformats.org/drawingml/2006/diagram" xmlns:a="http://schemas.openxmlformats.org/drawingml/2006/main" uniqueId="urn:microsoft.com/office/officeart/2005/8/quickstyle/simple1#3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6.xml><?xml version="1.0" encoding="utf-8"?>
<dgm:styleDef xmlns:dgm="http://schemas.openxmlformats.org/drawingml/2006/diagram" xmlns:a="http://schemas.openxmlformats.org/drawingml/2006/main" uniqueId="urn:microsoft.com/office/officeart/2005/8/quickstyle/simple1#3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7.xml><?xml version="1.0" encoding="utf-8"?>
<dgm:styleDef xmlns:dgm="http://schemas.openxmlformats.org/drawingml/2006/diagram" xmlns:a="http://schemas.openxmlformats.org/drawingml/2006/main" uniqueId="urn:microsoft.com/office/officeart/2005/8/quickstyle/simple1#3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8.xml><?xml version="1.0" encoding="utf-8"?>
<dgm:styleDef xmlns:dgm="http://schemas.openxmlformats.org/drawingml/2006/diagram" xmlns:a="http://schemas.openxmlformats.org/drawingml/2006/main" uniqueId="urn:microsoft.com/office/officeart/2005/8/quickstyle/simple1#3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9.xml><?xml version="1.0" encoding="utf-8"?>
<dgm:styleDef xmlns:dgm="http://schemas.openxmlformats.org/drawingml/2006/diagram" xmlns:a="http://schemas.openxmlformats.org/drawingml/2006/main" uniqueId="urn:microsoft.com/office/officeart/2005/8/quickstyle/simple1#3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0.xml><?xml version="1.0" encoding="utf-8"?>
<dgm:styleDef xmlns:dgm="http://schemas.openxmlformats.org/drawingml/2006/diagram" xmlns:a="http://schemas.openxmlformats.org/drawingml/2006/main" uniqueId="urn:microsoft.com/office/officeart/2005/8/quickstyle/simple1#3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1.xml><?xml version="1.0" encoding="utf-8"?>
<dgm:styleDef xmlns:dgm="http://schemas.openxmlformats.org/drawingml/2006/diagram" xmlns:a="http://schemas.openxmlformats.org/drawingml/2006/main" uniqueId="urn:microsoft.com/office/officeart/2005/8/quickstyle/simple1#4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2.xml><?xml version="1.0" encoding="utf-8"?>
<dgm:styleDef xmlns:dgm="http://schemas.openxmlformats.org/drawingml/2006/diagram" xmlns:a="http://schemas.openxmlformats.org/drawingml/2006/main" uniqueId="urn:microsoft.com/office/officeart/2005/8/quickstyle/simple1#4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3.xml><?xml version="1.0" encoding="utf-8"?>
<dgm:styleDef xmlns:dgm="http://schemas.openxmlformats.org/drawingml/2006/diagram" xmlns:a="http://schemas.openxmlformats.org/drawingml/2006/main" uniqueId="urn:microsoft.com/office/officeart/2005/8/quickstyle/simple1#4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4.xml><?xml version="1.0" encoding="utf-8"?>
<dgm:styleDef xmlns:dgm="http://schemas.openxmlformats.org/drawingml/2006/diagram" xmlns:a="http://schemas.openxmlformats.org/drawingml/2006/main" uniqueId="urn:microsoft.com/office/officeart/2005/8/quickstyle/simple1#4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5.xml><?xml version="1.0" encoding="utf-8"?>
<dgm:styleDef xmlns:dgm="http://schemas.openxmlformats.org/drawingml/2006/diagram" xmlns:a="http://schemas.openxmlformats.org/drawingml/2006/main" uniqueId="urn:microsoft.com/office/officeart/2005/8/quickstyle/simple1#4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6.xml><?xml version="1.0" encoding="utf-8"?>
<dgm:styleDef xmlns:dgm="http://schemas.openxmlformats.org/drawingml/2006/diagram" xmlns:a="http://schemas.openxmlformats.org/drawingml/2006/main" uniqueId="urn:microsoft.com/office/officeart/2005/8/quickstyle/simple1#4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7.xml><?xml version="1.0" encoding="utf-8"?>
<dgm:styleDef xmlns:dgm="http://schemas.openxmlformats.org/drawingml/2006/diagram" xmlns:a="http://schemas.openxmlformats.org/drawingml/2006/main" uniqueId="urn:microsoft.com/office/officeart/2005/8/quickstyle/simple1#4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8.xml><?xml version="1.0" encoding="utf-8"?>
<dgm:styleDef xmlns:dgm="http://schemas.openxmlformats.org/drawingml/2006/diagram" xmlns:a="http://schemas.openxmlformats.org/drawingml/2006/main" uniqueId="urn:microsoft.com/office/officeart/2005/8/quickstyle/simple1#4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9.xml><?xml version="1.0" encoding="utf-8"?>
<dgm:styleDef xmlns:dgm="http://schemas.openxmlformats.org/drawingml/2006/diagram" xmlns:a="http://schemas.openxmlformats.org/drawingml/2006/main" uniqueId="urn:microsoft.com/office/officeart/2005/8/quickstyle/simple1#4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0.xml><?xml version="1.0" encoding="utf-8"?>
<dgm:styleDef xmlns:dgm="http://schemas.openxmlformats.org/drawingml/2006/diagram" xmlns:a="http://schemas.openxmlformats.org/drawingml/2006/main" uniqueId="urn:microsoft.com/office/officeart/2005/8/quickstyle/simple1#4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1.xml><?xml version="1.0" encoding="utf-8"?>
<dgm:styleDef xmlns:dgm="http://schemas.openxmlformats.org/drawingml/2006/diagram" xmlns:a="http://schemas.openxmlformats.org/drawingml/2006/main" uniqueId="urn:microsoft.com/office/officeart/2005/8/quickstyle/simple1#5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2.xml><?xml version="1.0" encoding="utf-8"?>
<dgm:styleDef xmlns:dgm="http://schemas.openxmlformats.org/drawingml/2006/diagram" xmlns:a="http://schemas.openxmlformats.org/drawingml/2006/main" uniqueId="urn:microsoft.com/office/officeart/2005/8/quickstyle/simple1#5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3.xml><?xml version="1.0" encoding="utf-8"?>
<dgm:styleDef xmlns:dgm="http://schemas.openxmlformats.org/drawingml/2006/diagram" xmlns:a="http://schemas.openxmlformats.org/drawingml/2006/main" uniqueId="urn:microsoft.com/office/officeart/2005/8/quickstyle/simple1#5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4.xml><?xml version="1.0" encoding="utf-8"?>
<dgm:styleDef xmlns:dgm="http://schemas.openxmlformats.org/drawingml/2006/diagram" xmlns:a="http://schemas.openxmlformats.org/drawingml/2006/main" uniqueId="urn:microsoft.com/office/officeart/2005/8/quickstyle/simple1#5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5.xml><?xml version="1.0" encoding="utf-8"?>
<dgm:styleDef xmlns:dgm="http://schemas.openxmlformats.org/drawingml/2006/diagram" xmlns:a="http://schemas.openxmlformats.org/drawingml/2006/main" uniqueId="urn:microsoft.com/office/officeart/2005/8/quickstyle/simple1#5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6.xml><?xml version="1.0" encoding="utf-8"?>
<dgm:styleDef xmlns:dgm="http://schemas.openxmlformats.org/drawingml/2006/diagram" xmlns:a="http://schemas.openxmlformats.org/drawingml/2006/main" uniqueId="urn:microsoft.com/office/officeart/2005/8/quickstyle/simple1#5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7.xml><?xml version="1.0" encoding="utf-8"?>
<dgm:styleDef xmlns:dgm="http://schemas.openxmlformats.org/drawingml/2006/diagram" xmlns:a="http://schemas.openxmlformats.org/drawingml/2006/main" uniqueId="urn:microsoft.com/office/officeart/2005/8/quickstyle/simple1#5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8.xml><?xml version="1.0" encoding="utf-8"?>
<dgm:styleDef xmlns:dgm="http://schemas.openxmlformats.org/drawingml/2006/diagram" xmlns:a="http://schemas.openxmlformats.org/drawingml/2006/main" uniqueId="urn:microsoft.com/office/officeart/2005/8/quickstyle/simple1#5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9.xml><?xml version="1.0" encoding="utf-8"?>
<dgm:styleDef xmlns:dgm="http://schemas.openxmlformats.org/drawingml/2006/diagram" xmlns:a="http://schemas.openxmlformats.org/drawingml/2006/main" uniqueId="urn:microsoft.com/office/officeart/2005/8/quickstyle/simple1#5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0.xml><?xml version="1.0" encoding="utf-8"?>
<dgm:styleDef xmlns:dgm="http://schemas.openxmlformats.org/drawingml/2006/diagram" xmlns:a="http://schemas.openxmlformats.org/drawingml/2006/main" uniqueId="urn:microsoft.com/office/officeart/2005/8/quickstyle/simple1#5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1.xml><?xml version="1.0" encoding="utf-8"?>
<dgm:styleDef xmlns:dgm="http://schemas.openxmlformats.org/drawingml/2006/diagram" xmlns:a="http://schemas.openxmlformats.org/drawingml/2006/main" uniqueId="urn:microsoft.com/office/officeart/2005/8/quickstyle/simple1#6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2.xml><?xml version="1.0" encoding="utf-8"?>
<dgm:styleDef xmlns:dgm="http://schemas.openxmlformats.org/drawingml/2006/diagram" xmlns:a="http://schemas.openxmlformats.org/drawingml/2006/main" uniqueId="urn:microsoft.com/office/officeart/2005/8/quickstyle/simple1#6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3.xml><?xml version="1.0" encoding="utf-8"?>
<dgm:styleDef xmlns:dgm="http://schemas.openxmlformats.org/drawingml/2006/diagram" xmlns:a="http://schemas.openxmlformats.org/drawingml/2006/main" uniqueId="urn:microsoft.com/office/officeart/2005/8/quickstyle/simple1#6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C55BFA565625F49A86160E88DB25728" ma:contentTypeVersion="16" ma:contentTypeDescription="Create a new document." ma:contentTypeScope="" ma:versionID="ca9c85218e9c25a167f7b763fd6eb179">
  <xsd:schema xmlns:xsd="http://www.w3.org/2001/XMLSchema" xmlns:xs="http://www.w3.org/2001/XMLSchema" xmlns:p="http://schemas.microsoft.com/office/2006/metadata/properties" xmlns:ns2="7ebc3364-6476-4a5a-99a8-ef83f25761c3" xmlns:ns3="0a13deef-dd30-4e97-8c0f-e00ab199c266" targetNamespace="http://schemas.microsoft.com/office/2006/metadata/properties" ma:root="true" ma:fieldsID="6fc350d09da2d7c6d615f32d6dd3c9ab" ns2:_="" ns3:_="">
    <xsd:import namespace="7ebc3364-6476-4a5a-99a8-ef83f25761c3"/>
    <xsd:import namespace="0a13deef-dd30-4e97-8c0f-e00ab199c26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MediaLengthInSeconds" minOccurs="0"/>
                <xsd:element ref="ns2:MediaServiceSearchProperties" minOccurs="0"/>
                <xsd:element ref="ns2:Dateand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ebc3364-6476-4a5a-99a8-ef83f25761c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3b1a94b9-f044-45dd-bfe6-0a48d0db1b7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Location" ma:index="20" nillable="true" ma:displayName="Loca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DateandTime" ma:index="23" nillable="true" ma:displayName="Date and Time" ma:format="DateOnly" ma:internalName="DateandTim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0a13deef-dd30-4e97-8c0f-e00ab199c266"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5" nillable="true" ma:displayName="Taxonomy Catch All Column" ma:hidden="true" ma:list="{2356aac3-2bbf-4771-a1a4-69358e8da5a9}" ma:internalName="TaxCatchAll" ma:showField="CatchAllData" ma:web="0a13deef-dd30-4e97-8c0f-e00ab199c26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DateandTime xmlns="7ebc3364-6476-4a5a-99a8-ef83f25761c3" xsi:nil="true"/>
    <lcf76f155ced4ddcb4097134ff3c332f xmlns="7ebc3364-6476-4a5a-99a8-ef83f25761c3">
      <Terms xmlns="http://schemas.microsoft.com/office/infopath/2007/PartnerControls"/>
    </lcf76f155ced4ddcb4097134ff3c332f>
    <TaxCatchAll xmlns="0a13deef-dd30-4e97-8c0f-e00ab199c266" xsi:nil="true"/>
  </documentManagement>
</p:properties>
</file>

<file path=customXml/itemProps1.xml><?xml version="1.0" encoding="utf-8"?>
<ds:datastoreItem xmlns:ds="http://schemas.openxmlformats.org/officeDocument/2006/customXml" ds:itemID="{4164C35C-4792-0641-8FA7-BBF9A521D2ED}">
  <ds:schemaRefs>
    <ds:schemaRef ds:uri="http://schemas.openxmlformats.org/officeDocument/2006/bibliography"/>
  </ds:schemaRefs>
</ds:datastoreItem>
</file>

<file path=customXml/itemProps2.xml><?xml version="1.0" encoding="utf-8"?>
<ds:datastoreItem xmlns:ds="http://schemas.openxmlformats.org/officeDocument/2006/customXml" ds:itemID="{9D2F05E6-B349-4A1F-A0D9-0AD8CF58B51E}">
  <ds:schemaRefs>
    <ds:schemaRef ds:uri="http://schemas.microsoft.com/sharepoint/v3/contenttype/forms"/>
  </ds:schemaRefs>
</ds:datastoreItem>
</file>

<file path=customXml/itemProps3.xml><?xml version="1.0" encoding="utf-8"?>
<ds:datastoreItem xmlns:ds="http://schemas.openxmlformats.org/officeDocument/2006/customXml" ds:itemID="{6545B690-82AF-4DDA-807A-99CDD46D44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ebc3364-6476-4a5a-99a8-ef83f25761c3"/>
    <ds:schemaRef ds:uri="0a13deef-dd30-4e97-8c0f-e00ab199c2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8DCADA4-273D-4DA9-AA6E-54E24A6E57EE}">
  <ds:schemaRefs>
    <ds:schemaRef ds:uri="http://schemas.microsoft.com/office/2006/metadata/properties"/>
    <ds:schemaRef ds:uri="http://schemas.microsoft.com/office/infopath/2007/PartnerControls"/>
    <ds:schemaRef ds:uri="7ebc3364-6476-4a5a-99a8-ef83f25761c3"/>
    <ds:schemaRef ds:uri="0a13deef-dd30-4e97-8c0f-e00ab199c266"/>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71</Pages>
  <Words>9275</Words>
  <Characters>53889</Characters>
  <Application>Microsoft Office Word</Application>
  <DocSecurity>0</DocSecurity>
  <Lines>1584</Lines>
  <Paragraphs>1035</Paragraphs>
  <ScaleCrop>false</ScaleCrop>
  <HeadingPairs>
    <vt:vector size="2" baseType="variant">
      <vt:variant>
        <vt:lpstr>Title</vt:lpstr>
      </vt:variant>
      <vt:variant>
        <vt:i4>1</vt:i4>
      </vt:variant>
    </vt:vector>
  </HeadingPairs>
  <TitlesOfParts>
    <vt:vector size="1" baseType="lpstr">
      <vt:lpstr/>
    </vt:vector>
  </TitlesOfParts>
  <Manager/>
  <Company/>
  <LinksUpToDate>false</LinksUpToDate>
  <CharactersWithSpaces>62129</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JADE FOUND</dc:creator>
  <cp:keywords/>
  <dc:description/>
  <cp:lastModifiedBy>JADE FOUND</cp:lastModifiedBy>
  <cp:revision>3</cp:revision>
  <dcterms:created xsi:type="dcterms:W3CDTF">2026-09-10T19:50:00Z</dcterms:created>
  <dcterms:modified xsi:type="dcterms:W3CDTF">2026-09-10T19:51:00Z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0x0101004C55BFA565625F49A86160E88DB25728</vt:lpwstr>
  </property>
  <property fmtid="{D5CDD505-2E9C-101B-9397-08002B2CF9AE}" pid="3" name="MediaServiceImageTags">
    <vt:lpwstr/>
  </property>
</Properties>
</file>