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y="5143500" cx="9144000"/>
  <p:notesSz cx="6858000" cy="9144000"/>
  <p:embeddedFontLst>
    <p:embeddedFont>
      <p:font typeface="Roboto"/>
      <p:regular r:id="rId26"/>
      <p:bold r:id="rId27"/>
      <p:italic r:id="rId28"/>
      <p:boldItalic r:id="rId29"/>
    </p:embeddedFont>
    <p:embeddedFont>
      <p:font typeface="Open Sans"/>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Roboto-regular.fntdata"/><Relationship Id="rId25" Type="http://schemas.openxmlformats.org/officeDocument/2006/relationships/slide" Target="slides/slide21.xml"/><Relationship Id="rId28" Type="http://schemas.openxmlformats.org/officeDocument/2006/relationships/font" Target="fonts/Roboto-italic.fntdata"/><Relationship Id="rId27" Type="http://schemas.openxmlformats.org/officeDocument/2006/relationships/font" Target="fonts/Roboto-bold.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Roboto-bold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OpenSans-bold.fntdata"/><Relationship Id="rId30" Type="http://schemas.openxmlformats.org/officeDocument/2006/relationships/font" Target="fonts/OpenSans-regular.fntdata"/><Relationship Id="rId11" Type="http://schemas.openxmlformats.org/officeDocument/2006/relationships/slide" Target="slides/slide7.xml"/><Relationship Id="rId33" Type="http://schemas.openxmlformats.org/officeDocument/2006/relationships/font" Target="fonts/OpenSans-boldItalic.fntdata"/><Relationship Id="rId10" Type="http://schemas.openxmlformats.org/officeDocument/2006/relationships/slide" Target="slides/slide6.xml"/><Relationship Id="rId32" Type="http://schemas.openxmlformats.org/officeDocument/2006/relationships/font" Target="fonts/OpenSans-italic.fnt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i.athabascau.ca/coi-model/" TargetMode="External"/><Relationship Id="rId3" Type="http://schemas.openxmlformats.org/officeDocument/2006/relationships/hyperlink" Target="https://coi.athabascau.ca/publications/teaching-presence-papers/" TargetMode="External"/><Relationship Id="rId4" Type="http://schemas.openxmlformats.org/officeDocument/2006/relationships/hyperlink" Target="https://youtu.be/qlOxbA_axgI"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gsDfohBoz5ku9fuSwoWo_4z5b_Elnhk-p63F9FLnoQo/edit?usp=sharing" TargetMode="External"/><Relationship Id="rId3" Type="http://schemas.openxmlformats.org/officeDocument/2006/relationships/hyperlink" Target="https://docs.google.com/document/d/1jYcrlWXvgTJ2U0BCKFRGzmIeXbLiYAoB2xfy4L7KB3E/edit?usp=sharing" TargetMode="External"/><Relationship Id="rId4" Type="http://schemas.openxmlformats.org/officeDocument/2006/relationships/hyperlink" Target="https://docs.google.com/document/d/1YOYZsGUqlfXRJNqg6pRXtWEtFhOyx-k-QgRC7Gw7vic/edit?usp=sharing"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i.athabascau.ca/coi-model/" TargetMode="External"/><Relationship Id="rId3" Type="http://schemas.openxmlformats.org/officeDocument/2006/relationships/hyperlink" Target="https://canvas.ucdavis.edu/courses/34528/pages/types-of-presence-cognitive-and-social-presence" TargetMode="External"/><Relationship Id="rId4" Type="http://schemas.openxmlformats.org/officeDocument/2006/relationships/hyperlink" Target="https://youtu.be/U6FvJ6jMGHU"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yqTxH2_KdklYKWwcxh7dKkHQXnLoB74Upi1yRr3gWDU/edit?usp=sharing"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irrodl.org/index.php/irrodl/article/view/3601"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mailto:jessica.oreilly@cambriancollege.ca"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ownes.ca/" TargetMode="External"/><Relationship Id="rId3" Type="http://schemas.openxmlformats.org/officeDocument/2006/relationships/hyperlink" Target="https://twitter.com/Cambrian_Jess" TargetMode="External"/><Relationship Id="rId4" Type="http://schemas.openxmlformats.org/officeDocument/2006/relationships/hyperlink" Target="http://www.jessoreilly.ca"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files.eric.ed.gov/fulltext/EJ1218390.pdf" TargetMode="External"/><Relationship Id="rId3" Type="http://schemas.openxmlformats.org/officeDocument/2006/relationships/hyperlink" Target="http://www.thecommunityofinquiry.org/editorial23" TargetMode="External"/><Relationship Id="rId4" Type="http://schemas.openxmlformats.org/officeDocument/2006/relationships/hyperlink" Target="http://cde.athabascau.ca/coi_site/documents/Garrison_Anderson_Archer_Critical_Inquiry_model.pdf" TargetMode="External"/><Relationship Id="rId5" Type="http://schemas.openxmlformats.org/officeDocument/2006/relationships/hyperlink" Target="http://www.thecommunityofinquiry.org/" TargetMode="External"/><Relationship Id="rId6" Type="http://schemas.openxmlformats.org/officeDocument/2006/relationships/hyperlink" Target="http://www.thecommunityofinquiry.org/editorial23" TargetMode="External"/><Relationship Id="rId7" Type="http://schemas.openxmlformats.org/officeDocument/2006/relationships/hyperlink" Target="http://www.aupress.ca/index.php/books/120229" TargetMode="External"/><Relationship Id="rId8" Type="http://schemas.openxmlformats.org/officeDocument/2006/relationships/hyperlink" Target="https://coi.athabascau.ca/coi-model/coi-survey/"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i.athabascau.ca/coi-model/" TargetMode="External"/><Relationship Id="rId3" Type="http://schemas.openxmlformats.org/officeDocument/2006/relationships/hyperlink" Target="https://coi.athabascau.ca/coi-model/" TargetMode="External"/><Relationship Id="rId4" Type="http://schemas.openxmlformats.org/officeDocument/2006/relationships/hyperlink" Target="https://coi.athabascau.ca/coi-model/" TargetMode="External"/><Relationship Id="rId5" Type="http://schemas.openxmlformats.org/officeDocument/2006/relationships/hyperlink" Target="https://youtu.be/0fw6MreO81U" TargetMode="External"/><Relationship Id="rId6" Type="http://schemas.openxmlformats.org/officeDocument/2006/relationships/hyperlink" Target="http://www.irrodl.org/index.php/irrodl/article/view/924"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penlearnerpatchbook.org/collaboration/patch-fifteen-a-two-way-street/" TargetMode="External"/><Relationship Id="rId3" Type="http://schemas.openxmlformats.org/officeDocument/2006/relationships/hyperlink" Target="https://openlearnerpatchbook.org/collaboration/patch-fifteen-a-two-way-street/" TargetMode="External"/><Relationship Id="rId4" Type="http://schemas.openxmlformats.org/officeDocument/2006/relationships/hyperlink" Target="https://docs.google.com/document/d/18bA2lHe5Nuhlmi37kpBLEsCDRJ2w0VJMSvh1BJdXkJI/edit?usp=sharing"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ggie.io/share/9560680a77.png" TargetMode="External"/><Relationship Id="rId3" Type="http://schemas.openxmlformats.org/officeDocument/2006/relationships/hyperlink" Target="https://docs.google.com/document/d/12jb9p6t4djXM4GJ77IEvCrca-O53p4ae4Rj20rmmAss/edit?usp=sharing"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latin typeface="Open Sans"/>
                <a:ea typeface="Open Sans"/>
                <a:cs typeface="Open Sans"/>
                <a:sym typeface="Open Sans"/>
              </a:rPr>
              <a:t>This presentation was delivered at eCampus Ontario’s Technology-Enabled Seminar and Showcase event on </a:t>
            </a:r>
            <a:r>
              <a:rPr lang="en" sz="1000">
                <a:latin typeface="Open Sans"/>
                <a:ea typeface="Open Sans"/>
                <a:cs typeface="Open Sans"/>
                <a:sym typeface="Open Sans"/>
              </a:rPr>
              <a:t>Monday, November 18 from 3:30pm - 4:10pm on Floor 17, Event Hall 1. </a:t>
            </a:r>
            <a:endParaRPr sz="10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78e17f86be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78e17f86be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Open Sans"/>
                <a:ea typeface="Open Sans"/>
                <a:cs typeface="Open Sans"/>
                <a:sym typeface="Open Sans"/>
              </a:rPr>
              <a:t>I saw this idea on Twitter, though I can’t find a proper attribution. Someone had snuck a little “Easter egg” into their syllabus. Students had to read carefully and completely to notice the Easter egg, which prompted them to email the professor to earn a little prize. I thought, what if I did this throughout an entire course? As a just for fun, pay close attention to play the game, sort of experience. </a:t>
            </a:r>
            <a:endParaRPr sz="1000">
              <a:latin typeface="Open Sans"/>
              <a:ea typeface="Open Sans"/>
              <a:cs typeface="Open Sans"/>
              <a:sym typeface="Open Sans"/>
            </a:endParaRPr>
          </a:p>
          <a:p>
            <a:pPr indent="0" lvl="0" marL="0" rtl="0" algn="l">
              <a:spcBef>
                <a:spcPts val="0"/>
              </a:spcBef>
              <a:spcAft>
                <a:spcPts val="0"/>
              </a:spcAft>
              <a:buNone/>
            </a:pPr>
            <a:r>
              <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Some students ignored the game. Some got right into it. I got to have brief little social interactions with the students who decided to play along, since identifying an Easter egg always prompted them to email me with a specific subject line in order to claim the prize.</a:t>
            </a:r>
            <a:endParaRPr sz="1000">
              <a:latin typeface="Open Sans"/>
              <a:ea typeface="Open Sans"/>
              <a:cs typeface="Open Sans"/>
              <a:sym typeface="Open Sans"/>
            </a:endParaRPr>
          </a:p>
          <a:p>
            <a:pPr indent="0" lvl="0" marL="0" rtl="0" algn="l">
              <a:spcBef>
                <a:spcPts val="0"/>
              </a:spcBef>
              <a:spcAft>
                <a:spcPts val="0"/>
              </a:spcAft>
              <a:buNone/>
            </a:pPr>
            <a:r>
              <a:t/>
            </a:r>
            <a:endParaRPr sz="1000">
              <a:latin typeface="Open Sans"/>
              <a:ea typeface="Open Sans"/>
              <a:cs typeface="Open Sans"/>
              <a:sym typeface="Open Sans"/>
            </a:endParaRPr>
          </a:p>
          <a:p>
            <a:pPr indent="0" lvl="0" marL="0" rtl="0" algn="l">
              <a:spcBef>
                <a:spcPts val="0"/>
              </a:spcBef>
              <a:spcAft>
                <a:spcPts val="0"/>
              </a:spcAft>
              <a:buNone/>
            </a:pPr>
            <a:r>
              <a:t/>
            </a:r>
            <a:endParaRPr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78cf4f8ebe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78cf4f8ebe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000">
                <a:highlight>
                  <a:srgbClr val="FFFFFF"/>
                </a:highlight>
                <a:latin typeface="Open Sans"/>
                <a:ea typeface="Open Sans"/>
                <a:cs typeface="Open Sans"/>
                <a:sym typeface="Open Sans"/>
              </a:rPr>
              <a:t>Teaching Presence</a:t>
            </a:r>
            <a:r>
              <a:rPr lang="en" sz="1000">
                <a:highlight>
                  <a:srgbClr val="FFFFFF"/>
                </a:highlight>
                <a:latin typeface="Open Sans"/>
                <a:ea typeface="Open Sans"/>
                <a:cs typeface="Open Sans"/>
                <a:sym typeface="Open Sans"/>
              </a:rPr>
              <a:t> includes “the design, facilitation, and direction of cognitive and social processes for the purpose of realizing personally meaningful and educationally worthwhile learning outcomes” (</a:t>
            </a:r>
            <a:r>
              <a:rPr lang="en" sz="1000" u="sng">
                <a:solidFill>
                  <a:srgbClr val="2200CC"/>
                </a:solidFill>
                <a:highlight>
                  <a:schemeClr val="lt1"/>
                </a:highlight>
                <a:latin typeface="Open Sans"/>
                <a:ea typeface="Open Sans"/>
                <a:cs typeface="Open Sans"/>
                <a:sym typeface="Open Sans"/>
                <a:hlinkClick r:id="rId2">
                  <a:extLst>
                    <a:ext uri="{A12FA001-AC4F-418D-AE19-62706E023703}">
                      <ahyp:hlinkClr val="tx"/>
                    </a:ext>
                  </a:extLst>
                </a:hlinkClick>
              </a:rPr>
              <a:t>CoI Framework, n.d.</a:t>
            </a:r>
            <a:r>
              <a:rPr lang="en" sz="1000">
                <a:solidFill>
                  <a:schemeClr val="dk1"/>
                </a:solidFill>
                <a:highlight>
                  <a:schemeClr val="lt1"/>
                </a:highlight>
                <a:latin typeface="Open Sans"/>
                <a:ea typeface="Open Sans"/>
                <a:cs typeface="Open Sans"/>
                <a:sym typeface="Open Sans"/>
              </a:rPr>
              <a:t>).</a:t>
            </a:r>
            <a:endParaRPr sz="1000">
              <a:highlight>
                <a:srgbClr val="FFFFFF"/>
              </a:highlight>
              <a:latin typeface="Open Sans"/>
              <a:ea typeface="Open Sans"/>
              <a:cs typeface="Open Sans"/>
              <a:sym typeface="Open Sans"/>
            </a:endParaRPr>
          </a:p>
          <a:p>
            <a:pPr indent="0" lvl="0" marL="0" rtl="0" algn="l">
              <a:spcBef>
                <a:spcPts val="0"/>
              </a:spcBef>
              <a:spcAft>
                <a:spcPts val="0"/>
              </a:spcAft>
              <a:buNone/>
            </a:pPr>
            <a:r>
              <a:t/>
            </a:r>
            <a:endParaRPr sz="1000">
              <a:highlight>
                <a:srgbClr val="FFFFFF"/>
              </a:highlight>
              <a:latin typeface="Open Sans"/>
              <a:ea typeface="Open Sans"/>
              <a:cs typeface="Open Sans"/>
              <a:sym typeface="Open Sans"/>
            </a:endParaRPr>
          </a:p>
          <a:p>
            <a:pPr indent="0" lvl="0" marL="0" rtl="0" algn="l">
              <a:spcBef>
                <a:spcPts val="0"/>
              </a:spcBef>
              <a:spcAft>
                <a:spcPts val="0"/>
              </a:spcAft>
              <a:buNone/>
            </a:pPr>
            <a:r>
              <a:rPr lang="en" sz="1000">
                <a:highlight>
                  <a:srgbClr val="FFFFFF"/>
                </a:highlight>
                <a:latin typeface="Open Sans"/>
                <a:ea typeface="Open Sans"/>
                <a:cs typeface="Open Sans"/>
                <a:sym typeface="Open Sans"/>
              </a:rPr>
              <a:t>Teaching presence consists of activities related to instructional management, building understanding, and direct instruction. </a:t>
            </a:r>
            <a:endParaRPr sz="1000">
              <a:highlight>
                <a:srgbClr val="FFFFFF"/>
              </a:highlight>
              <a:latin typeface="Open Sans"/>
              <a:ea typeface="Open Sans"/>
              <a:cs typeface="Open Sans"/>
              <a:sym typeface="Open Sans"/>
            </a:endParaRPr>
          </a:p>
          <a:p>
            <a:pPr indent="0" lvl="0" marL="0" rtl="0" algn="l">
              <a:spcBef>
                <a:spcPts val="0"/>
              </a:spcBef>
              <a:spcAft>
                <a:spcPts val="0"/>
              </a:spcAft>
              <a:buNone/>
            </a:pPr>
            <a:r>
              <a:rPr lang="en" sz="1000">
                <a:highlight>
                  <a:srgbClr val="FFFFFF"/>
                </a:highlight>
                <a:latin typeface="Open Sans"/>
                <a:ea typeface="Open Sans"/>
                <a:cs typeface="Open Sans"/>
                <a:sym typeface="Open Sans"/>
              </a:rPr>
              <a:t>Examples of teaching presence include defining and initiating discussion topics, sharing personal meaning, and focussing discussion. </a:t>
            </a:r>
            <a:endParaRPr sz="1000">
              <a:highlight>
                <a:srgbClr val="FFFFFF"/>
              </a:highlight>
              <a:latin typeface="Open Sans"/>
              <a:ea typeface="Open Sans"/>
              <a:cs typeface="Open Sans"/>
              <a:sym typeface="Open Sans"/>
            </a:endParaRPr>
          </a:p>
          <a:p>
            <a:pPr indent="0" lvl="0" marL="0" rtl="0" algn="l">
              <a:spcBef>
                <a:spcPts val="0"/>
              </a:spcBef>
              <a:spcAft>
                <a:spcPts val="0"/>
              </a:spcAft>
              <a:buNone/>
            </a:pPr>
            <a:r>
              <a:t/>
            </a:r>
            <a:endParaRPr sz="1000">
              <a:highlight>
                <a:srgbClr val="FFFFFF"/>
              </a:highlight>
              <a:latin typeface="Open Sans"/>
              <a:ea typeface="Open Sans"/>
              <a:cs typeface="Open Sans"/>
              <a:sym typeface="Open Sans"/>
            </a:endParaRPr>
          </a:p>
          <a:p>
            <a:pPr indent="0" lvl="0" marL="0" rtl="0" algn="l">
              <a:spcBef>
                <a:spcPts val="0"/>
              </a:spcBef>
              <a:spcAft>
                <a:spcPts val="0"/>
              </a:spcAft>
              <a:buNone/>
            </a:pPr>
            <a:r>
              <a:rPr lang="en" sz="1000">
                <a:highlight>
                  <a:srgbClr val="FFFFFF"/>
                </a:highlight>
                <a:latin typeface="Open Sans"/>
                <a:ea typeface="Open Sans"/>
                <a:cs typeface="Open Sans"/>
                <a:sym typeface="Open Sans"/>
              </a:rPr>
              <a:t>Additional Resources: </a:t>
            </a:r>
            <a:endParaRPr sz="1000">
              <a:highlight>
                <a:srgbClr val="FFFFFF"/>
              </a:highlight>
              <a:latin typeface="Open Sans"/>
              <a:ea typeface="Open Sans"/>
              <a:cs typeface="Open Sans"/>
              <a:sym typeface="Open Sans"/>
            </a:endParaRPr>
          </a:p>
          <a:p>
            <a:pPr indent="0" lvl="0" marL="0" rtl="0" algn="l">
              <a:spcBef>
                <a:spcPts val="0"/>
              </a:spcBef>
              <a:spcAft>
                <a:spcPts val="0"/>
              </a:spcAft>
              <a:buNone/>
            </a:pPr>
            <a:r>
              <a:t/>
            </a:r>
            <a:endParaRPr sz="1000">
              <a:highlight>
                <a:srgbClr val="FFFFFF"/>
              </a:highlight>
              <a:latin typeface="Open Sans"/>
              <a:ea typeface="Open Sans"/>
              <a:cs typeface="Open Sans"/>
              <a:sym typeface="Open Sans"/>
            </a:endParaRPr>
          </a:p>
          <a:p>
            <a:pPr indent="-292100" lvl="0" marL="457200" rtl="0" algn="l">
              <a:spcBef>
                <a:spcPts val="0"/>
              </a:spcBef>
              <a:spcAft>
                <a:spcPts val="0"/>
              </a:spcAft>
              <a:buClr>
                <a:schemeClr val="dk1"/>
              </a:buClr>
              <a:buSzPts val="1000"/>
              <a:buFont typeface="Open Sans"/>
              <a:buChar char="●"/>
            </a:pPr>
            <a:r>
              <a:rPr lang="en" sz="1000" u="sng">
                <a:solidFill>
                  <a:schemeClr val="hlink"/>
                </a:solidFill>
                <a:latin typeface="Open Sans"/>
                <a:ea typeface="Open Sans"/>
                <a:cs typeface="Open Sans"/>
                <a:sym typeface="Open Sans"/>
                <a:hlinkClick r:id="rId3"/>
              </a:rPr>
              <a:t>This webpage</a:t>
            </a:r>
            <a:r>
              <a:rPr lang="en" sz="1000">
                <a:solidFill>
                  <a:schemeClr val="dk1"/>
                </a:solidFill>
                <a:latin typeface="Open Sans"/>
                <a:ea typeface="Open Sans"/>
                <a:cs typeface="Open Sans"/>
                <a:sym typeface="Open Sans"/>
              </a:rPr>
              <a:t> lists several papers that focus primarily on the Teaching Presence component of the CoI.</a:t>
            </a:r>
            <a:endParaRPr sz="1000">
              <a:solidFill>
                <a:schemeClr val="dk1"/>
              </a:solidFill>
              <a:latin typeface="Open Sans"/>
              <a:ea typeface="Open Sans"/>
              <a:cs typeface="Open Sans"/>
              <a:sym typeface="Open Sans"/>
            </a:endParaRPr>
          </a:p>
          <a:p>
            <a:pPr indent="-292100" lvl="0" marL="457200" rtl="0" algn="l">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Dr. Norm Vaughan discusses teaching presence in </a:t>
            </a:r>
            <a:r>
              <a:rPr lang="en" sz="1000" u="sng">
                <a:solidFill>
                  <a:schemeClr val="hlink"/>
                </a:solidFill>
                <a:latin typeface="Open Sans"/>
                <a:ea typeface="Open Sans"/>
                <a:cs typeface="Open Sans"/>
                <a:sym typeface="Open Sans"/>
                <a:hlinkClick r:id="rId4"/>
              </a:rPr>
              <a:t>this short YouTube video</a:t>
            </a:r>
            <a:r>
              <a:rPr lang="en" sz="1000">
                <a:solidFill>
                  <a:schemeClr val="dk1"/>
                </a:solidFill>
                <a:latin typeface="Open Sans"/>
                <a:ea typeface="Open Sans"/>
                <a:cs typeface="Open Sans"/>
                <a:sym typeface="Open Sans"/>
              </a:rPr>
              <a:t>.</a:t>
            </a:r>
            <a:endParaRPr sz="1000">
              <a:solidFill>
                <a:schemeClr val="dk1"/>
              </a:solidFill>
              <a:latin typeface="Open Sans"/>
              <a:ea typeface="Open Sans"/>
              <a:cs typeface="Open Sans"/>
              <a:sym typeface="Open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78e17f86be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78e17f86be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chemeClr val="dk1"/>
                </a:solidFill>
                <a:latin typeface="Open Sans"/>
                <a:ea typeface="Open Sans"/>
                <a:cs typeface="Open Sans"/>
                <a:sym typeface="Open Sans"/>
              </a:rPr>
              <a:t>Here are three examples of how I design my courses to help support and direct cognitive processes, examples of how I actually go about teaching online. </a:t>
            </a:r>
            <a:endParaRPr sz="10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0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000">
                <a:solidFill>
                  <a:schemeClr val="dk1"/>
                </a:solidFill>
                <a:latin typeface="Open Sans"/>
                <a:ea typeface="Open Sans"/>
                <a:cs typeface="Open Sans"/>
                <a:sym typeface="Open Sans"/>
              </a:rPr>
              <a:t>In the first example, I share some of the more basic instructional design strategies I use to organize and direct the learning path. My hope is that these strategies help learners move through asynchronous online units with intention and clarity. </a:t>
            </a:r>
            <a:endParaRPr sz="10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0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000">
                <a:solidFill>
                  <a:schemeClr val="dk1"/>
                </a:solidFill>
                <a:latin typeface="Open Sans"/>
                <a:ea typeface="Open Sans"/>
                <a:cs typeface="Open Sans"/>
                <a:sym typeface="Open Sans"/>
              </a:rPr>
              <a:t>In the second example, I share a strategy that I tried for the very first time at the beginning of the current semester. I invited all of the students enrolled in my online course to meet up with me for 15 minutes, either on campus, virtually, or over the phone. I’ll tell you more about the outcome of that little experiment in facilitating discourse. </a:t>
            </a:r>
            <a:endParaRPr sz="10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0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000">
                <a:solidFill>
                  <a:schemeClr val="dk1"/>
                </a:solidFill>
                <a:latin typeface="Open Sans"/>
                <a:ea typeface="Open Sans"/>
                <a:cs typeface="Open Sans"/>
                <a:sym typeface="Open Sans"/>
              </a:rPr>
              <a:t>The third example showcases the basic templates or prototypes that I use for regular content conveyance and summative assessments, examples of direct instruction. </a:t>
            </a:r>
            <a:endParaRPr sz="10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Open Sans"/>
              <a:ea typeface="Open Sans"/>
              <a:cs typeface="Open Sans"/>
              <a:sym typeface="Open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7442707364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7442707364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chemeClr val="dk1"/>
                </a:solidFill>
                <a:latin typeface="Open Sans"/>
                <a:ea typeface="Open Sans"/>
                <a:cs typeface="Open Sans"/>
                <a:sym typeface="Open Sans"/>
              </a:rPr>
              <a:t>When I consult with faculty who are new to teaching online, they often appear visibly relieved when I share this design strategy. I encourage them to think about how their units of content might be designed and delivered within a predictable, repeating framework. The framework will look different depending on the educator, the course, and the students enrolled, and I am continuously rethinking this approach as my teaching context changes. However, it might offer a good starting point for those of you who are looking to design online learning. </a:t>
            </a:r>
            <a:endParaRPr sz="1000">
              <a:solidFill>
                <a:schemeClr val="dk1"/>
              </a:solidFill>
              <a:latin typeface="Open Sans"/>
              <a:ea typeface="Open Sans"/>
              <a:cs typeface="Open Sans"/>
              <a:sym typeface="Open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78e17f86be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78e17f86be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chemeClr val="dk1"/>
                </a:solidFill>
                <a:latin typeface="Open Sans"/>
                <a:ea typeface="Open Sans"/>
                <a:cs typeface="Open Sans"/>
                <a:sym typeface="Open Sans"/>
              </a:rPr>
              <a:t>A few years ago, I started a Doctor of Education (EdD) in Distance Education through Athabasca. I thought it was pretty interesting that a mandatory requirement of this otherwise fully online program was a week-long orientation that took place in Edmonton, in late August. To be accepted into and to continue in the Doctorate in Distance Education program, I needed to travel halfway across the country for a full week, at one of the worst times of the year for me to be out of office. Cool.  </a:t>
            </a:r>
            <a:endParaRPr sz="10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0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000">
                <a:solidFill>
                  <a:schemeClr val="dk1"/>
                </a:solidFill>
                <a:latin typeface="Open Sans"/>
                <a:ea typeface="Open Sans"/>
                <a:cs typeface="Open Sans"/>
                <a:sym typeface="Open Sans"/>
              </a:rPr>
              <a:t>Obviously this mandatory face-to-face communicated something about the value of this type of connection. I thought about what might happen if I did a mini version of this meet-up in my online classes. If I invited students to meet with me, just to put a face to the name and chat a bit about who we are and what the course would involve, would they take me up on it? </a:t>
            </a:r>
            <a:endParaRPr sz="10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0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000">
                <a:solidFill>
                  <a:schemeClr val="dk1"/>
                </a:solidFill>
                <a:latin typeface="Open Sans"/>
                <a:ea typeface="Open Sans"/>
                <a:cs typeface="Open Sans"/>
                <a:sym typeface="Open Sans"/>
              </a:rPr>
              <a:t>Finally, this semester, I tried it out. About 60% of my students did meet up with me. Many of the students who didn’t registered for the course a bit later. I should have reached out to them with a personal invite to meet. I bet if I did, the numbers would be higher. Students self-selected into this meetup, and came to it with their own goals in mind. </a:t>
            </a:r>
            <a:endParaRPr sz="10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0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000">
                <a:solidFill>
                  <a:schemeClr val="dk1"/>
                </a:solidFill>
                <a:latin typeface="Open Sans"/>
                <a:ea typeface="Open Sans"/>
                <a:cs typeface="Open Sans"/>
                <a:sym typeface="Open Sans"/>
              </a:rPr>
              <a:t>I hope that this strategy communicated openness and availability. That this brief social and teaching presence opened doors for further interactions and engagements throughout the semester. I suspect it did. </a:t>
            </a:r>
            <a:endParaRPr sz="1000">
              <a:solidFill>
                <a:schemeClr val="dk1"/>
              </a:solidFill>
              <a:latin typeface="Open Sans"/>
              <a:ea typeface="Open Sans"/>
              <a:cs typeface="Open Sans"/>
              <a:sym typeface="Open San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78cf4f8ebe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78cf4f8ebe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Open Sans"/>
                <a:ea typeface="Open Sans"/>
                <a:cs typeface="Open Sans"/>
                <a:sym typeface="Open Sans"/>
              </a:rPr>
              <a:t>I mentioned before that I’m not a huge fan of templates, but that doesn’t mean I don’t use them! I like for my courses to have an aesthetic that runs through the Moodle shell, the course content, the assignments, and the like. It ties everything together and puts a certain amount of polish on the thing, I think. </a:t>
            </a:r>
            <a:endParaRPr sz="1000">
              <a:latin typeface="Open Sans"/>
              <a:ea typeface="Open Sans"/>
              <a:cs typeface="Open Sans"/>
              <a:sym typeface="Open Sans"/>
            </a:endParaRPr>
          </a:p>
          <a:p>
            <a:pPr indent="0" lvl="0" marL="0" rtl="0" algn="l">
              <a:spcBef>
                <a:spcPts val="0"/>
              </a:spcBef>
              <a:spcAft>
                <a:spcPts val="0"/>
              </a:spcAft>
              <a:buNone/>
            </a:pPr>
            <a:r>
              <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It also helps me to remember to include certain elements in my assessments, and makes the experience feel more predictable and manageable on the student side, or so I’ve been told. </a:t>
            </a:r>
            <a:endParaRPr sz="1000">
              <a:latin typeface="Open Sans"/>
              <a:ea typeface="Open Sans"/>
              <a:cs typeface="Open Sans"/>
              <a:sym typeface="Open Sans"/>
            </a:endParaRPr>
          </a:p>
          <a:p>
            <a:pPr indent="0" lvl="0" marL="0" rtl="0" algn="l">
              <a:spcBef>
                <a:spcPts val="0"/>
              </a:spcBef>
              <a:spcAft>
                <a:spcPts val="0"/>
              </a:spcAft>
              <a:buNone/>
            </a:pPr>
            <a:r>
              <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This slide contains a few example templates from my more recent delivery. Here’s </a:t>
            </a:r>
            <a:r>
              <a:rPr lang="en" sz="1000" u="sng">
                <a:solidFill>
                  <a:schemeClr val="hlink"/>
                </a:solidFill>
                <a:latin typeface="Open Sans"/>
                <a:ea typeface="Open Sans"/>
                <a:cs typeface="Open Sans"/>
                <a:sym typeface="Open Sans"/>
                <a:hlinkClick r:id="rId2"/>
              </a:rPr>
              <a:t>an example of actual content</a:t>
            </a:r>
            <a:r>
              <a:rPr lang="en" sz="1000">
                <a:latin typeface="Open Sans"/>
                <a:ea typeface="Open Sans"/>
                <a:cs typeface="Open Sans"/>
                <a:sym typeface="Open Sans"/>
              </a:rPr>
              <a:t>, and here’s </a:t>
            </a:r>
            <a:r>
              <a:rPr lang="en" sz="1000" u="sng">
                <a:solidFill>
                  <a:schemeClr val="hlink"/>
                </a:solidFill>
                <a:latin typeface="Open Sans"/>
                <a:ea typeface="Open Sans"/>
                <a:cs typeface="Open Sans"/>
                <a:sym typeface="Open Sans"/>
                <a:hlinkClick r:id="rId3"/>
              </a:rPr>
              <a:t>an example of an actual assessment</a:t>
            </a:r>
            <a:r>
              <a:rPr lang="en" sz="1000">
                <a:latin typeface="Open Sans"/>
                <a:ea typeface="Open Sans"/>
                <a:cs typeface="Open Sans"/>
                <a:sym typeface="Open Sans"/>
              </a:rPr>
              <a:t>. The </a:t>
            </a:r>
            <a:r>
              <a:rPr lang="en" sz="1000" u="sng">
                <a:solidFill>
                  <a:schemeClr val="hlink"/>
                </a:solidFill>
                <a:latin typeface="Open Sans"/>
                <a:ea typeface="Open Sans"/>
                <a:cs typeface="Open Sans"/>
                <a:sym typeface="Open Sans"/>
                <a:hlinkClick r:id="rId4"/>
              </a:rPr>
              <a:t>Weekly Guide</a:t>
            </a:r>
            <a:r>
              <a:rPr lang="en" sz="1000">
                <a:latin typeface="Open Sans"/>
                <a:ea typeface="Open Sans"/>
                <a:cs typeface="Open Sans"/>
                <a:sym typeface="Open Sans"/>
              </a:rPr>
              <a:t> also adopts this aesthetic too - pretty much everything in the course does! </a:t>
            </a:r>
            <a:endParaRPr sz="1000">
              <a:latin typeface="Open Sans"/>
              <a:ea typeface="Open Sans"/>
              <a:cs typeface="Open Sans"/>
              <a:sym typeface="Open Sa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78cf4f8ebe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78cf4f8ebe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highlight>
                  <a:srgbClr val="FFFFFF"/>
                </a:highlight>
                <a:latin typeface="Open Sans"/>
                <a:ea typeface="Open Sans"/>
                <a:cs typeface="Open Sans"/>
                <a:sym typeface="Open Sans"/>
              </a:rPr>
              <a:t>Cognitive Presence</a:t>
            </a:r>
            <a:r>
              <a:rPr lang="en" sz="1200">
                <a:highlight>
                  <a:srgbClr val="FFFFFF"/>
                </a:highlight>
                <a:latin typeface="Open Sans"/>
                <a:ea typeface="Open Sans"/>
                <a:cs typeface="Open Sans"/>
                <a:sym typeface="Open Sans"/>
              </a:rPr>
              <a:t> is “the extent to which learners are able to construct and confirm meaning through sustained reflection and </a:t>
            </a:r>
            <a:r>
              <a:rPr lang="en" sz="1000">
                <a:highlight>
                  <a:srgbClr val="FFFFFF"/>
                </a:highlight>
                <a:latin typeface="Open Sans"/>
                <a:ea typeface="Open Sans"/>
                <a:cs typeface="Open Sans"/>
                <a:sym typeface="Open Sans"/>
              </a:rPr>
              <a:t>discourse” </a:t>
            </a:r>
            <a:r>
              <a:rPr lang="en" sz="1000">
                <a:solidFill>
                  <a:schemeClr val="dk1"/>
                </a:solidFill>
                <a:highlight>
                  <a:schemeClr val="lt1"/>
                </a:highlight>
                <a:latin typeface="Open Sans"/>
                <a:ea typeface="Open Sans"/>
                <a:cs typeface="Open Sans"/>
                <a:sym typeface="Open Sans"/>
              </a:rPr>
              <a:t>(</a:t>
            </a:r>
            <a:r>
              <a:rPr lang="en" sz="1000" u="sng">
                <a:solidFill>
                  <a:srgbClr val="2200CC"/>
                </a:solidFill>
                <a:highlight>
                  <a:schemeClr val="lt1"/>
                </a:highlight>
                <a:latin typeface="Open Sans"/>
                <a:ea typeface="Open Sans"/>
                <a:cs typeface="Open Sans"/>
                <a:sym typeface="Open Sans"/>
                <a:hlinkClick r:id="rId2">
                  <a:extLst>
                    <a:ext uri="{A12FA001-AC4F-418D-AE19-62706E023703}">
                      <ahyp:hlinkClr val="tx"/>
                    </a:ext>
                  </a:extLst>
                </a:hlinkClick>
              </a:rPr>
              <a:t>CoI Framework, n.d.</a:t>
            </a:r>
            <a:r>
              <a:rPr lang="en" sz="1000">
                <a:solidFill>
                  <a:schemeClr val="dk1"/>
                </a:solidFill>
                <a:highlight>
                  <a:schemeClr val="lt1"/>
                </a:highlight>
                <a:latin typeface="Open Sans"/>
                <a:ea typeface="Open Sans"/>
                <a:cs typeface="Open Sans"/>
                <a:sym typeface="Open Sans"/>
              </a:rPr>
              <a:t>)</a:t>
            </a:r>
            <a:r>
              <a:rPr lang="en" sz="1000">
                <a:solidFill>
                  <a:srgbClr val="555555"/>
                </a:solidFill>
                <a:highlight>
                  <a:srgbClr val="FFFFFF"/>
                </a:highlight>
                <a:latin typeface="Open Sans"/>
                <a:ea typeface="Open Sans"/>
                <a:cs typeface="Open Sans"/>
                <a:sym typeface="Open Sans"/>
              </a:rPr>
              <a:t>. </a:t>
            </a:r>
            <a:endParaRPr sz="1000">
              <a:solidFill>
                <a:srgbClr val="555555"/>
              </a:solidFill>
              <a:highlight>
                <a:srgbClr val="FFFFFF"/>
              </a:highlight>
              <a:latin typeface="Open Sans"/>
              <a:ea typeface="Open Sans"/>
              <a:cs typeface="Open Sans"/>
              <a:sym typeface="Open Sans"/>
            </a:endParaRPr>
          </a:p>
          <a:p>
            <a:pPr indent="0" lvl="0" marL="0" rtl="0" algn="l">
              <a:spcBef>
                <a:spcPts val="0"/>
              </a:spcBef>
              <a:spcAft>
                <a:spcPts val="0"/>
              </a:spcAft>
              <a:buNone/>
            </a:pPr>
            <a:r>
              <a:t/>
            </a:r>
            <a:endParaRPr sz="1000">
              <a:highlight>
                <a:srgbClr val="FFFFFF"/>
              </a:highlight>
              <a:latin typeface="Open Sans"/>
              <a:ea typeface="Open Sans"/>
              <a:cs typeface="Open Sans"/>
              <a:sym typeface="Open Sans"/>
            </a:endParaRPr>
          </a:p>
          <a:p>
            <a:pPr indent="0" lvl="0" marL="0" rtl="0" algn="l">
              <a:spcBef>
                <a:spcPts val="0"/>
              </a:spcBef>
              <a:spcAft>
                <a:spcPts val="0"/>
              </a:spcAft>
              <a:buNone/>
            </a:pPr>
            <a:r>
              <a:rPr lang="en" sz="1000">
                <a:highlight>
                  <a:srgbClr val="FFFFFF"/>
                </a:highlight>
                <a:latin typeface="Open Sans"/>
                <a:ea typeface="Open Sans"/>
                <a:cs typeface="Open Sans"/>
                <a:sym typeface="Open Sans"/>
              </a:rPr>
              <a:t>Cognitive presence general includes some or all of the following: a triggering event, exploration, integration, and resolution, as exemplified by a sense of puzzlement, information exchange, connecting ideas, and applying new ideas in different scenarios. </a:t>
            </a:r>
            <a:endParaRPr sz="1000">
              <a:highlight>
                <a:srgbClr val="FFFFFF"/>
              </a:highlight>
              <a:latin typeface="Open Sans"/>
              <a:ea typeface="Open Sans"/>
              <a:cs typeface="Open Sans"/>
              <a:sym typeface="Open Sans"/>
            </a:endParaRPr>
          </a:p>
          <a:p>
            <a:pPr indent="0" lvl="0" marL="0" rtl="0" algn="l">
              <a:spcBef>
                <a:spcPts val="0"/>
              </a:spcBef>
              <a:spcAft>
                <a:spcPts val="0"/>
              </a:spcAft>
              <a:buNone/>
            </a:pPr>
            <a:r>
              <a:t/>
            </a:r>
            <a:endParaRPr sz="1000">
              <a:highlight>
                <a:srgbClr val="FFFFFF"/>
              </a:highlight>
              <a:latin typeface="Open Sans"/>
              <a:ea typeface="Open Sans"/>
              <a:cs typeface="Open Sans"/>
              <a:sym typeface="Open Sans"/>
            </a:endParaRPr>
          </a:p>
          <a:p>
            <a:pPr indent="0" lvl="0" marL="0" rtl="0" algn="l">
              <a:spcBef>
                <a:spcPts val="0"/>
              </a:spcBef>
              <a:spcAft>
                <a:spcPts val="0"/>
              </a:spcAft>
              <a:buNone/>
            </a:pPr>
            <a:r>
              <a:rPr lang="en" sz="1000">
                <a:highlight>
                  <a:srgbClr val="FFFFFF"/>
                </a:highlight>
                <a:latin typeface="Open Sans"/>
                <a:ea typeface="Open Sans"/>
                <a:cs typeface="Open Sans"/>
                <a:sym typeface="Open Sans"/>
              </a:rPr>
              <a:t>Additional resources: </a:t>
            </a:r>
            <a:endParaRPr sz="1000">
              <a:highlight>
                <a:srgbClr val="FFFFFF"/>
              </a:highlight>
              <a:latin typeface="Open Sans"/>
              <a:ea typeface="Open Sans"/>
              <a:cs typeface="Open Sans"/>
              <a:sym typeface="Open Sans"/>
            </a:endParaRPr>
          </a:p>
          <a:p>
            <a:pPr indent="0" lvl="0" marL="0" rtl="0" algn="l">
              <a:spcBef>
                <a:spcPts val="0"/>
              </a:spcBef>
              <a:spcAft>
                <a:spcPts val="0"/>
              </a:spcAft>
              <a:buNone/>
            </a:pPr>
            <a:r>
              <a:t/>
            </a:r>
            <a:endParaRPr sz="1000">
              <a:highlight>
                <a:srgbClr val="FFFFFF"/>
              </a:highlight>
              <a:latin typeface="Open Sans"/>
              <a:ea typeface="Open Sans"/>
              <a:cs typeface="Open Sans"/>
              <a:sym typeface="Open Sans"/>
            </a:endParaRPr>
          </a:p>
          <a:p>
            <a:pPr indent="-292100" lvl="0" marL="457200" rtl="0" algn="l">
              <a:spcBef>
                <a:spcPts val="0"/>
              </a:spcBef>
              <a:spcAft>
                <a:spcPts val="0"/>
              </a:spcAft>
              <a:buSzPts val="1000"/>
              <a:buFont typeface="Open Sans"/>
              <a:buChar char="●"/>
            </a:pPr>
            <a:r>
              <a:rPr lang="en" sz="1000">
                <a:highlight>
                  <a:srgbClr val="FFFFFF"/>
                </a:highlight>
                <a:latin typeface="Open Sans"/>
                <a:ea typeface="Open Sans"/>
                <a:cs typeface="Open Sans"/>
                <a:sym typeface="Open Sans"/>
              </a:rPr>
              <a:t>UC Davis provides a nice overview of cognitive and social presence </a:t>
            </a:r>
            <a:r>
              <a:rPr lang="en" sz="1000" u="sng">
                <a:solidFill>
                  <a:schemeClr val="hlink"/>
                </a:solidFill>
                <a:highlight>
                  <a:srgbClr val="FFFFFF"/>
                </a:highlight>
                <a:latin typeface="Open Sans"/>
                <a:ea typeface="Open Sans"/>
                <a:cs typeface="Open Sans"/>
                <a:sym typeface="Open Sans"/>
                <a:hlinkClick r:id="rId3"/>
              </a:rPr>
              <a:t>here</a:t>
            </a:r>
            <a:r>
              <a:rPr lang="en" sz="1000">
                <a:highlight>
                  <a:srgbClr val="FFFFFF"/>
                </a:highlight>
                <a:latin typeface="Open Sans"/>
                <a:ea typeface="Open Sans"/>
                <a:cs typeface="Open Sans"/>
                <a:sym typeface="Open Sans"/>
              </a:rPr>
              <a:t>.</a:t>
            </a:r>
            <a:endParaRPr sz="1000">
              <a:highlight>
                <a:srgbClr val="FFFFFF"/>
              </a:highlight>
              <a:latin typeface="Open Sans"/>
              <a:ea typeface="Open Sans"/>
              <a:cs typeface="Open Sans"/>
              <a:sym typeface="Open Sans"/>
            </a:endParaRPr>
          </a:p>
          <a:p>
            <a:pPr indent="-292100" lvl="0" marL="457200" rtl="0" algn="l">
              <a:spcBef>
                <a:spcPts val="0"/>
              </a:spcBef>
              <a:spcAft>
                <a:spcPts val="0"/>
              </a:spcAft>
              <a:buSzPts val="1000"/>
              <a:buFont typeface="Open Sans"/>
              <a:buChar char="●"/>
            </a:pPr>
            <a:r>
              <a:rPr lang="en" sz="1000">
                <a:highlight>
                  <a:srgbClr val="FFFFFF"/>
                </a:highlight>
                <a:latin typeface="Open Sans"/>
                <a:ea typeface="Open Sans"/>
                <a:cs typeface="Open Sans"/>
                <a:sym typeface="Open Sans"/>
              </a:rPr>
              <a:t>Daphne Koller delivers an amazing TED talk </a:t>
            </a:r>
            <a:r>
              <a:rPr lang="en" sz="1000" u="sng">
                <a:solidFill>
                  <a:schemeClr val="hlink"/>
                </a:solidFill>
                <a:highlight>
                  <a:srgbClr val="FFFFFF"/>
                </a:highlight>
                <a:latin typeface="Open Sans"/>
                <a:ea typeface="Open Sans"/>
                <a:cs typeface="Open Sans"/>
                <a:sym typeface="Open Sans"/>
                <a:hlinkClick r:id="rId4"/>
              </a:rPr>
              <a:t>here</a:t>
            </a:r>
            <a:r>
              <a:rPr lang="en" sz="1000">
                <a:highlight>
                  <a:srgbClr val="FFFFFF"/>
                </a:highlight>
                <a:latin typeface="Open Sans"/>
                <a:ea typeface="Open Sans"/>
                <a:cs typeface="Open Sans"/>
                <a:sym typeface="Open Sans"/>
              </a:rPr>
              <a:t>. </a:t>
            </a:r>
            <a:endParaRPr sz="1000">
              <a:highlight>
                <a:srgbClr val="FFFFFF"/>
              </a:highlight>
              <a:latin typeface="Open Sans"/>
              <a:ea typeface="Open Sans"/>
              <a:cs typeface="Open Sans"/>
              <a:sym typeface="Open Sans"/>
            </a:endParaRPr>
          </a:p>
          <a:p>
            <a:pPr indent="0" lvl="0" marL="0" rtl="0" algn="l">
              <a:spcBef>
                <a:spcPts val="0"/>
              </a:spcBef>
              <a:spcAft>
                <a:spcPts val="0"/>
              </a:spcAft>
              <a:buNone/>
            </a:pPr>
            <a:r>
              <a:t/>
            </a:r>
            <a:endParaRPr sz="1000">
              <a:highlight>
                <a:srgbClr val="FFFFFF"/>
              </a:highlight>
              <a:latin typeface="Open Sans"/>
              <a:ea typeface="Open Sans"/>
              <a:cs typeface="Open Sans"/>
              <a:sym typeface="Open Sans"/>
            </a:endParaRPr>
          </a:p>
          <a:p>
            <a:pPr indent="0" lvl="0" marL="0" rtl="0" algn="l">
              <a:spcBef>
                <a:spcPts val="0"/>
              </a:spcBef>
              <a:spcAft>
                <a:spcPts val="0"/>
              </a:spcAft>
              <a:buNone/>
            </a:pPr>
            <a:r>
              <a:t/>
            </a:r>
            <a:endParaRPr sz="1200">
              <a:highlight>
                <a:srgbClr val="FFFFFF"/>
              </a:highlight>
              <a:latin typeface="Open Sans"/>
              <a:ea typeface="Open Sans"/>
              <a:cs typeface="Open Sans"/>
              <a:sym typeface="Open Sans"/>
            </a:endParaRPr>
          </a:p>
          <a:p>
            <a:pPr indent="0" lvl="0" marL="0" rtl="0" algn="l">
              <a:spcBef>
                <a:spcPts val="0"/>
              </a:spcBef>
              <a:spcAft>
                <a:spcPts val="0"/>
              </a:spcAft>
              <a:buNone/>
            </a:pPr>
            <a:r>
              <a:t/>
            </a:r>
            <a:endParaRPr sz="1200">
              <a:highlight>
                <a:srgbClr val="FFFFFF"/>
              </a:highlight>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900">
              <a:solidFill>
                <a:srgbClr val="555555"/>
              </a:solidFill>
              <a:highlight>
                <a:srgbClr val="FFFFFF"/>
              </a:highligh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78e17f86be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78e17f86be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latin typeface="Open Sans"/>
                <a:ea typeface="Open Sans"/>
                <a:cs typeface="Open Sans"/>
                <a:sym typeface="Open Sans"/>
              </a:rPr>
              <a:t>In the first example, I share some of my strategies for reaching out to students each and every week, reminding them about their online course obligations. This represents a triggering event of sorts. </a:t>
            </a:r>
            <a:endParaRPr sz="10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000">
              <a:solidFill>
                <a:schemeClr val="dk1"/>
              </a:solidFill>
              <a:latin typeface="Open Sans"/>
              <a:ea typeface="Open Sans"/>
              <a:cs typeface="Open Sans"/>
              <a:sym typeface="Open Sans"/>
            </a:endParaRPr>
          </a:p>
          <a:p>
            <a:pPr indent="0" lvl="0" marL="0" rtl="0" algn="l">
              <a:spcBef>
                <a:spcPts val="0"/>
              </a:spcBef>
              <a:spcAft>
                <a:spcPts val="0"/>
              </a:spcAft>
              <a:buNone/>
            </a:pPr>
            <a:r>
              <a:rPr lang="en" sz="1000">
                <a:solidFill>
                  <a:schemeClr val="dk1"/>
                </a:solidFill>
                <a:latin typeface="Open Sans"/>
                <a:ea typeface="Open Sans"/>
                <a:cs typeface="Open Sans"/>
                <a:sym typeface="Open Sans"/>
              </a:rPr>
              <a:t>In the second example, I’ll share an assignment that asked students to go beyond the LMS and have a conversation with an actual human not enrolled in the course, an example of information exchange and idea formation. </a:t>
            </a:r>
            <a:endParaRPr sz="10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000">
              <a:solidFill>
                <a:schemeClr val="dk1"/>
              </a:solidFill>
              <a:latin typeface="Open Sans"/>
              <a:ea typeface="Open Sans"/>
              <a:cs typeface="Open Sans"/>
              <a:sym typeface="Open Sans"/>
            </a:endParaRPr>
          </a:p>
          <a:p>
            <a:pPr indent="0" lvl="0" marL="0" rtl="0" algn="l">
              <a:spcBef>
                <a:spcPts val="0"/>
              </a:spcBef>
              <a:spcAft>
                <a:spcPts val="0"/>
              </a:spcAft>
              <a:buNone/>
            </a:pPr>
            <a:r>
              <a:rPr lang="en" sz="1000">
                <a:solidFill>
                  <a:schemeClr val="dk1"/>
                </a:solidFill>
                <a:latin typeface="Open Sans"/>
                <a:ea typeface="Open Sans"/>
                <a:cs typeface="Open Sans"/>
                <a:sym typeface="Open Sans"/>
              </a:rPr>
              <a:t>In the last example, I share a few examples of renewable, public-facing assignments that students have or are currently creating in my courses. This is an example of open </a:t>
            </a:r>
            <a:r>
              <a:rPr lang="en" sz="1000">
                <a:solidFill>
                  <a:schemeClr val="dk1"/>
                </a:solidFill>
                <a:latin typeface="Open Sans"/>
                <a:ea typeface="Open Sans"/>
                <a:cs typeface="Open Sans"/>
                <a:sym typeface="Open Sans"/>
              </a:rPr>
              <a:t>pedagogical</a:t>
            </a:r>
            <a:r>
              <a:rPr lang="en" sz="1000">
                <a:solidFill>
                  <a:schemeClr val="dk1"/>
                </a:solidFill>
                <a:latin typeface="Open Sans"/>
                <a:ea typeface="Open Sans"/>
                <a:cs typeface="Open Sans"/>
                <a:sym typeface="Open Sans"/>
              </a:rPr>
              <a:t> practice, yet another way for students to share their knowledge and engage in discourse beyond the LMS. </a:t>
            </a:r>
            <a:endParaRPr sz="10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000">
              <a:latin typeface="Open Sans"/>
              <a:ea typeface="Open Sans"/>
              <a:cs typeface="Open Sans"/>
              <a:sym typeface="Open San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78e17f86be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78e17f86be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Open Sans"/>
                <a:ea typeface="Open Sans"/>
                <a:cs typeface="Open Sans"/>
                <a:sym typeface="Open Sans"/>
              </a:rPr>
              <a:t>The Weekly Welcomes may not represent a true triggering event, since I don’t really use them to instigate a sense of excitement and wonder, but rather use them to remind students about their online course! I find it essential to reach out to students at least once, if not twice, per week. </a:t>
            </a:r>
            <a:endParaRPr sz="1000">
              <a:latin typeface="Open Sans"/>
              <a:ea typeface="Open Sans"/>
              <a:cs typeface="Open Sans"/>
              <a:sym typeface="Open Sans"/>
            </a:endParaRPr>
          </a:p>
          <a:p>
            <a:pPr indent="0" lvl="0" marL="0" rtl="0" algn="l">
              <a:spcBef>
                <a:spcPts val="0"/>
              </a:spcBef>
              <a:spcAft>
                <a:spcPts val="0"/>
              </a:spcAft>
              <a:buNone/>
            </a:pPr>
            <a:r>
              <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In my current delivery, I send students out a Weekly Announcement which lands in their inbox, and I also update the actual Moodle shell with a little weekly “Kwey Kwey” (Hey Hey!). This is a way for me to also maintain a bit of a teaching presence while also keeping the course feeling alive and in motion. I keep my emailed announcements simple, but often add audio and visual elements to the updates that live in the course shell. </a:t>
            </a:r>
            <a:endParaRPr sz="1000">
              <a:latin typeface="Open Sans"/>
              <a:ea typeface="Open Sans"/>
              <a:cs typeface="Open Sans"/>
              <a:sym typeface="Open San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78e17f86be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78e17f86be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Open Sans"/>
                <a:ea typeface="Open Sans"/>
                <a:cs typeface="Open Sans"/>
                <a:sym typeface="Open Sans"/>
              </a:rPr>
              <a:t>I many have mentioned my bias toward discussion forums already, depending on which slides were selected by the group. I value social learning, but find that synchronous online students struggle to communicate effectively via text-based forums, tend not to enjoy them, and prefer to work at their own pace, rather than having the frequency of their engagement with the course dictated to them, as the “post once respond thrice” mantra of the discussion forum often dictates. </a:t>
            </a:r>
            <a:endParaRPr sz="1000">
              <a:latin typeface="Open Sans"/>
              <a:ea typeface="Open Sans"/>
              <a:cs typeface="Open Sans"/>
              <a:sym typeface="Open Sans"/>
            </a:endParaRPr>
          </a:p>
          <a:p>
            <a:pPr indent="0" lvl="0" marL="0" rtl="0" algn="l">
              <a:spcBef>
                <a:spcPts val="0"/>
              </a:spcBef>
              <a:spcAft>
                <a:spcPts val="0"/>
              </a:spcAft>
              <a:buNone/>
            </a:pPr>
            <a:r>
              <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I’d like to share here an assignment that actually proved to be quite successful and powerful, I think, particularly as it made space for informal discussion with students’ friends, family members, coworkers, etc. and not necessarily with other course participants. </a:t>
            </a:r>
            <a:r>
              <a:rPr lang="en" sz="1000" u="sng">
                <a:solidFill>
                  <a:schemeClr val="hlink"/>
                </a:solidFill>
                <a:latin typeface="Open Sans"/>
                <a:ea typeface="Open Sans"/>
                <a:cs typeface="Open Sans"/>
                <a:sym typeface="Open Sans"/>
                <a:hlinkClick r:id="rId2"/>
              </a:rPr>
              <a:t>Here is a link to the full assignment description</a:t>
            </a:r>
            <a:r>
              <a:rPr lang="en" sz="1000">
                <a:latin typeface="Open Sans"/>
                <a:ea typeface="Open Sans"/>
                <a:cs typeface="Open Sans"/>
                <a:sym typeface="Open Sans"/>
              </a:rPr>
              <a:t>. </a:t>
            </a:r>
            <a:endParaRPr sz="1000">
              <a:latin typeface="Open Sans"/>
              <a:ea typeface="Open Sans"/>
              <a:cs typeface="Open Sans"/>
              <a:sym typeface="Open Sans"/>
            </a:endParaRPr>
          </a:p>
          <a:p>
            <a:pPr indent="0" lvl="0" marL="0" rtl="0" algn="l">
              <a:spcBef>
                <a:spcPts val="0"/>
              </a:spcBef>
              <a:spcAft>
                <a:spcPts val="0"/>
              </a:spcAft>
              <a:buNone/>
            </a:pPr>
            <a:r>
              <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I guess my main reason for sharing this example is to encourage you to think about how you might value and make space for informal learning within your online teaching practice. Conversations with humans outside of the bounds of the course offer great opportunities for learning, but cannot be micromanaged and tracked the same way that engagement within the LMS can be. Are you okay with that? </a:t>
            </a:r>
            <a:endParaRPr sz="1000">
              <a:latin typeface="Open Sans"/>
              <a:ea typeface="Open Sans"/>
              <a:cs typeface="Open Sans"/>
              <a:sym typeface="Open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7442707364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7442707364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Open Sans"/>
                <a:ea typeface="Open Sans"/>
                <a:cs typeface="Open Sans"/>
                <a:sym typeface="Open Sans"/>
              </a:rPr>
              <a:t>Here is the original session synopsis, just for your information. </a:t>
            </a:r>
            <a:endParaRPr sz="1000">
              <a:latin typeface="Open Sans"/>
              <a:ea typeface="Open Sans"/>
              <a:cs typeface="Open Sans"/>
              <a:sym typeface="Open Sans"/>
            </a:endParaRPr>
          </a:p>
          <a:p>
            <a:pPr indent="0" lvl="0" marL="0" rtl="0" algn="l">
              <a:spcBef>
                <a:spcPts val="0"/>
              </a:spcBef>
              <a:spcAft>
                <a:spcPts val="0"/>
              </a:spcAft>
              <a:buNone/>
            </a:pPr>
            <a:r>
              <a:t/>
            </a:r>
            <a:endParaRPr sz="1000">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1000">
                <a:latin typeface="Open Sans"/>
                <a:ea typeface="Open Sans"/>
                <a:cs typeface="Open Sans"/>
                <a:sym typeface="Open Sans"/>
              </a:rPr>
              <a:t>As an online educator and scholar of distributed and open education, I have experimented with several engagement strategies intended to foster a Community of Inquiry, a framework for collective learning that occurs within and at the intersections of social, cognitive, and teaching presences (see Garrison, Anderson, and Archer, 1996 and 2000; Cleveland-Innes and Wilton, 2018). </a:t>
            </a:r>
            <a:endParaRPr sz="1000">
              <a:latin typeface="Open Sans"/>
              <a:ea typeface="Open Sans"/>
              <a:cs typeface="Open Sans"/>
              <a:sym typeface="Open Sans"/>
            </a:endParaRPr>
          </a:p>
          <a:p>
            <a:pPr indent="0" lvl="0" marL="0" rtl="0" algn="l">
              <a:lnSpc>
                <a:spcPct val="115000"/>
              </a:lnSpc>
              <a:spcBef>
                <a:spcPts val="1600"/>
              </a:spcBef>
              <a:spcAft>
                <a:spcPts val="1600"/>
              </a:spcAft>
              <a:buClr>
                <a:schemeClr val="dk1"/>
              </a:buClr>
              <a:buSzPts val="1100"/>
              <a:buFont typeface="Arial"/>
              <a:buNone/>
            </a:pPr>
            <a:r>
              <a:rPr lang="en" sz="1000">
                <a:latin typeface="Open Sans"/>
                <a:ea typeface="Open Sans"/>
                <a:cs typeface="Open Sans"/>
                <a:sym typeface="Open Sans"/>
              </a:rPr>
              <a:t>I would like to share a few audience-selected examples of how I intentionally design and deliver asynchronous learning experiences aimed to support social, cognitive, and teaching presences within my college-level online courses. These examples will provide a jumping-off point for individual reflection and grouped discussions about the various ways that workshop participants might also design and deliver asynchronous online education in support of a Community of Inquiry. </a:t>
            </a:r>
            <a:endParaRPr sz="1000">
              <a:latin typeface="Open Sans"/>
              <a:ea typeface="Open Sans"/>
              <a:cs typeface="Open Sans"/>
              <a:sym typeface="Open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78e17f86be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78e17f86be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Open Sans"/>
                <a:ea typeface="Open Sans"/>
                <a:cs typeface="Open Sans"/>
                <a:sym typeface="Open Sans"/>
              </a:rPr>
              <a:t>I’m an open education advocate, practitioner, and would-be researcher. In the past few years I’ve started dabbling in renewable assignments, starting small and taking larger leaps into what can feel like uncharted territory, though I know full well that others are doing these sorts of things too. It still feels risky and new, though, and I think that’s worth acknowledging. </a:t>
            </a:r>
            <a:endParaRPr sz="1000">
              <a:latin typeface="Open Sans"/>
              <a:ea typeface="Open Sans"/>
              <a:cs typeface="Open Sans"/>
              <a:sym typeface="Open Sans"/>
            </a:endParaRPr>
          </a:p>
          <a:p>
            <a:pPr indent="0" lvl="0" marL="0" rtl="0" algn="l">
              <a:spcBef>
                <a:spcPts val="0"/>
              </a:spcBef>
              <a:spcAft>
                <a:spcPts val="0"/>
              </a:spcAft>
              <a:buNone/>
            </a:pPr>
            <a:r>
              <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My practice is largely informed by </a:t>
            </a:r>
            <a:r>
              <a:rPr lang="en" sz="1000" u="sng">
                <a:solidFill>
                  <a:schemeClr val="hlink"/>
                </a:solidFill>
                <a:latin typeface="Open Sans"/>
                <a:ea typeface="Open Sans"/>
                <a:cs typeface="Open Sans"/>
                <a:sym typeface="Open Sans"/>
                <a:hlinkClick r:id="rId2"/>
              </a:rPr>
              <a:t>this recently published IRRODL article</a:t>
            </a:r>
            <a:r>
              <a:rPr lang="en" sz="1000">
                <a:latin typeface="Open Sans"/>
                <a:ea typeface="Open Sans"/>
                <a:cs typeface="Open Sans"/>
                <a:sym typeface="Open Sans"/>
              </a:rPr>
              <a:t>, written by David Wiley and John Hilton III, describing OER-Enabled Pedagogy. </a:t>
            </a:r>
            <a:endParaRPr sz="1000">
              <a:latin typeface="Open Sans"/>
              <a:ea typeface="Open Sans"/>
              <a:cs typeface="Open Sans"/>
              <a:sym typeface="Open San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7442707364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7442707364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Open Sans"/>
                <a:ea typeface="Open Sans"/>
                <a:cs typeface="Open Sans"/>
                <a:sym typeface="Open Sans"/>
              </a:rPr>
              <a:t>Here’s the part of the presentation where I turn it over to you. How would you like to fill our remaining time together? Perhaps we can check out the Google Doc to see if anyone’s shared any questions, ideas, or the like. </a:t>
            </a:r>
            <a:endParaRPr sz="1000">
              <a:latin typeface="Open Sans"/>
              <a:ea typeface="Open Sans"/>
              <a:cs typeface="Open Sans"/>
              <a:sym typeface="Open Sans"/>
            </a:endParaRPr>
          </a:p>
          <a:p>
            <a:pPr indent="0" lvl="0" marL="0" rtl="0" algn="l">
              <a:spcBef>
                <a:spcPts val="0"/>
              </a:spcBef>
              <a:spcAft>
                <a:spcPts val="0"/>
              </a:spcAft>
              <a:buNone/>
            </a:pPr>
            <a:r>
              <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Thank you for allowing me to share some of my ideas and approaches. I’d love to hear more about yours. You can reach me on Twitter @Cambrian_Jess, or via email at </a:t>
            </a:r>
            <a:r>
              <a:rPr lang="en" sz="1000" u="sng">
                <a:solidFill>
                  <a:schemeClr val="hlink"/>
                </a:solidFill>
                <a:latin typeface="Open Sans"/>
                <a:ea typeface="Open Sans"/>
                <a:cs typeface="Open Sans"/>
                <a:sym typeface="Open Sans"/>
                <a:hlinkClick r:id="rId2"/>
              </a:rPr>
              <a:t>jessica.oreilly@cambriancollege.ca</a:t>
            </a:r>
            <a:r>
              <a:rPr lang="en" sz="1000">
                <a:latin typeface="Open Sans"/>
                <a:ea typeface="Open Sans"/>
                <a:cs typeface="Open Sans"/>
                <a:sym typeface="Open Sans"/>
              </a:rPr>
              <a:t>. </a:t>
            </a:r>
            <a:endParaRPr sz="1000">
              <a:latin typeface="Open Sans"/>
              <a:ea typeface="Open Sans"/>
              <a:cs typeface="Open Sans"/>
              <a:sym typeface="Open Sans"/>
            </a:endParaRPr>
          </a:p>
          <a:p>
            <a:pPr indent="0" lvl="0" marL="0" rtl="0" algn="l">
              <a:spcBef>
                <a:spcPts val="0"/>
              </a:spcBef>
              <a:spcAft>
                <a:spcPts val="0"/>
              </a:spcAft>
              <a:buNone/>
            </a:pPr>
            <a:r>
              <a:t/>
            </a:r>
            <a:endParaRPr sz="12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7442707364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7442707364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Open Sans"/>
                <a:ea typeface="Open Sans"/>
                <a:cs typeface="Open Sans"/>
                <a:sym typeface="Open Sans"/>
              </a:rPr>
              <a:t>If you’ve ever had the chance to see </a:t>
            </a:r>
            <a:r>
              <a:rPr lang="en" sz="1000" u="sng">
                <a:solidFill>
                  <a:schemeClr val="hlink"/>
                </a:solidFill>
                <a:latin typeface="Open Sans"/>
                <a:ea typeface="Open Sans"/>
                <a:cs typeface="Open Sans"/>
                <a:sym typeface="Open Sans"/>
                <a:hlinkClick r:id="rId2"/>
              </a:rPr>
              <a:t>Stephen Downes</a:t>
            </a:r>
            <a:r>
              <a:rPr lang="en" sz="1000">
                <a:latin typeface="Open Sans"/>
                <a:ea typeface="Open Sans"/>
                <a:cs typeface="Open Sans"/>
                <a:sym typeface="Open Sans"/>
              </a:rPr>
              <a:t> present or teach, you may have noticed how he uses interesting verbal tags to organize his talks. He says things like, “This is the part of the presentation where I…”  I think it’s at once a pragmatic, and fairly </a:t>
            </a:r>
            <a:r>
              <a:rPr lang="en" sz="1000">
                <a:latin typeface="Open Sans"/>
                <a:ea typeface="Open Sans"/>
                <a:cs typeface="Open Sans"/>
                <a:sym typeface="Open Sans"/>
              </a:rPr>
              <a:t>hilarious strategy..</a:t>
            </a:r>
            <a:r>
              <a:rPr lang="en" sz="1000">
                <a:latin typeface="Open Sans"/>
                <a:ea typeface="Open Sans"/>
                <a:cs typeface="Open Sans"/>
                <a:sym typeface="Open Sans"/>
              </a:rPr>
              <a:t>. </a:t>
            </a:r>
            <a:endParaRPr sz="1000">
              <a:latin typeface="Open Sans"/>
              <a:ea typeface="Open Sans"/>
              <a:cs typeface="Open Sans"/>
              <a:sym typeface="Open Sans"/>
            </a:endParaRPr>
          </a:p>
          <a:p>
            <a:pPr indent="0" lvl="0" marL="0" rtl="0" algn="l">
              <a:spcBef>
                <a:spcPts val="0"/>
              </a:spcBef>
              <a:spcAft>
                <a:spcPts val="0"/>
              </a:spcAft>
              <a:buNone/>
            </a:pPr>
            <a:r>
              <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This is the part of the presentation where I’m supposed to introduce myself and summarize my credentials and experience so that you can ascertain whether or not I have the credibility to be taken seriously. However, if you’re in the room already, you can’t really escape now can you? If you’re reading the slides online, you found them somewhere and made the choice to click. </a:t>
            </a:r>
            <a:endParaRPr sz="1000">
              <a:latin typeface="Open Sans"/>
              <a:ea typeface="Open Sans"/>
              <a:cs typeface="Open Sans"/>
              <a:sym typeface="Open Sans"/>
            </a:endParaRPr>
          </a:p>
          <a:p>
            <a:pPr indent="0" lvl="0" marL="0" rtl="0" algn="l">
              <a:spcBef>
                <a:spcPts val="0"/>
              </a:spcBef>
              <a:spcAft>
                <a:spcPts val="0"/>
              </a:spcAft>
              <a:buNone/>
            </a:pPr>
            <a:r>
              <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So all I want to say at this point is Hello! Aanii! Kwey Kwey! Welcome! Thank you so much for spending this bit of time with me. I’ll talk about my experiences throughout the presentation, so for now I’ll just say that if you’d like to continue this conversation, find me on Twitter </a:t>
            </a:r>
            <a:r>
              <a:rPr lang="en" sz="1000" u="sng">
                <a:solidFill>
                  <a:schemeClr val="hlink"/>
                </a:solidFill>
                <a:latin typeface="Open Sans"/>
                <a:ea typeface="Open Sans"/>
                <a:cs typeface="Open Sans"/>
                <a:sym typeface="Open Sans"/>
                <a:hlinkClick r:id="rId3"/>
              </a:rPr>
              <a:t>@Cambrian_Jess</a:t>
            </a:r>
            <a:r>
              <a:rPr lang="en" sz="1000">
                <a:latin typeface="Open Sans"/>
                <a:ea typeface="Open Sans"/>
                <a:cs typeface="Open Sans"/>
                <a:sym typeface="Open Sans"/>
              </a:rPr>
              <a:t>. I also have a little website too, </a:t>
            </a:r>
            <a:r>
              <a:rPr lang="en" sz="1000" u="sng">
                <a:solidFill>
                  <a:schemeClr val="hlink"/>
                </a:solidFill>
                <a:latin typeface="Open Sans"/>
                <a:ea typeface="Open Sans"/>
                <a:cs typeface="Open Sans"/>
                <a:sym typeface="Open Sans"/>
                <a:hlinkClick r:id="rId4"/>
              </a:rPr>
              <a:t>www.jessoreilly.ca</a:t>
            </a:r>
            <a:r>
              <a:rPr lang="en" sz="1000">
                <a:latin typeface="Open Sans"/>
                <a:ea typeface="Open Sans"/>
                <a:cs typeface="Open Sans"/>
                <a:sym typeface="Open Sans"/>
              </a:rPr>
              <a:t>.  </a:t>
            </a:r>
            <a:endParaRPr sz="1000">
              <a:latin typeface="Open Sans"/>
              <a:ea typeface="Open Sans"/>
              <a:cs typeface="Open Sans"/>
              <a:sym typeface="Open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7442707364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7442707364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chemeClr val="dk1"/>
                </a:solidFill>
                <a:latin typeface="Open Sans"/>
                <a:ea typeface="Open Sans"/>
                <a:cs typeface="Open Sans"/>
                <a:sym typeface="Open Sans"/>
              </a:rPr>
              <a:t>Recently, like last year, I stopped asking myself “how to teach online?” and started to ask myself “</a:t>
            </a:r>
            <a:r>
              <a:rPr b="1" lang="en" sz="1000">
                <a:solidFill>
                  <a:schemeClr val="dk1"/>
                </a:solidFill>
                <a:latin typeface="Open Sans"/>
                <a:ea typeface="Open Sans"/>
                <a:cs typeface="Open Sans"/>
                <a:sym typeface="Open Sans"/>
              </a:rPr>
              <a:t>how will I teach online</a:t>
            </a:r>
            <a:r>
              <a:rPr lang="en" sz="1000">
                <a:solidFill>
                  <a:schemeClr val="dk1"/>
                </a:solidFill>
                <a:latin typeface="Open Sans"/>
                <a:ea typeface="Open Sans"/>
                <a:cs typeface="Open Sans"/>
                <a:sym typeface="Open Sans"/>
              </a:rPr>
              <a:t>?” This was a really emancipatory shift im my practice.  </a:t>
            </a:r>
            <a:endParaRPr sz="1000">
              <a:latin typeface="Open Sans"/>
              <a:ea typeface="Open Sans"/>
              <a:cs typeface="Open Sans"/>
              <a:sym typeface="Open Sans"/>
            </a:endParaRPr>
          </a:p>
          <a:p>
            <a:pPr indent="0" lvl="0" marL="0" rtl="0" algn="l">
              <a:spcBef>
                <a:spcPts val="0"/>
              </a:spcBef>
              <a:spcAft>
                <a:spcPts val="0"/>
              </a:spcAft>
              <a:buNone/>
            </a:pPr>
            <a:r>
              <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I am a person who really appreciates stories and conversation, and actively resists sweeping statements about BEST practice, </a:t>
            </a:r>
            <a:r>
              <a:rPr lang="en" sz="1000">
                <a:latin typeface="Open Sans"/>
                <a:ea typeface="Open Sans"/>
                <a:cs typeface="Open Sans"/>
                <a:sym typeface="Open Sans"/>
              </a:rPr>
              <a:t>standardized</a:t>
            </a:r>
            <a:r>
              <a:rPr lang="en" sz="1000">
                <a:latin typeface="Open Sans"/>
                <a:ea typeface="Open Sans"/>
                <a:cs typeface="Open Sans"/>
                <a:sym typeface="Open Sans"/>
              </a:rPr>
              <a:t> templates, false dichotomies. So I’m not coming in here trying to lecture you about what you SHOULD or MUST do. Everyone’s context is unique. Everyone will approach their practice in an individual way. Our strategies are highly dependent upon our learners, our institutional contexts, and ourselves. </a:t>
            </a:r>
            <a:endParaRPr sz="1000">
              <a:latin typeface="Open Sans"/>
              <a:ea typeface="Open Sans"/>
              <a:cs typeface="Open Sans"/>
              <a:sym typeface="Open Sans"/>
            </a:endParaRPr>
          </a:p>
          <a:p>
            <a:pPr indent="0" lvl="0" marL="0" rtl="0" algn="l">
              <a:spcBef>
                <a:spcPts val="0"/>
              </a:spcBef>
              <a:spcAft>
                <a:spcPts val="0"/>
              </a:spcAft>
              <a:buNone/>
            </a:pPr>
            <a:r>
              <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That said, I think we learn a great deal about ourselves and each other through narrative. So, in the limited time that we have together, I’d like to tell you a few stories. I’d like to tell you about the community of inquiry model and how connecting this framework to my online teaching practice prompted some new ideas and ways of thinking about teaching online. I’d like to share a few examples of the ways that I’ve tried to build social, teaching, and cognitive presences within my courses. </a:t>
            </a:r>
            <a:endParaRPr sz="1000">
              <a:latin typeface="Open Sans"/>
              <a:ea typeface="Open Sans"/>
              <a:cs typeface="Open Sans"/>
              <a:sym typeface="Open Sans"/>
            </a:endParaRPr>
          </a:p>
          <a:p>
            <a:pPr indent="0" lvl="0" marL="0" rtl="0" algn="l">
              <a:spcBef>
                <a:spcPts val="0"/>
              </a:spcBef>
              <a:spcAft>
                <a:spcPts val="0"/>
              </a:spcAft>
              <a:buNone/>
            </a:pPr>
            <a:r>
              <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My hope is that by sharing my ideas, which were definitely inspired by others who shared their ideas, I might prompt some ideas in you. Maybe you’d like to try one or two of these examples in your courses. Maybe something I mention will remind you of a thing you did that worked well, an idea that you wanted to try but forgot about, or maybe something shared by another participant will send you down a rabbit hole that you’d like to explore. </a:t>
            </a:r>
            <a:endParaRPr sz="1000">
              <a:latin typeface="Open Sans"/>
              <a:ea typeface="Open Sans"/>
              <a:cs typeface="Open Sans"/>
              <a:sym typeface="Open Sa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7442707364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7442707364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Open Sans"/>
                <a:ea typeface="Open Sans"/>
                <a:cs typeface="Open Sans"/>
                <a:sym typeface="Open Sans"/>
              </a:rPr>
              <a:t>The community of inquiry (CoI) was first applied to the elearning context in the late 90s and early 2000s by Randy Garrison, Terry Anderson, and Walter Archer, three notable Canadian academics and thought-leaders in the field of distributed learning. Since their original publication, hundreds of researchers have applied, critiqued, expanded upon, and modified the framework, which is deeply rooted in social constructivist learning theories.  </a:t>
            </a:r>
            <a:endParaRPr sz="1000">
              <a:latin typeface="Open Sans"/>
              <a:ea typeface="Open Sans"/>
              <a:cs typeface="Open Sans"/>
              <a:sym typeface="Open Sans"/>
            </a:endParaRPr>
          </a:p>
          <a:p>
            <a:pPr indent="0" lvl="0" marL="0" rtl="0" algn="l">
              <a:spcBef>
                <a:spcPts val="0"/>
              </a:spcBef>
              <a:spcAft>
                <a:spcPts val="0"/>
              </a:spcAft>
              <a:buNone/>
            </a:pPr>
            <a:r>
              <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I’m not going to provide an exhaustive overview today, but I will use the three interdependent presences identified by the framework to anchor my sharing. We’ll focus specifically on the social, teaching, and cognitive presences. Why? The research suggests a strong connection between these three presences and learner </a:t>
            </a:r>
            <a:r>
              <a:rPr lang="en" sz="1000">
                <a:latin typeface="Open Sans"/>
                <a:ea typeface="Open Sans"/>
                <a:cs typeface="Open Sans"/>
                <a:sym typeface="Open Sans"/>
              </a:rPr>
              <a:t>satisfaction</a:t>
            </a:r>
            <a:r>
              <a:rPr lang="en" sz="1000">
                <a:latin typeface="Open Sans"/>
                <a:ea typeface="Open Sans"/>
                <a:cs typeface="Open Sans"/>
                <a:sym typeface="Open Sans"/>
              </a:rPr>
              <a:t> in fully online courses (</a:t>
            </a:r>
            <a:r>
              <a:rPr lang="en" sz="1000" u="sng">
                <a:solidFill>
                  <a:schemeClr val="hlink"/>
                </a:solidFill>
                <a:latin typeface="Open Sans"/>
                <a:ea typeface="Open Sans"/>
                <a:cs typeface="Open Sans"/>
                <a:sym typeface="Open Sans"/>
                <a:hlinkClick r:id="rId2"/>
              </a:rPr>
              <a:t>Kucuk &amp; Richardson</a:t>
            </a:r>
            <a:r>
              <a:rPr lang="en" sz="1000">
                <a:latin typeface="Open Sans"/>
                <a:ea typeface="Open Sans"/>
                <a:cs typeface="Open Sans"/>
                <a:sym typeface="Open Sans"/>
              </a:rPr>
              <a:t>, as cited in </a:t>
            </a:r>
            <a:r>
              <a:rPr lang="en" sz="1000" u="sng">
                <a:solidFill>
                  <a:schemeClr val="hlink"/>
                </a:solidFill>
                <a:latin typeface="Open Sans"/>
                <a:ea typeface="Open Sans"/>
                <a:cs typeface="Open Sans"/>
                <a:sym typeface="Open Sans"/>
                <a:hlinkClick r:id="rId3"/>
              </a:rPr>
              <a:t>Garrison, 2019</a:t>
            </a:r>
            <a:r>
              <a:rPr lang="en" sz="1000">
                <a:latin typeface="Open Sans"/>
                <a:ea typeface="Open Sans"/>
                <a:cs typeface="Open Sans"/>
                <a:sym typeface="Open Sans"/>
              </a:rPr>
              <a:t>). </a:t>
            </a:r>
            <a:endParaRPr sz="1000">
              <a:latin typeface="Open Sans"/>
              <a:ea typeface="Open Sans"/>
              <a:cs typeface="Open Sans"/>
              <a:sym typeface="Open Sans"/>
            </a:endParaRPr>
          </a:p>
          <a:p>
            <a:pPr indent="0" lvl="0" marL="0" rtl="0" algn="l">
              <a:spcBef>
                <a:spcPts val="0"/>
              </a:spcBef>
              <a:spcAft>
                <a:spcPts val="0"/>
              </a:spcAft>
              <a:buNone/>
            </a:pPr>
            <a:r>
              <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If you’re new to online teaching, envisioning your delivery through these presences might be quite helpful. If you’ve been teaching online for awhile, self-evaluating your online teaching practice through these presences may alert you to some bias and gaps. For example, when I first came to this framework it helped me to realize that I’d been undervaluing, and therefore underrepresenting, social presence within my deliveries, and so I started thinking about ways I might adjust.  </a:t>
            </a:r>
            <a:endParaRPr sz="1000">
              <a:latin typeface="Open Sans"/>
              <a:ea typeface="Open Sans"/>
              <a:cs typeface="Open Sans"/>
              <a:sym typeface="Open Sans"/>
            </a:endParaRPr>
          </a:p>
          <a:p>
            <a:pPr indent="0" lvl="0" marL="0" rtl="0" algn="l">
              <a:spcBef>
                <a:spcPts val="0"/>
              </a:spcBef>
              <a:spcAft>
                <a:spcPts val="0"/>
              </a:spcAft>
              <a:buNone/>
            </a:pPr>
            <a:r>
              <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Additional resources: </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 </a:t>
            </a:r>
            <a:endParaRPr sz="1000">
              <a:latin typeface="Open Sans"/>
              <a:ea typeface="Open Sans"/>
              <a:cs typeface="Open Sans"/>
              <a:sym typeface="Open Sans"/>
            </a:endParaRPr>
          </a:p>
          <a:p>
            <a:pPr indent="-292100" lvl="0" marL="457200" rtl="0" algn="l">
              <a:spcBef>
                <a:spcPts val="0"/>
              </a:spcBef>
              <a:spcAft>
                <a:spcPts val="0"/>
              </a:spcAft>
              <a:buSzPts val="1000"/>
              <a:buFont typeface="Open Sans"/>
              <a:buChar char="●"/>
            </a:pPr>
            <a:r>
              <a:rPr lang="en" sz="1000" u="sng">
                <a:solidFill>
                  <a:schemeClr val="hlink"/>
                </a:solidFill>
                <a:latin typeface="Open Sans"/>
                <a:ea typeface="Open Sans"/>
                <a:cs typeface="Open Sans"/>
                <a:sym typeface="Open Sans"/>
                <a:hlinkClick r:id="rId4"/>
              </a:rPr>
              <a:t>Here’s a link to the original Garrison, Anderson, and Archer publication</a:t>
            </a:r>
            <a:endParaRPr sz="1000">
              <a:latin typeface="Open Sans"/>
              <a:ea typeface="Open Sans"/>
              <a:cs typeface="Open Sans"/>
              <a:sym typeface="Open Sans"/>
            </a:endParaRPr>
          </a:p>
          <a:p>
            <a:pPr indent="-292100" lvl="0" marL="457200" rtl="0" algn="l">
              <a:spcBef>
                <a:spcPts val="0"/>
              </a:spcBef>
              <a:spcAft>
                <a:spcPts val="0"/>
              </a:spcAft>
              <a:buSzPts val="1000"/>
              <a:buFont typeface="Open Sans"/>
              <a:buChar char="●"/>
            </a:pPr>
            <a:r>
              <a:rPr lang="en" sz="1000" u="sng">
                <a:solidFill>
                  <a:schemeClr val="hlink"/>
                </a:solidFill>
                <a:latin typeface="Open Sans"/>
                <a:ea typeface="Open Sans"/>
                <a:cs typeface="Open Sans"/>
                <a:sym typeface="Open Sans"/>
                <a:hlinkClick r:id="rId5"/>
              </a:rPr>
              <a:t>Here’s a link to a CoI for the CoI</a:t>
            </a:r>
            <a:r>
              <a:rPr lang="en" sz="1000">
                <a:latin typeface="Open Sans"/>
                <a:ea typeface="Open Sans"/>
                <a:cs typeface="Open Sans"/>
                <a:sym typeface="Open Sans"/>
              </a:rPr>
              <a:t>! </a:t>
            </a:r>
            <a:endParaRPr sz="1000">
              <a:latin typeface="Open Sans"/>
              <a:ea typeface="Open Sans"/>
              <a:cs typeface="Open Sans"/>
              <a:sym typeface="Open Sans"/>
            </a:endParaRPr>
          </a:p>
          <a:p>
            <a:pPr indent="-292100" lvl="0" marL="457200" rtl="0" algn="l">
              <a:spcBef>
                <a:spcPts val="0"/>
              </a:spcBef>
              <a:spcAft>
                <a:spcPts val="0"/>
              </a:spcAft>
              <a:buSzPts val="1000"/>
              <a:buFont typeface="Open Sans"/>
              <a:buChar char="●"/>
            </a:pPr>
            <a:r>
              <a:rPr lang="en" sz="1000" u="sng">
                <a:solidFill>
                  <a:schemeClr val="hlink"/>
                </a:solidFill>
                <a:latin typeface="Open Sans"/>
                <a:ea typeface="Open Sans"/>
                <a:cs typeface="Open Sans"/>
                <a:sym typeface="Open Sans"/>
                <a:hlinkClick r:id="rId6"/>
              </a:rPr>
              <a:t>Here’s Randy Garrison explaining the presences</a:t>
            </a:r>
            <a:r>
              <a:rPr lang="en" sz="1000">
                <a:latin typeface="Open Sans"/>
                <a:ea typeface="Open Sans"/>
                <a:cs typeface="Open Sans"/>
                <a:sym typeface="Open Sans"/>
              </a:rPr>
              <a:t> in a recent editorial (October 30, 2019)</a:t>
            </a:r>
            <a:endParaRPr sz="1000">
              <a:latin typeface="Open Sans"/>
              <a:ea typeface="Open Sans"/>
              <a:cs typeface="Open Sans"/>
              <a:sym typeface="Open Sans"/>
            </a:endParaRPr>
          </a:p>
          <a:p>
            <a:pPr indent="-292100" lvl="0" marL="457200" rtl="0" algn="l">
              <a:spcBef>
                <a:spcPts val="0"/>
              </a:spcBef>
              <a:spcAft>
                <a:spcPts val="0"/>
              </a:spcAft>
              <a:buSzPts val="1000"/>
              <a:buFont typeface="Open Sans"/>
              <a:buChar char="●"/>
            </a:pPr>
            <a:r>
              <a:rPr lang="en" sz="1000">
                <a:latin typeface="Open Sans"/>
                <a:ea typeface="Open Sans"/>
                <a:cs typeface="Open Sans"/>
                <a:sym typeface="Open Sans"/>
              </a:rPr>
              <a:t>Norman Vaughan, Marti Cleveland-Innes, and Randy Garrison applied the CoI to blended learning environments </a:t>
            </a:r>
            <a:r>
              <a:rPr lang="en" sz="1000" u="sng">
                <a:solidFill>
                  <a:schemeClr val="hlink"/>
                </a:solidFill>
                <a:latin typeface="Open Sans"/>
                <a:ea typeface="Open Sans"/>
                <a:cs typeface="Open Sans"/>
                <a:sym typeface="Open Sans"/>
                <a:hlinkClick r:id="rId7"/>
              </a:rPr>
              <a:t>in this ebook</a:t>
            </a:r>
            <a:r>
              <a:rPr lang="en" sz="1000">
                <a:latin typeface="Open Sans"/>
                <a:ea typeface="Open Sans"/>
                <a:cs typeface="Open Sans"/>
                <a:sym typeface="Open Sans"/>
              </a:rPr>
              <a:t> (freely available online) </a:t>
            </a:r>
            <a:endParaRPr sz="1000">
              <a:latin typeface="Open Sans"/>
              <a:ea typeface="Open Sans"/>
              <a:cs typeface="Open Sans"/>
              <a:sym typeface="Open Sans"/>
            </a:endParaRPr>
          </a:p>
          <a:p>
            <a:pPr indent="-292100" lvl="0" marL="457200" rtl="0" algn="l">
              <a:spcBef>
                <a:spcPts val="0"/>
              </a:spcBef>
              <a:spcAft>
                <a:spcPts val="0"/>
              </a:spcAft>
              <a:buSzPts val="1000"/>
              <a:buFont typeface="Open Sans"/>
              <a:buChar char="●"/>
            </a:pPr>
            <a:r>
              <a:rPr lang="en" sz="1000">
                <a:latin typeface="Open Sans"/>
                <a:ea typeface="Open Sans"/>
                <a:cs typeface="Open Sans"/>
                <a:sym typeface="Open Sans"/>
              </a:rPr>
              <a:t>You can </a:t>
            </a:r>
            <a:r>
              <a:rPr lang="en" sz="1000" u="sng">
                <a:solidFill>
                  <a:schemeClr val="hlink"/>
                </a:solidFill>
                <a:latin typeface="Open Sans"/>
                <a:ea typeface="Open Sans"/>
                <a:cs typeface="Open Sans"/>
                <a:sym typeface="Open Sans"/>
                <a:hlinkClick r:id="rId8"/>
              </a:rPr>
              <a:t>use this CoI survey</a:t>
            </a:r>
            <a:r>
              <a:rPr lang="en" sz="1000">
                <a:latin typeface="Open Sans"/>
                <a:ea typeface="Open Sans"/>
                <a:cs typeface="Open Sans"/>
                <a:sym typeface="Open Sans"/>
              </a:rPr>
              <a:t> (CC BY-SA, validated) to assess the operationalizing of the CoI in your own teaching context</a:t>
            </a:r>
            <a:endParaRPr sz="1000">
              <a:latin typeface="Open Sans"/>
              <a:ea typeface="Open Sans"/>
              <a:cs typeface="Open Sans"/>
              <a:sym typeface="Open Sans"/>
            </a:endParaRPr>
          </a:p>
          <a:p>
            <a:pPr indent="-292100" lvl="0" marL="457200" rtl="0" algn="l">
              <a:spcBef>
                <a:spcPts val="0"/>
              </a:spcBef>
              <a:spcAft>
                <a:spcPts val="0"/>
              </a:spcAft>
              <a:buSzPts val="1000"/>
              <a:buFont typeface="Open Sans"/>
              <a:buChar char="●"/>
            </a:pPr>
            <a:r>
              <a:rPr lang="en" sz="1000">
                <a:latin typeface="Open Sans"/>
                <a:ea typeface="Open Sans"/>
                <a:cs typeface="Open Sans"/>
                <a:sym typeface="Open Sans"/>
              </a:rPr>
              <a:t>There are also many great overview videos on YouTube :) </a:t>
            </a:r>
            <a:endParaRPr sz="1000">
              <a:latin typeface="Open Sans"/>
              <a:ea typeface="Open Sans"/>
              <a:cs typeface="Open Sans"/>
              <a:sym typeface="Open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7442707364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7442707364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000">
                <a:highlight>
                  <a:srgbClr val="FFFFFF"/>
                </a:highlight>
                <a:latin typeface="Open Sans"/>
                <a:ea typeface="Open Sans"/>
                <a:cs typeface="Open Sans"/>
                <a:sym typeface="Open Sans"/>
              </a:rPr>
              <a:t>Social presence</a:t>
            </a:r>
            <a:r>
              <a:rPr lang="en" sz="1000">
                <a:highlight>
                  <a:srgbClr val="FFFFFF"/>
                </a:highlight>
                <a:latin typeface="Open Sans"/>
                <a:ea typeface="Open Sans"/>
                <a:cs typeface="Open Sans"/>
                <a:sym typeface="Open Sans"/>
              </a:rPr>
              <a:t> is “the ability of participants to identify with the community (e.g., course of study), communicate purposefully in a trusting environment, and develop interpersonal relationships by way of projecting their individual personalities” (as cited in</a:t>
            </a:r>
            <a:r>
              <a:rPr lang="en" sz="1000">
                <a:solidFill>
                  <a:srgbClr val="555555"/>
                </a:solidFill>
                <a:highlight>
                  <a:srgbClr val="FFFFFF"/>
                </a:highlight>
                <a:latin typeface="Open Sans"/>
                <a:ea typeface="Open Sans"/>
                <a:cs typeface="Open Sans"/>
                <a:sym typeface="Open Sans"/>
              </a:rPr>
              <a:t> </a:t>
            </a:r>
            <a:r>
              <a:rPr lang="en" sz="1000" u="sng">
                <a:solidFill>
                  <a:schemeClr val="hlink"/>
                </a:solidFill>
                <a:highlight>
                  <a:srgbClr val="FFFFFF"/>
                </a:highlight>
                <a:latin typeface="Open Sans"/>
                <a:ea typeface="Open Sans"/>
                <a:cs typeface="Open Sans"/>
                <a:sym typeface="Open Sans"/>
                <a:hlinkClick r:id="rId2"/>
              </a:rPr>
              <a:t>Co</a:t>
            </a:r>
            <a:r>
              <a:rPr lang="en" sz="1000" u="sng">
                <a:solidFill>
                  <a:srgbClr val="2200CC"/>
                </a:solidFill>
                <a:highlight>
                  <a:srgbClr val="FFFFFF"/>
                </a:highlight>
                <a:latin typeface="Open Sans"/>
                <a:ea typeface="Open Sans"/>
                <a:cs typeface="Open Sans"/>
                <a:sym typeface="Open Sans"/>
                <a:hlinkClick r:id="rId3">
                  <a:extLst>
                    <a:ext uri="{A12FA001-AC4F-418D-AE19-62706E023703}">
                      <ahyp:hlinkClr val="tx"/>
                    </a:ext>
                  </a:extLst>
                </a:hlinkClick>
              </a:rPr>
              <a:t>I Fr</a:t>
            </a:r>
            <a:r>
              <a:rPr lang="en" sz="1000" u="sng">
                <a:solidFill>
                  <a:schemeClr val="hlink"/>
                </a:solidFill>
                <a:highlight>
                  <a:srgbClr val="FFFFFF"/>
                </a:highlight>
                <a:latin typeface="Open Sans"/>
                <a:ea typeface="Open Sans"/>
                <a:cs typeface="Open Sans"/>
                <a:sym typeface="Open Sans"/>
                <a:hlinkClick r:id="rId4"/>
              </a:rPr>
              <a:t>amework, n.d.</a:t>
            </a:r>
            <a:r>
              <a:rPr lang="en" sz="1000">
                <a:highlight>
                  <a:srgbClr val="FFFFFF"/>
                </a:highlight>
                <a:latin typeface="Open Sans"/>
                <a:ea typeface="Open Sans"/>
                <a:cs typeface="Open Sans"/>
                <a:sym typeface="Open Sans"/>
              </a:rPr>
              <a:t>).</a:t>
            </a:r>
            <a:endParaRPr sz="1000">
              <a:highlight>
                <a:srgbClr val="FFFFFF"/>
              </a:highlight>
              <a:latin typeface="Open Sans"/>
              <a:ea typeface="Open Sans"/>
              <a:cs typeface="Open Sans"/>
              <a:sym typeface="Open Sans"/>
            </a:endParaRPr>
          </a:p>
          <a:p>
            <a:pPr indent="0" lvl="0" marL="0" rtl="0" algn="l">
              <a:spcBef>
                <a:spcPts val="0"/>
              </a:spcBef>
              <a:spcAft>
                <a:spcPts val="0"/>
              </a:spcAft>
              <a:buNone/>
            </a:pPr>
            <a:r>
              <a:t/>
            </a:r>
            <a:endParaRPr sz="1000">
              <a:highlight>
                <a:srgbClr val="FFFFFF"/>
              </a:highlight>
              <a:latin typeface="Open Sans"/>
              <a:ea typeface="Open Sans"/>
              <a:cs typeface="Open Sans"/>
              <a:sym typeface="Open Sans"/>
            </a:endParaRPr>
          </a:p>
          <a:p>
            <a:pPr indent="0" lvl="0" marL="0" rtl="0" algn="l">
              <a:spcBef>
                <a:spcPts val="0"/>
              </a:spcBef>
              <a:spcAft>
                <a:spcPts val="0"/>
              </a:spcAft>
              <a:buNone/>
            </a:pPr>
            <a:r>
              <a:rPr lang="en" sz="1000">
                <a:highlight>
                  <a:srgbClr val="FFFFFF"/>
                </a:highlight>
                <a:latin typeface="Open Sans"/>
                <a:ea typeface="Open Sans"/>
                <a:cs typeface="Open Sans"/>
                <a:sym typeface="Open Sans"/>
              </a:rPr>
              <a:t>Social presence consists of activities related to emotional expression, open communication, and group cohesion. </a:t>
            </a:r>
            <a:endParaRPr sz="1000">
              <a:highlight>
                <a:srgbClr val="FFFFFF"/>
              </a:highlight>
              <a:latin typeface="Open Sans"/>
              <a:ea typeface="Open Sans"/>
              <a:cs typeface="Open Sans"/>
              <a:sym typeface="Open Sans"/>
            </a:endParaRPr>
          </a:p>
          <a:p>
            <a:pPr indent="0" lvl="0" marL="0" rtl="0" algn="l">
              <a:spcBef>
                <a:spcPts val="0"/>
              </a:spcBef>
              <a:spcAft>
                <a:spcPts val="0"/>
              </a:spcAft>
              <a:buNone/>
            </a:pPr>
            <a:r>
              <a:rPr lang="en" sz="1000">
                <a:highlight>
                  <a:srgbClr val="FFFFFF"/>
                </a:highlight>
                <a:latin typeface="Open Sans"/>
                <a:ea typeface="Open Sans"/>
                <a:cs typeface="Open Sans"/>
                <a:sym typeface="Open Sans"/>
              </a:rPr>
              <a:t>Examples include: emotions, risk-free expression, encouraging collaboration.</a:t>
            </a:r>
            <a:endParaRPr sz="1000">
              <a:highlight>
                <a:srgbClr val="FFFFFF"/>
              </a:highlight>
              <a:latin typeface="Open Sans"/>
              <a:ea typeface="Open Sans"/>
              <a:cs typeface="Open Sans"/>
              <a:sym typeface="Open Sans"/>
            </a:endParaRPr>
          </a:p>
          <a:p>
            <a:pPr indent="0" lvl="0" marL="0" rtl="0" algn="l">
              <a:spcBef>
                <a:spcPts val="0"/>
              </a:spcBef>
              <a:spcAft>
                <a:spcPts val="0"/>
              </a:spcAft>
              <a:buNone/>
            </a:pPr>
            <a:r>
              <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Additional Resources:</a:t>
            </a:r>
            <a:endParaRPr sz="1000">
              <a:latin typeface="Open Sans"/>
              <a:ea typeface="Open Sans"/>
              <a:cs typeface="Open Sans"/>
              <a:sym typeface="Open Sans"/>
            </a:endParaRPr>
          </a:p>
          <a:p>
            <a:pPr indent="0" lvl="0" marL="0" rtl="0" algn="l">
              <a:spcBef>
                <a:spcPts val="0"/>
              </a:spcBef>
              <a:spcAft>
                <a:spcPts val="0"/>
              </a:spcAft>
              <a:buNone/>
            </a:pPr>
            <a:r>
              <a:t/>
            </a:r>
            <a:endParaRPr sz="1000">
              <a:latin typeface="Open Sans"/>
              <a:ea typeface="Open Sans"/>
              <a:cs typeface="Open Sans"/>
              <a:sym typeface="Open Sans"/>
            </a:endParaRPr>
          </a:p>
          <a:p>
            <a:pPr indent="-292100" lvl="0" marL="457200" rtl="0" algn="l">
              <a:spcBef>
                <a:spcPts val="0"/>
              </a:spcBef>
              <a:spcAft>
                <a:spcPts val="0"/>
              </a:spcAft>
              <a:buSzPts val="1000"/>
              <a:buFont typeface="Open Sans"/>
              <a:buChar char="●"/>
            </a:pPr>
            <a:r>
              <a:rPr lang="en" sz="1000">
                <a:latin typeface="Open Sans"/>
                <a:ea typeface="Open Sans"/>
                <a:cs typeface="Open Sans"/>
                <a:sym typeface="Open Sans"/>
              </a:rPr>
              <a:t>David Dutrow describes social presence in </a:t>
            </a:r>
            <a:r>
              <a:rPr lang="en" sz="1000" u="sng">
                <a:solidFill>
                  <a:schemeClr val="hlink"/>
                </a:solidFill>
                <a:latin typeface="Open Sans"/>
                <a:ea typeface="Open Sans"/>
                <a:cs typeface="Open Sans"/>
                <a:sym typeface="Open Sans"/>
                <a:hlinkClick r:id="rId5"/>
              </a:rPr>
              <a:t>this (2018) YouTube video</a:t>
            </a:r>
            <a:r>
              <a:rPr lang="en" sz="1000">
                <a:latin typeface="Open Sans"/>
                <a:ea typeface="Open Sans"/>
                <a:cs typeface="Open Sans"/>
                <a:sym typeface="Open Sans"/>
              </a:rPr>
              <a:t>. </a:t>
            </a:r>
            <a:endParaRPr sz="1000">
              <a:latin typeface="Open Sans"/>
              <a:ea typeface="Open Sans"/>
              <a:cs typeface="Open Sans"/>
              <a:sym typeface="Open Sans"/>
            </a:endParaRPr>
          </a:p>
          <a:p>
            <a:pPr indent="-292100" lvl="0" marL="457200" rtl="0" algn="l">
              <a:spcBef>
                <a:spcPts val="0"/>
              </a:spcBef>
              <a:spcAft>
                <a:spcPts val="0"/>
              </a:spcAft>
              <a:buSzPts val="1000"/>
              <a:buFont typeface="Open Sans"/>
              <a:buChar char="●"/>
            </a:pPr>
            <a:r>
              <a:rPr lang="en" sz="1000">
                <a:latin typeface="Open Sans"/>
                <a:ea typeface="Open Sans"/>
                <a:cs typeface="Open Sans"/>
                <a:sym typeface="Open Sans"/>
              </a:rPr>
              <a:t>For those who prefer muddy waters, check out </a:t>
            </a:r>
            <a:r>
              <a:rPr lang="en" sz="1000" u="sng">
                <a:solidFill>
                  <a:schemeClr val="hlink"/>
                </a:solidFill>
                <a:latin typeface="Open Sans"/>
                <a:ea typeface="Open Sans"/>
                <a:cs typeface="Open Sans"/>
                <a:sym typeface="Open Sans"/>
                <a:hlinkClick r:id="rId6"/>
              </a:rPr>
              <a:t>David Annand’s (2011) IRRODL article</a:t>
            </a:r>
            <a:r>
              <a:rPr lang="en" sz="1000">
                <a:latin typeface="Open Sans"/>
                <a:ea typeface="Open Sans"/>
                <a:cs typeface="Open Sans"/>
                <a:sym typeface="Open Sans"/>
              </a:rPr>
              <a:t>, which questions and critiques the role of social presences within the CoI framework and its importance in online learning environments. He adds interesting nuance to the conversation. </a:t>
            </a:r>
            <a:endParaRPr sz="1000">
              <a:latin typeface="Open Sans"/>
              <a:ea typeface="Open Sans"/>
              <a:cs typeface="Open Sans"/>
              <a:sym typeface="Open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7442707364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7442707364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Open Sans"/>
                <a:ea typeface="Open Sans"/>
                <a:cs typeface="Open Sans"/>
                <a:sym typeface="Open Sans"/>
              </a:rPr>
              <a:t>This is the part of the presentation where I share three examples of how I strategically cultivated social presence within a few of my online deliveries, and you choose one for me to elaborate upon. </a:t>
            </a:r>
            <a:endParaRPr sz="1000">
              <a:latin typeface="Open Sans"/>
              <a:ea typeface="Open Sans"/>
              <a:cs typeface="Open Sans"/>
              <a:sym typeface="Open Sans"/>
            </a:endParaRPr>
          </a:p>
          <a:p>
            <a:pPr indent="0" lvl="0" marL="0" rtl="0" algn="l">
              <a:spcBef>
                <a:spcPts val="0"/>
              </a:spcBef>
              <a:spcAft>
                <a:spcPts val="0"/>
              </a:spcAft>
              <a:buNone/>
            </a:pPr>
            <a:r>
              <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In the first example, I presented students with a seemingly </a:t>
            </a:r>
            <a:r>
              <a:rPr lang="en" sz="1000">
                <a:latin typeface="Open Sans"/>
                <a:ea typeface="Open Sans"/>
                <a:cs typeface="Open Sans"/>
                <a:sym typeface="Open Sans"/>
              </a:rPr>
              <a:t>innocuous icebreaker-type survey, based on the classic Proust Questionnaire. It asked students VERY personal, deep questions and helped me segue into a discussion about critical thinking, privacy, and deschooling (in the Ivan Illich sense of the term). The (somewhat) unexpected outcome was beautifully honest sharing of emotions. </a:t>
            </a:r>
            <a:endParaRPr sz="1000">
              <a:latin typeface="Open Sans"/>
              <a:ea typeface="Open Sans"/>
              <a:cs typeface="Open Sans"/>
              <a:sym typeface="Open Sans"/>
            </a:endParaRPr>
          </a:p>
          <a:p>
            <a:pPr indent="0" lvl="0" marL="0" rtl="0" algn="l">
              <a:spcBef>
                <a:spcPts val="0"/>
              </a:spcBef>
              <a:spcAft>
                <a:spcPts val="0"/>
              </a:spcAft>
              <a:buNone/>
            </a:pPr>
            <a:r>
              <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In the second example, I thwarted the standard discussion forum in favour of a few less conventional approaches, inviting students to participate in anonymous and collaborative art making and poetry writing. These are examples of fostering risk-free expression in the online space. </a:t>
            </a:r>
            <a:endParaRPr sz="1000">
              <a:latin typeface="Open Sans"/>
              <a:ea typeface="Open Sans"/>
              <a:cs typeface="Open Sans"/>
              <a:sym typeface="Open Sans"/>
            </a:endParaRPr>
          </a:p>
          <a:p>
            <a:pPr indent="0" lvl="0" marL="0" rtl="0" algn="l">
              <a:spcBef>
                <a:spcPts val="0"/>
              </a:spcBef>
              <a:spcAft>
                <a:spcPts val="0"/>
              </a:spcAft>
              <a:buNone/>
            </a:pPr>
            <a:r>
              <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In the third example, I invited students to participate in a semester-long Easter egg hunt, the central purpose of which was to create opportunities for friendly social interaction between the learners and I through a bit of ancillary gamification. </a:t>
            </a:r>
            <a:endParaRPr sz="1000">
              <a:latin typeface="Open Sans"/>
              <a:ea typeface="Open Sans"/>
              <a:cs typeface="Open Sans"/>
              <a:sym typeface="Open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78cf4f8ebe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78cf4f8ebe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Open Sans"/>
                <a:ea typeface="Open Sans"/>
                <a:cs typeface="Open Sans"/>
                <a:sym typeface="Open Sans"/>
              </a:rPr>
              <a:t>This activity was inspired by a former student, who wrote </a:t>
            </a:r>
            <a:r>
              <a:rPr lang="en" sz="1000" u="sng">
                <a:solidFill>
                  <a:schemeClr val="hlink"/>
                </a:solidFill>
                <a:latin typeface="Open Sans"/>
                <a:ea typeface="Open Sans"/>
                <a:cs typeface="Open Sans"/>
                <a:sym typeface="Open Sans"/>
                <a:hlinkClick r:id="rId2"/>
              </a:rPr>
              <a:t>this blog post</a:t>
            </a:r>
            <a:r>
              <a:rPr lang="en" sz="1000">
                <a:latin typeface="Open Sans"/>
                <a:ea typeface="Open Sans"/>
                <a:cs typeface="Open Sans"/>
                <a:sym typeface="Open Sans"/>
              </a:rPr>
              <a:t> titled “A Two Way Street: Effective Relationship-Building with your Teacher”. Brittney notes that students are often expected to write honest and transparent reflections after spending only a few hours with a professor in a grouped environment. She writes, “Don’t you find it interesting how sometimes you barely know a teacher but they expect you to write papers with vulnerability and emotion? [...] Some of us have a hard enough time doing this with our loved ones, let alone someone we’ve know for 3 hours per week. Does anyone else find it challenging?” (</a:t>
            </a:r>
            <a:r>
              <a:rPr lang="en" sz="1000" u="sng">
                <a:solidFill>
                  <a:schemeClr val="hlink"/>
                </a:solidFill>
                <a:latin typeface="Open Sans"/>
                <a:ea typeface="Open Sans"/>
                <a:cs typeface="Open Sans"/>
                <a:sym typeface="Open Sans"/>
                <a:hlinkClick r:id="rId3"/>
              </a:rPr>
              <a:t>Babin, 2018</a:t>
            </a:r>
            <a:r>
              <a:rPr lang="en" sz="1000">
                <a:latin typeface="Open Sans"/>
                <a:ea typeface="Open Sans"/>
                <a:cs typeface="Open Sans"/>
                <a:sym typeface="Open Sans"/>
              </a:rPr>
              <a:t>).</a:t>
            </a:r>
            <a:endParaRPr sz="1000">
              <a:latin typeface="Open Sans"/>
              <a:ea typeface="Open Sans"/>
              <a:cs typeface="Open Sans"/>
              <a:sym typeface="Open Sans"/>
            </a:endParaRPr>
          </a:p>
          <a:p>
            <a:pPr indent="0" lvl="0" marL="0" rtl="0" algn="l">
              <a:spcBef>
                <a:spcPts val="0"/>
              </a:spcBef>
              <a:spcAft>
                <a:spcPts val="0"/>
              </a:spcAft>
              <a:buNone/>
            </a:pPr>
            <a:r>
              <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After administering the Proust questionnaire, I introduce Brittney’s perspective and ask students to reflect on their participation in the questionnaire, asking them: </a:t>
            </a:r>
            <a:endParaRPr sz="1000">
              <a:latin typeface="Open Sans"/>
              <a:ea typeface="Open Sans"/>
              <a:cs typeface="Open Sans"/>
              <a:sym typeface="Open Sans"/>
            </a:endParaRPr>
          </a:p>
          <a:p>
            <a:pPr indent="-292100" lvl="0" marL="457200" rtl="0" algn="l">
              <a:spcBef>
                <a:spcPts val="0"/>
              </a:spcBef>
              <a:spcAft>
                <a:spcPts val="0"/>
              </a:spcAft>
              <a:buSzPts val="1000"/>
              <a:buFont typeface="Open Sans"/>
              <a:buChar char="-"/>
            </a:pPr>
            <a:r>
              <a:rPr lang="en" sz="1000">
                <a:latin typeface="Open Sans"/>
                <a:ea typeface="Open Sans"/>
                <a:cs typeface="Open Sans"/>
                <a:sym typeface="Open Sans"/>
              </a:rPr>
              <a:t>Did you consider refusing to answer the Proust Questionnaire? </a:t>
            </a:r>
            <a:endParaRPr sz="1000">
              <a:latin typeface="Open Sans"/>
              <a:ea typeface="Open Sans"/>
              <a:cs typeface="Open Sans"/>
              <a:sym typeface="Open Sans"/>
            </a:endParaRPr>
          </a:p>
          <a:p>
            <a:pPr indent="-292100" lvl="0" marL="457200" rtl="0" algn="l">
              <a:spcBef>
                <a:spcPts val="0"/>
              </a:spcBef>
              <a:spcAft>
                <a:spcPts val="0"/>
              </a:spcAft>
              <a:buSzPts val="1000"/>
              <a:buFont typeface="Open Sans"/>
              <a:buChar char="-"/>
            </a:pPr>
            <a:r>
              <a:rPr lang="en" sz="1000">
                <a:latin typeface="Open Sans"/>
                <a:ea typeface="Open Sans"/>
                <a:cs typeface="Open Sans"/>
                <a:sym typeface="Open Sans"/>
              </a:rPr>
              <a:t>What empowered or silenced you?</a:t>
            </a:r>
            <a:endParaRPr sz="1000">
              <a:latin typeface="Open Sans"/>
              <a:ea typeface="Open Sans"/>
              <a:cs typeface="Open Sans"/>
              <a:sym typeface="Open Sans"/>
            </a:endParaRPr>
          </a:p>
          <a:p>
            <a:pPr indent="-292100" lvl="0" marL="457200" rtl="0" algn="l">
              <a:spcBef>
                <a:spcPts val="0"/>
              </a:spcBef>
              <a:spcAft>
                <a:spcPts val="0"/>
              </a:spcAft>
              <a:buSzPts val="1000"/>
              <a:buFont typeface="Open Sans"/>
              <a:buChar char="-"/>
            </a:pPr>
            <a:r>
              <a:rPr lang="en" sz="1000">
                <a:latin typeface="Open Sans"/>
                <a:ea typeface="Open Sans"/>
                <a:cs typeface="Open Sans"/>
                <a:sym typeface="Open Sans"/>
              </a:rPr>
              <a:t>Is it important to you that your teachers demonstrate trust and vulnerability if they expect it in return?</a:t>
            </a:r>
            <a:endParaRPr sz="1000">
              <a:latin typeface="Open Sans"/>
              <a:ea typeface="Open Sans"/>
              <a:cs typeface="Open Sans"/>
              <a:sym typeface="Open Sans"/>
            </a:endParaRPr>
          </a:p>
          <a:p>
            <a:pPr indent="0" lvl="0" marL="0" rtl="0" algn="l">
              <a:spcBef>
                <a:spcPts val="0"/>
              </a:spcBef>
              <a:spcAft>
                <a:spcPts val="0"/>
              </a:spcAft>
              <a:buNone/>
            </a:pPr>
            <a:r>
              <a:t/>
            </a:r>
            <a:endParaRPr sz="1000">
              <a:latin typeface="Open Sans"/>
              <a:ea typeface="Open Sans"/>
              <a:cs typeface="Open Sans"/>
              <a:sym typeface="Open Sans"/>
            </a:endParaRPr>
          </a:p>
          <a:p>
            <a:pPr indent="0" lvl="0" marL="0" rtl="0" algn="l">
              <a:spcBef>
                <a:spcPts val="0"/>
              </a:spcBef>
              <a:spcAft>
                <a:spcPts val="0"/>
              </a:spcAft>
              <a:buNone/>
            </a:pPr>
            <a:r>
              <a:rPr lang="en" sz="1000" u="sng">
                <a:solidFill>
                  <a:schemeClr val="hlink"/>
                </a:solidFill>
                <a:latin typeface="Open Sans"/>
                <a:ea typeface="Open Sans"/>
                <a:cs typeface="Open Sans"/>
                <a:sym typeface="Open Sans"/>
                <a:hlinkClick r:id="rId4"/>
              </a:rPr>
              <a:t>Here is a link to the full assignment description</a:t>
            </a:r>
            <a:r>
              <a:rPr lang="en" sz="1000">
                <a:latin typeface="Open Sans"/>
                <a:ea typeface="Open Sans"/>
                <a:cs typeface="Open Sans"/>
                <a:sym typeface="Open Sans"/>
              </a:rPr>
              <a:t>. This is the assignment that students wrote AFTER completing the Proust Questionnaire. </a:t>
            </a:r>
            <a:endParaRPr sz="1000">
              <a:latin typeface="Open Sans"/>
              <a:ea typeface="Open Sans"/>
              <a:cs typeface="Open Sans"/>
              <a:sym typeface="Open Sans"/>
            </a:endParaRPr>
          </a:p>
          <a:p>
            <a:pPr indent="0" lvl="0" marL="0" rtl="0" algn="l">
              <a:spcBef>
                <a:spcPts val="0"/>
              </a:spcBef>
              <a:spcAft>
                <a:spcPts val="0"/>
              </a:spcAft>
              <a:buNone/>
            </a:pPr>
            <a:r>
              <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The actual Proust Questionnaire lives in Moodle, so I can’t link to it here. Here’s the full list of questions that students had to select from (I answered all of the questions, students were asked to answer at least half of them). </a:t>
            </a:r>
            <a:endParaRPr sz="1000">
              <a:latin typeface="Open Sans"/>
              <a:ea typeface="Open Sans"/>
              <a:cs typeface="Open Sans"/>
              <a:sym typeface="Open Sans"/>
            </a:endParaRPr>
          </a:p>
          <a:p>
            <a:pPr indent="0" lvl="0" marL="0" rtl="0" algn="l">
              <a:spcBef>
                <a:spcPts val="0"/>
              </a:spcBef>
              <a:spcAft>
                <a:spcPts val="0"/>
              </a:spcAft>
              <a:buNone/>
            </a:pPr>
            <a:r>
              <a:t/>
            </a:r>
            <a:endParaRPr sz="1000">
              <a:latin typeface="Open Sans"/>
              <a:ea typeface="Open Sans"/>
              <a:cs typeface="Open Sans"/>
              <a:sym typeface="Open Sans"/>
            </a:endParaRPr>
          </a:p>
          <a:p>
            <a:pPr indent="-292100" lvl="0" marL="457200" rtl="0" algn="l">
              <a:spcBef>
                <a:spcPts val="0"/>
              </a:spcBef>
              <a:spcAft>
                <a:spcPts val="0"/>
              </a:spcAft>
              <a:buClr>
                <a:schemeClr val="dk1"/>
              </a:buClr>
              <a:buSzPts val="1000"/>
              <a:buFont typeface="Open Sans"/>
              <a:buAutoNum type="arabicPeriod"/>
            </a:pPr>
            <a:r>
              <a:rPr lang="en" sz="1000">
                <a:solidFill>
                  <a:schemeClr val="dk1"/>
                </a:solidFill>
                <a:latin typeface="Open Sans"/>
                <a:ea typeface="Open Sans"/>
                <a:cs typeface="Open Sans"/>
                <a:sym typeface="Open Sans"/>
              </a:rPr>
              <a:t>What is your idea of perfect happiness? </a:t>
            </a:r>
            <a:endParaRPr sz="1000">
              <a:solidFill>
                <a:schemeClr val="dk1"/>
              </a:solidFill>
              <a:latin typeface="Open Sans"/>
              <a:ea typeface="Open Sans"/>
              <a:cs typeface="Open Sans"/>
              <a:sym typeface="Open Sans"/>
            </a:endParaRPr>
          </a:p>
          <a:p>
            <a:pPr indent="-292100" lvl="0" marL="457200" rtl="0" algn="l">
              <a:spcBef>
                <a:spcPts val="0"/>
              </a:spcBef>
              <a:spcAft>
                <a:spcPts val="0"/>
              </a:spcAft>
              <a:buClr>
                <a:schemeClr val="dk1"/>
              </a:buClr>
              <a:buSzPts val="1000"/>
              <a:buFont typeface="Open Sans"/>
              <a:buAutoNum type="arabicPeriod"/>
            </a:pPr>
            <a:r>
              <a:rPr lang="en" sz="1000">
                <a:solidFill>
                  <a:schemeClr val="dk1"/>
                </a:solidFill>
                <a:latin typeface="Open Sans"/>
                <a:ea typeface="Open Sans"/>
                <a:cs typeface="Open Sans"/>
                <a:sym typeface="Open Sans"/>
              </a:rPr>
              <a:t>What is your greatest regret?</a:t>
            </a:r>
            <a:endParaRPr sz="1000">
              <a:solidFill>
                <a:schemeClr val="dk1"/>
              </a:solidFill>
              <a:latin typeface="Open Sans"/>
              <a:ea typeface="Open Sans"/>
              <a:cs typeface="Open Sans"/>
              <a:sym typeface="Open Sans"/>
            </a:endParaRPr>
          </a:p>
          <a:p>
            <a:pPr indent="-292100" lvl="0" marL="457200" rtl="0" algn="l">
              <a:spcBef>
                <a:spcPts val="0"/>
              </a:spcBef>
              <a:spcAft>
                <a:spcPts val="0"/>
              </a:spcAft>
              <a:buClr>
                <a:schemeClr val="dk1"/>
              </a:buClr>
              <a:buSzPts val="1000"/>
              <a:buFont typeface="Open Sans"/>
              <a:buAutoNum type="arabicPeriod"/>
            </a:pPr>
            <a:r>
              <a:rPr lang="en" sz="1000">
                <a:solidFill>
                  <a:schemeClr val="dk1"/>
                </a:solidFill>
                <a:latin typeface="Open Sans"/>
                <a:ea typeface="Open Sans"/>
                <a:cs typeface="Open Sans"/>
                <a:sym typeface="Open Sans"/>
              </a:rPr>
              <a:t>What is one thing about yourself that you dislike? </a:t>
            </a:r>
            <a:endParaRPr sz="1000">
              <a:solidFill>
                <a:schemeClr val="dk1"/>
              </a:solidFill>
              <a:latin typeface="Open Sans"/>
              <a:ea typeface="Open Sans"/>
              <a:cs typeface="Open Sans"/>
              <a:sym typeface="Open Sans"/>
            </a:endParaRPr>
          </a:p>
          <a:p>
            <a:pPr indent="-292100" lvl="0" marL="457200" rtl="0" algn="l">
              <a:spcBef>
                <a:spcPts val="0"/>
              </a:spcBef>
              <a:spcAft>
                <a:spcPts val="0"/>
              </a:spcAft>
              <a:buClr>
                <a:schemeClr val="dk1"/>
              </a:buClr>
              <a:buSzPts val="1000"/>
              <a:buFont typeface="Open Sans"/>
              <a:buAutoNum type="arabicPeriod"/>
            </a:pPr>
            <a:r>
              <a:rPr lang="en" sz="1000">
                <a:solidFill>
                  <a:schemeClr val="dk1"/>
                </a:solidFill>
                <a:latin typeface="Open Sans"/>
                <a:ea typeface="Open Sans"/>
                <a:cs typeface="Open Sans"/>
                <a:sym typeface="Open Sans"/>
              </a:rPr>
              <a:t>What is one thing about other people that you dislike? </a:t>
            </a:r>
            <a:endParaRPr sz="1000">
              <a:solidFill>
                <a:schemeClr val="dk1"/>
              </a:solidFill>
              <a:latin typeface="Open Sans"/>
              <a:ea typeface="Open Sans"/>
              <a:cs typeface="Open Sans"/>
              <a:sym typeface="Open Sans"/>
            </a:endParaRPr>
          </a:p>
          <a:p>
            <a:pPr indent="-292100" lvl="0" marL="457200" rtl="0" algn="l">
              <a:spcBef>
                <a:spcPts val="0"/>
              </a:spcBef>
              <a:spcAft>
                <a:spcPts val="0"/>
              </a:spcAft>
              <a:buClr>
                <a:schemeClr val="dk1"/>
              </a:buClr>
              <a:buSzPts val="1000"/>
              <a:buFont typeface="Open Sans"/>
              <a:buAutoNum type="arabicPeriod"/>
            </a:pPr>
            <a:r>
              <a:rPr lang="en" sz="1000">
                <a:solidFill>
                  <a:schemeClr val="dk1"/>
                </a:solidFill>
                <a:latin typeface="Open Sans"/>
                <a:ea typeface="Open Sans"/>
                <a:cs typeface="Open Sans"/>
                <a:sym typeface="Open Sans"/>
              </a:rPr>
              <a:t>Which living person do you most admire (and why)?</a:t>
            </a:r>
            <a:endParaRPr sz="1000">
              <a:solidFill>
                <a:schemeClr val="dk1"/>
              </a:solidFill>
              <a:latin typeface="Open Sans"/>
              <a:ea typeface="Open Sans"/>
              <a:cs typeface="Open Sans"/>
              <a:sym typeface="Open Sans"/>
            </a:endParaRPr>
          </a:p>
          <a:p>
            <a:pPr indent="-292100" lvl="0" marL="457200" rtl="0" algn="l">
              <a:spcBef>
                <a:spcPts val="0"/>
              </a:spcBef>
              <a:spcAft>
                <a:spcPts val="0"/>
              </a:spcAft>
              <a:buClr>
                <a:schemeClr val="dk1"/>
              </a:buClr>
              <a:buSzPts val="1000"/>
              <a:buFont typeface="Open Sans"/>
              <a:buAutoNum type="arabicPeriod"/>
            </a:pPr>
            <a:r>
              <a:rPr lang="en" sz="1000">
                <a:solidFill>
                  <a:schemeClr val="dk1"/>
                </a:solidFill>
                <a:latin typeface="Open Sans"/>
                <a:ea typeface="Open Sans"/>
                <a:cs typeface="Open Sans"/>
                <a:sym typeface="Open Sans"/>
              </a:rPr>
              <a:t>What is your greatest indulgence? </a:t>
            </a:r>
            <a:endParaRPr sz="1000">
              <a:solidFill>
                <a:schemeClr val="dk1"/>
              </a:solidFill>
              <a:latin typeface="Open Sans"/>
              <a:ea typeface="Open Sans"/>
              <a:cs typeface="Open Sans"/>
              <a:sym typeface="Open Sans"/>
            </a:endParaRPr>
          </a:p>
          <a:p>
            <a:pPr indent="-292100" lvl="0" marL="457200" rtl="0" algn="l">
              <a:spcBef>
                <a:spcPts val="0"/>
              </a:spcBef>
              <a:spcAft>
                <a:spcPts val="0"/>
              </a:spcAft>
              <a:buClr>
                <a:schemeClr val="dk1"/>
              </a:buClr>
              <a:buSzPts val="1000"/>
              <a:buFont typeface="Open Sans"/>
              <a:buAutoNum type="arabicPeriod"/>
            </a:pPr>
            <a:r>
              <a:rPr lang="en" sz="1000">
                <a:solidFill>
                  <a:schemeClr val="dk1"/>
                </a:solidFill>
                <a:latin typeface="Open Sans"/>
                <a:ea typeface="Open Sans"/>
                <a:cs typeface="Open Sans"/>
                <a:sym typeface="Open Sans"/>
              </a:rPr>
              <a:t>What is your current state of mind?</a:t>
            </a:r>
            <a:endParaRPr sz="1000">
              <a:solidFill>
                <a:schemeClr val="dk1"/>
              </a:solidFill>
              <a:latin typeface="Open Sans"/>
              <a:ea typeface="Open Sans"/>
              <a:cs typeface="Open Sans"/>
              <a:sym typeface="Open Sans"/>
            </a:endParaRPr>
          </a:p>
          <a:p>
            <a:pPr indent="-292100" lvl="0" marL="457200" rtl="0" algn="l">
              <a:spcBef>
                <a:spcPts val="0"/>
              </a:spcBef>
              <a:spcAft>
                <a:spcPts val="0"/>
              </a:spcAft>
              <a:buClr>
                <a:schemeClr val="dk1"/>
              </a:buClr>
              <a:buSzPts val="1000"/>
              <a:buFont typeface="Open Sans"/>
              <a:buAutoNum type="arabicPeriod"/>
            </a:pPr>
            <a:r>
              <a:rPr lang="en" sz="1000">
                <a:solidFill>
                  <a:schemeClr val="dk1"/>
                </a:solidFill>
                <a:latin typeface="Open Sans"/>
                <a:ea typeface="Open Sans"/>
                <a:cs typeface="Open Sans"/>
                <a:sym typeface="Open Sans"/>
              </a:rPr>
              <a:t>What do you consider to be the most overrated character trait? </a:t>
            </a:r>
            <a:endParaRPr sz="1000">
              <a:solidFill>
                <a:schemeClr val="dk1"/>
              </a:solidFill>
              <a:latin typeface="Open Sans"/>
              <a:ea typeface="Open Sans"/>
              <a:cs typeface="Open Sans"/>
              <a:sym typeface="Open Sans"/>
            </a:endParaRPr>
          </a:p>
          <a:p>
            <a:pPr indent="-292100" lvl="0" marL="457200" rtl="0" algn="l">
              <a:spcBef>
                <a:spcPts val="0"/>
              </a:spcBef>
              <a:spcAft>
                <a:spcPts val="0"/>
              </a:spcAft>
              <a:buClr>
                <a:schemeClr val="dk1"/>
              </a:buClr>
              <a:buSzPts val="1000"/>
              <a:buFont typeface="Open Sans"/>
              <a:buAutoNum type="arabicPeriod"/>
            </a:pPr>
            <a:r>
              <a:rPr lang="en" sz="1000">
                <a:solidFill>
                  <a:schemeClr val="dk1"/>
                </a:solidFill>
                <a:latin typeface="Open Sans"/>
                <a:ea typeface="Open Sans"/>
                <a:cs typeface="Open Sans"/>
                <a:sym typeface="Open Sans"/>
              </a:rPr>
              <a:t>Under what circumstances do you lie?</a:t>
            </a:r>
            <a:endParaRPr sz="1000">
              <a:solidFill>
                <a:schemeClr val="dk1"/>
              </a:solidFill>
              <a:latin typeface="Open Sans"/>
              <a:ea typeface="Open Sans"/>
              <a:cs typeface="Open Sans"/>
              <a:sym typeface="Open Sans"/>
            </a:endParaRPr>
          </a:p>
          <a:p>
            <a:pPr indent="-292100" lvl="0" marL="457200" rtl="0" algn="l">
              <a:spcBef>
                <a:spcPts val="0"/>
              </a:spcBef>
              <a:spcAft>
                <a:spcPts val="0"/>
              </a:spcAft>
              <a:buClr>
                <a:schemeClr val="dk1"/>
              </a:buClr>
              <a:buSzPts val="1000"/>
              <a:buFont typeface="Open Sans"/>
              <a:buAutoNum type="arabicPeriod"/>
            </a:pPr>
            <a:r>
              <a:rPr lang="en" sz="1000">
                <a:solidFill>
                  <a:schemeClr val="dk1"/>
                </a:solidFill>
                <a:latin typeface="Open Sans"/>
                <a:ea typeface="Open Sans"/>
                <a:cs typeface="Open Sans"/>
                <a:sym typeface="Open Sans"/>
              </a:rPr>
              <a:t>What do you most dislike about your appearance? </a:t>
            </a:r>
            <a:endParaRPr sz="1000">
              <a:solidFill>
                <a:schemeClr val="dk1"/>
              </a:solidFill>
              <a:latin typeface="Open Sans"/>
              <a:ea typeface="Open Sans"/>
              <a:cs typeface="Open Sans"/>
              <a:sym typeface="Open Sans"/>
            </a:endParaRPr>
          </a:p>
          <a:p>
            <a:pPr indent="-292100" lvl="0" marL="457200" rtl="0" algn="l">
              <a:spcBef>
                <a:spcPts val="0"/>
              </a:spcBef>
              <a:spcAft>
                <a:spcPts val="0"/>
              </a:spcAft>
              <a:buClr>
                <a:schemeClr val="dk1"/>
              </a:buClr>
              <a:buSzPts val="1000"/>
              <a:buFont typeface="Open Sans"/>
              <a:buAutoNum type="arabicPeriod"/>
            </a:pPr>
            <a:r>
              <a:rPr lang="en" sz="1000">
                <a:solidFill>
                  <a:schemeClr val="dk1"/>
                </a:solidFill>
                <a:latin typeface="Open Sans"/>
                <a:ea typeface="Open Sans"/>
                <a:cs typeface="Open Sans"/>
                <a:sym typeface="Open Sans"/>
              </a:rPr>
              <a:t>Which words or phrases do you most overuse? </a:t>
            </a:r>
            <a:endParaRPr sz="1000">
              <a:solidFill>
                <a:schemeClr val="dk1"/>
              </a:solidFill>
              <a:latin typeface="Open Sans"/>
              <a:ea typeface="Open Sans"/>
              <a:cs typeface="Open Sans"/>
              <a:sym typeface="Open Sans"/>
            </a:endParaRPr>
          </a:p>
          <a:p>
            <a:pPr indent="-292100" lvl="0" marL="457200" rtl="0" algn="l">
              <a:spcBef>
                <a:spcPts val="0"/>
              </a:spcBef>
              <a:spcAft>
                <a:spcPts val="0"/>
              </a:spcAft>
              <a:buClr>
                <a:schemeClr val="dk1"/>
              </a:buClr>
              <a:buSzPts val="1000"/>
              <a:buFont typeface="Open Sans"/>
              <a:buAutoNum type="arabicPeriod"/>
            </a:pPr>
            <a:r>
              <a:rPr lang="en" sz="1000">
                <a:solidFill>
                  <a:schemeClr val="dk1"/>
                </a:solidFill>
                <a:latin typeface="Open Sans"/>
                <a:ea typeface="Open Sans"/>
                <a:cs typeface="Open Sans"/>
                <a:sym typeface="Open Sans"/>
              </a:rPr>
              <a:t>What or who is the greatest love of your life? </a:t>
            </a:r>
            <a:endParaRPr sz="1000">
              <a:solidFill>
                <a:schemeClr val="dk1"/>
              </a:solidFill>
              <a:latin typeface="Open Sans"/>
              <a:ea typeface="Open Sans"/>
              <a:cs typeface="Open Sans"/>
              <a:sym typeface="Open Sans"/>
            </a:endParaRPr>
          </a:p>
          <a:p>
            <a:pPr indent="-292100" lvl="0" marL="457200" rtl="0" algn="l">
              <a:spcBef>
                <a:spcPts val="0"/>
              </a:spcBef>
              <a:spcAft>
                <a:spcPts val="0"/>
              </a:spcAft>
              <a:buClr>
                <a:schemeClr val="dk1"/>
              </a:buClr>
              <a:buSzPts val="1000"/>
              <a:buFont typeface="Open Sans"/>
              <a:buAutoNum type="arabicPeriod"/>
            </a:pPr>
            <a:r>
              <a:rPr lang="en" sz="1000">
                <a:solidFill>
                  <a:schemeClr val="dk1"/>
                </a:solidFill>
                <a:latin typeface="Open Sans"/>
                <a:ea typeface="Open Sans"/>
                <a:cs typeface="Open Sans"/>
                <a:sym typeface="Open Sans"/>
              </a:rPr>
              <a:t>When and where were you happiest?</a:t>
            </a:r>
            <a:endParaRPr sz="1000">
              <a:solidFill>
                <a:schemeClr val="dk1"/>
              </a:solidFill>
              <a:latin typeface="Open Sans"/>
              <a:ea typeface="Open Sans"/>
              <a:cs typeface="Open Sans"/>
              <a:sym typeface="Open Sans"/>
            </a:endParaRPr>
          </a:p>
          <a:p>
            <a:pPr indent="-292100" lvl="0" marL="457200" rtl="0" algn="l">
              <a:spcBef>
                <a:spcPts val="0"/>
              </a:spcBef>
              <a:spcAft>
                <a:spcPts val="0"/>
              </a:spcAft>
              <a:buClr>
                <a:schemeClr val="dk1"/>
              </a:buClr>
              <a:buSzPts val="1000"/>
              <a:buFont typeface="Open Sans"/>
              <a:buAutoNum type="arabicPeriod"/>
            </a:pPr>
            <a:r>
              <a:rPr lang="en" sz="1000">
                <a:solidFill>
                  <a:schemeClr val="dk1"/>
                </a:solidFill>
                <a:latin typeface="Open Sans"/>
                <a:ea typeface="Open Sans"/>
                <a:cs typeface="Open Sans"/>
                <a:sym typeface="Open Sans"/>
              </a:rPr>
              <a:t>Which talent would you most like to have? </a:t>
            </a:r>
            <a:endParaRPr sz="1000">
              <a:solidFill>
                <a:schemeClr val="dk1"/>
              </a:solidFill>
              <a:latin typeface="Open Sans"/>
              <a:ea typeface="Open Sans"/>
              <a:cs typeface="Open Sans"/>
              <a:sym typeface="Open Sans"/>
            </a:endParaRPr>
          </a:p>
          <a:p>
            <a:pPr indent="-292100" lvl="0" marL="457200" rtl="0" algn="l">
              <a:spcBef>
                <a:spcPts val="0"/>
              </a:spcBef>
              <a:spcAft>
                <a:spcPts val="0"/>
              </a:spcAft>
              <a:buClr>
                <a:schemeClr val="dk1"/>
              </a:buClr>
              <a:buSzPts val="1000"/>
              <a:buFont typeface="Open Sans"/>
              <a:buAutoNum type="arabicPeriod"/>
            </a:pPr>
            <a:r>
              <a:rPr lang="en" sz="1000">
                <a:solidFill>
                  <a:schemeClr val="dk1"/>
                </a:solidFill>
                <a:latin typeface="Open Sans"/>
                <a:ea typeface="Open Sans"/>
                <a:cs typeface="Open Sans"/>
                <a:sym typeface="Open Sans"/>
              </a:rPr>
              <a:t>If you could change one thing about yourself, what would it be? </a:t>
            </a:r>
            <a:endParaRPr sz="1000">
              <a:solidFill>
                <a:schemeClr val="dk1"/>
              </a:solidFill>
              <a:latin typeface="Open Sans"/>
              <a:ea typeface="Open Sans"/>
              <a:cs typeface="Open Sans"/>
              <a:sym typeface="Open Sans"/>
            </a:endParaRPr>
          </a:p>
          <a:p>
            <a:pPr indent="-292100" lvl="0" marL="457200" rtl="0" algn="l">
              <a:spcBef>
                <a:spcPts val="0"/>
              </a:spcBef>
              <a:spcAft>
                <a:spcPts val="0"/>
              </a:spcAft>
              <a:buClr>
                <a:schemeClr val="dk1"/>
              </a:buClr>
              <a:buSzPts val="1000"/>
              <a:buFont typeface="Open Sans"/>
              <a:buAutoNum type="arabicPeriod"/>
            </a:pPr>
            <a:r>
              <a:rPr lang="en" sz="1000">
                <a:solidFill>
                  <a:schemeClr val="dk1"/>
                </a:solidFill>
                <a:latin typeface="Open Sans"/>
                <a:ea typeface="Open Sans"/>
                <a:cs typeface="Open Sans"/>
                <a:sym typeface="Open Sans"/>
              </a:rPr>
              <a:t>What do you consider your greatest achievement? </a:t>
            </a:r>
            <a:endParaRPr sz="1000">
              <a:solidFill>
                <a:schemeClr val="dk1"/>
              </a:solidFill>
              <a:latin typeface="Open Sans"/>
              <a:ea typeface="Open Sans"/>
              <a:cs typeface="Open Sans"/>
              <a:sym typeface="Open Sans"/>
            </a:endParaRPr>
          </a:p>
          <a:p>
            <a:pPr indent="-292100" lvl="0" marL="457200" rtl="0" algn="l">
              <a:spcBef>
                <a:spcPts val="0"/>
              </a:spcBef>
              <a:spcAft>
                <a:spcPts val="0"/>
              </a:spcAft>
              <a:buClr>
                <a:schemeClr val="dk1"/>
              </a:buClr>
              <a:buSzPts val="1000"/>
              <a:buFont typeface="Open Sans"/>
              <a:buAutoNum type="arabicPeriod"/>
            </a:pPr>
            <a:r>
              <a:rPr lang="en" sz="1000">
                <a:solidFill>
                  <a:schemeClr val="dk1"/>
                </a:solidFill>
                <a:latin typeface="Open Sans"/>
                <a:ea typeface="Open Sans"/>
                <a:cs typeface="Open Sans"/>
                <a:sym typeface="Open Sans"/>
              </a:rPr>
              <a:t>What is your most treasured possession?</a:t>
            </a:r>
            <a:endParaRPr sz="1000">
              <a:solidFill>
                <a:schemeClr val="dk1"/>
              </a:solidFill>
              <a:latin typeface="Open Sans"/>
              <a:ea typeface="Open Sans"/>
              <a:cs typeface="Open Sans"/>
              <a:sym typeface="Open Sans"/>
            </a:endParaRPr>
          </a:p>
          <a:p>
            <a:pPr indent="-292100" lvl="0" marL="457200" rtl="0" algn="l">
              <a:spcBef>
                <a:spcPts val="0"/>
              </a:spcBef>
              <a:spcAft>
                <a:spcPts val="0"/>
              </a:spcAft>
              <a:buClr>
                <a:schemeClr val="dk1"/>
              </a:buClr>
              <a:buSzPts val="1000"/>
              <a:buFont typeface="Open Sans"/>
              <a:buAutoNum type="arabicPeriod"/>
            </a:pPr>
            <a:r>
              <a:rPr lang="en" sz="1000">
                <a:solidFill>
                  <a:schemeClr val="dk1"/>
                </a:solidFill>
                <a:latin typeface="Open Sans"/>
                <a:ea typeface="Open Sans"/>
                <a:cs typeface="Open Sans"/>
                <a:sym typeface="Open Sans"/>
              </a:rPr>
              <a:t>What is your motto? </a:t>
            </a:r>
            <a:endParaRPr sz="1000">
              <a:solidFill>
                <a:schemeClr val="dk1"/>
              </a:solidFill>
              <a:latin typeface="Open Sans"/>
              <a:ea typeface="Open Sans"/>
              <a:cs typeface="Open Sans"/>
              <a:sym typeface="Open Sans"/>
            </a:endParaRPr>
          </a:p>
          <a:p>
            <a:pPr indent="-292100" lvl="0" marL="457200" rtl="0" algn="l">
              <a:spcBef>
                <a:spcPts val="0"/>
              </a:spcBef>
              <a:spcAft>
                <a:spcPts val="0"/>
              </a:spcAft>
              <a:buClr>
                <a:schemeClr val="dk1"/>
              </a:buClr>
              <a:buSzPts val="1000"/>
              <a:buFont typeface="Open Sans"/>
              <a:buAutoNum type="arabicPeriod"/>
            </a:pPr>
            <a:r>
              <a:rPr lang="en" sz="1000">
                <a:solidFill>
                  <a:schemeClr val="dk1"/>
                </a:solidFill>
                <a:latin typeface="Open Sans"/>
                <a:ea typeface="Open Sans"/>
                <a:cs typeface="Open Sans"/>
                <a:sym typeface="Open Sans"/>
              </a:rPr>
              <a:t>Who are your favourite artists? </a:t>
            </a:r>
            <a:endParaRPr sz="1000">
              <a:solidFill>
                <a:schemeClr val="dk1"/>
              </a:solidFill>
              <a:latin typeface="Open Sans"/>
              <a:ea typeface="Open Sans"/>
              <a:cs typeface="Open Sans"/>
              <a:sym typeface="Open Sans"/>
            </a:endParaRPr>
          </a:p>
          <a:p>
            <a:pPr indent="-292100" lvl="0" marL="457200" rtl="0" algn="l">
              <a:spcBef>
                <a:spcPts val="0"/>
              </a:spcBef>
              <a:spcAft>
                <a:spcPts val="0"/>
              </a:spcAft>
              <a:buClr>
                <a:schemeClr val="dk1"/>
              </a:buClr>
              <a:buSzPts val="1000"/>
              <a:buFont typeface="Open Sans"/>
              <a:buAutoNum type="arabicPeriod"/>
            </a:pPr>
            <a:r>
              <a:rPr lang="en" sz="1000">
                <a:solidFill>
                  <a:schemeClr val="dk1"/>
                </a:solidFill>
                <a:latin typeface="Open Sans"/>
                <a:ea typeface="Open Sans"/>
                <a:cs typeface="Open Sans"/>
                <a:sym typeface="Open Sans"/>
              </a:rPr>
              <a:t>What is your greatest fear?  </a:t>
            </a:r>
            <a:endParaRPr sz="10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0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78e17f86be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78e17f86be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Open Sans"/>
                <a:ea typeface="Open Sans"/>
                <a:cs typeface="Open Sans"/>
                <a:sym typeface="Open Sans"/>
              </a:rPr>
              <a:t>I’m always banging my head against a wall, trying to imagine ways for students to connect and collaborate with each other in a tech-enabled ways that don’t force yet another mandatory text-based discussion forum on them. I’ve been an online student for a very long time, and I’ve grown to DETEST text-based discussion forums. This bias, along with student non-participation in text-based discussion forums, has led me to try out new approaches all the time. </a:t>
            </a:r>
            <a:endParaRPr sz="1000">
              <a:latin typeface="Open Sans"/>
              <a:ea typeface="Open Sans"/>
              <a:cs typeface="Open Sans"/>
              <a:sym typeface="Open Sans"/>
            </a:endParaRPr>
          </a:p>
          <a:p>
            <a:pPr indent="0" lvl="0" marL="0" rtl="0" algn="l">
              <a:spcBef>
                <a:spcPts val="0"/>
              </a:spcBef>
              <a:spcAft>
                <a:spcPts val="0"/>
              </a:spcAft>
              <a:buNone/>
            </a:pPr>
            <a:r>
              <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Here’s two strategies to consider, if you’re interested in inviting students to collaborate and express themselves freely and openly. </a:t>
            </a:r>
            <a:endParaRPr sz="1000">
              <a:latin typeface="Open Sans"/>
              <a:ea typeface="Open Sans"/>
              <a:cs typeface="Open Sans"/>
              <a:sym typeface="Open Sans"/>
            </a:endParaRPr>
          </a:p>
          <a:p>
            <a:pPr indent="0" lvl="0" marL="0" rtl="0" algn="l">
              <a:spcBef>
                <a:spcPts val="0"/>
              </a:spcBef>
              <a:spcAft>
                <a:spcPts val="0"/>
              </a:spcAft>
              <a:buNone/>
            </a:pPr>
            <a:r>
              <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Check out Aggie.io, a collaborative, web-based painting application that is very much in the alpha stages of development. Remember MS Paint? It’s that, but online and shared with a link. It’s designed to be browser agnostic (in theory) and updates in real time. I invited my students to join me in creating a virtual graffiti wall, and didn’t really direct their participation beyond an initial invite. </a:t>
            </a:r>
            <a:r>
              <a:rPr lang="en" sz="1000" u="sng">
                <a:solidFill>
                  <a:schemeClr val="hlink"/>
                </a:solidFill>
                <a:latin typeface="Open Sans"/>
                <a:ea typeface="Open Sans"/>
                <a:cs typeface="Open Sans"/>
                <a:sym typeface="Open Sans"/>
                <a:hlinkClick r:id="rId2"/>
              </a:rPr>
              <a:t>Here’s the result</a:t>
            </a:r>
            <a:r>
              <a:rPr lang="en" sz="1000">
                <a:latin typeface="Open Sans"/>
                <a:ea typeface="Open Sans"/>
                <a:cs typeface="Open Sans"/>
                <a:sym typeface="Open Sans"/>
              </a:rPr>
              <a:t>. </a:t>
            </a:r>
            <a:endParaRPr sz="1000">
              <a:latin typeface="Open Sans"/>
              <a:ea typeface="Open Sans"/>
              <a:cs typeface="Open Sans"/>
              <a:sym typeface="Open Sans"/>
            </a:endParaRPr>
          </a:p>
          <a:p>
            <a:pPr indent="0" lvl="0" marL="0" rtl="0" algn="l">
              <a:spcBef>
                <a:spcPts val="0"/>
              </a:spcBef>
              <a:spcAft>
                <a:spcPts val="0"/>
              </a:spcAft>
              <a:buNone/>
            </a:pPr>
            <a:r>
              <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Another low-stakes collaborative opportunity I tried out was some anonymous poetry writing. </a:t>
            </a:r>
            <a:r>
              <a:rPr lang="en" sz="1000" u="sng">
                <a:solidFill>
                  <a:schemeClr val="hlink"/>
                </a:solidFill>
                <a:latin typeface="Open Sans"/>
                <a:ea typeface="Open Sans"/>
                <a:cs typeface="Open Sans"/>
                <a:sym typeface="Open Sans"/>
                <a:hlinkClick r:id="rId3"/>
              </a:rPr>
              <a:t>Here’s a link to the resulting document</a:t>
            </a:r>
            <a:r>
              <a:rPr lang="en" sz="1000">
                <a:latin typeface="Open Sans"/>
                <a:ea typeface="Open Sans"/>
                <a:cs typeface="Open Sans"/>
                <a:sym typeface="Open Sans"/>
              </a:rPr>
              <a:t>. You have edit access if you’d like to contribute! </a:t>
            </a:r>
            <a:endParaRPr sz="1000">
              <a:latin typeface="Open Sans"/>
              <a:ea typeface="Open Sans"/>
              <a:cs typeface="Open Sans"/>
              <a:sym typeface="Open Sans"/>
            </a:endParaRPr>
          </a:p>
          <a:p>
            <a:pPr indent="0" lvl="0" marL="0" rtl="0" algn="l">
              <a:spcBef>
                <a:spcPts val="0"/>
              </a:spcBef>
              <a:spcAft>
                <a:spcPts val="0"/>
              </a:spcAft>
              <a:buNone/>
            </a:pPr>
            <a:r>
              <a:t/>
            </a:r>
            <a:endParaRPr sz="1000">
              <a:latin typeface="Open Sans"/>
              <a:ea typeface="Open Sans"/>
              <a:cs typeface="Open Sans"/>
              <a:sym typeface="Open Sans"/>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Font typeface="Open Sans"/>
              <a:buNone/>
              <a:defRPr b="1" sz="5200">
                <a:latin typeface="Open Sans"/>
                <a:ea typeface="Open Sans"/>
                <a:cs typeface="Open Sans"/>
                <a:sym typeface="Open Sans"/>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Font typeface="Open Sans"/>
              <a:buNone/>
              <a:defRPr sz="2800">
                <a:latin typeface="Open Sans"/>
                <a:ea typeface="Open Sans"/>
                <a:cs typeface="Open Sans"/>
                <a:sym typeface="Open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Font typeface="Open Sans"/>
              <a:buNone/>
              <a:defRPr sz="3600">
                <a:latin typeface="Open Sans"/>
                <a:ea typeface="Open Sans"/>
                <a:cs typeface="Open Sans"/>
                <a:sym typeface="Open Sans"/>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200"/>
              <a:buFont typeface="Open Sans"/>
              <a:buNone/>
              <a:defRPr b="1" sz="3200">
                <a:latin typeface="Open Sans"/>
                <a:ea typeface="Open Sans"/>
                <a:cs typeface="Open Sans"/>
                <a:sym typeface="Open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Font typeface="Open Sans"/>
              <a:buChar char="●"/>
              <a:defRPr>
                <a:latin typeface="Open Sans"/>
                <a:ea typeface="Open Sans"/>
                <a:cs typeface="Open Sans"/>
                <a:sym typeface="Open Sans"/>
              </a:defRPr>
            </a:lvl1pPr>
            <a:lvl2pPr indent="-317500" lvl="1" marL="914400">
              <a:spcBef>
                <a:spcPts val="1600"/>
              </a:spcBef>
              <a:spcAft>
                <a:spcPts val="0"/>
              </a:spcAft>
              <a:buSzPts val="1400"/>
              <a:buFont typeface="Open Sans"/>
              <a:buChar char="○"/>
              <a:defRPr>
                <a:latin typeface="Open Sans"/>
                <a:ea typeface="Open Sans"/>
                <a:cs typeface="Open Sans"/>
                <a:sym typeface="Open Sans"/>
              </a:defRPr>
            </a:lvl2pPr>
            <a:lvl3pPr indent="-317500" lvl="2" marL="1371600">
              <a:spcBef>
                <a:spcPts val="1600"/>
              </a:spcBef>
              <a:spcAft>
                <a:spcPts val="0"/>
              </a:spcAft>
              <a:buSzPts val="1400"/>
              <a:buFont typeface="Open Sans"/>
              <a:buChar char="■"/>
              <a:defRPr>
                <a:latin typeface="Open Sans"/>
                <a:ea typeface="Open Sans"/>
                <a:cs typeface="Open Sans"/>
                <a:sym typeface="Open Sans"/>
              </a:defRPr>
            </a:lvl3pPr>
            <a:lvl4pPr indent="-317500" lvl="3" marL="1828800">
              <a:spcBef>
                <a:spcPts val="1600"/>
              </a:spcBef>
              <a:spcAft>
                <a:spcPts val="0"/>
              </a:spcAft>
              <a:buSzPts val="1400"/>
              <a:buFont typeface="Open Sans"/>
              <a:buChar char="●"/>
              <a:defRPr>
                <a:latin typeface="Open Sans"/>
                <a:ea typeface="Open Sans"/>
                <a:cs typeface="Open Sans"/>
                <a:sym typeface="Open Sans"/>
              </a:defRPr>
            </a:lvl4pPr>
            <a:lvl5pPr indent="-317500" lvl="4" marL="2286000">
              <a:spcBef>
                <a:spcPts val="1600"/>
              </a:spcBef>
              <a:spcAft>
                <a:spcPts val="0"/>
              </a:spcAft>
              <a:buSzPts val="1400"/>
              <a:buFont typeface="Open Sans"/>
              <a:buChar char="○"/>
              <a:defRPr>
                <a:latin typeface="Open Sans"/>
                <a:ea typeface="Open Sans"/>
                <a:cs typeface="Open Sans"/>
                <a:sym typeface="Open Sans"/>
              </a:defRPr>
            </a:lvl5pPr>
            <a:lvl6pPr indent="-317500" lvl="5" marL="2743200">
              <a:spcBef>
                <a:spcPts val="1600"/>
              </a:spcBef>
              <a:spcAft>
                <a:spcPts val="0"/>
              </a:spcAft>
              <a:buSzPts val="1400"/>
              <a:buFont typeface="Open Sans"/>
              <a:buChar char="■"/>
              <a:defRPr>
                <a:latin typeface="Open Sans"/>
                <a:ea typeface="Open Sans"/>
                <a:cs typeface="Open Sans"/>
                <a:sym typeface="Open Sans"/>
              </a:defRPr>
            </a:lvl6pPr>
            <a:lvl7pPr indent="-317500" lvl="6" marL="3200400">
              <a:spcBef>
                <a:spcPts val="1600"/>
              </a:spcBef>
              <a:spcAft>
                <a:spcPts val="0"/>
              </a:spcAft>
              <a:buSzPts val="1400"/>
              <a:buFont typeface="Open Sans"/>
              <a:buChar char="●"/>
              <a:defRPr>
                <a:latin typeface="Open Sans"/>
                <a:ea typeface="Open Sans"/>
                <a:cs typeface="Open Sans"/>
                <a:sym typeface="Open Sans"/>
              </a:defRPr>
            </a:lvl7pPr>
            <a:lvl8pPr indent="-317500" lvl="7" marL="3657600">
              <a:spcBef>
                <a:spcPts val="1600"/>
              </a:spcBef>
              <a:spcAft>
                <a:spcPts val="0"/>
              </a:spcAft>
              <a:buSzPts val="1400"/>
              <a:buFont typeface="Open Sans"/>
              <a:buChar char="○"/>
              <a:defRPr>
                <a:latin typeface="Open Sans"/>
                <a:ea typeface="Open Sans"/>
                <a:cs typeface="Open Sans"/>
                <a:sym typeface="Open Sans"/>
              </a:defRPr>
            </a:lvl8pPr>
            <a:lvl9pPr indent="-317500" lvl="8" marL="4114800">
              <a:spcBef>
                <a:spcPts val="1600"/>
              </a:spcBef>
              <a:spcAft>
                <a:spcPts val="1600"/>
              </a:spcAft>
              <a:buSzPts val="1400"/>
              <a:buFont typeface="Open Sans"/>
              <a:buChar char="■"/>
              <a:defRPr>
                <a:latin typeface="Open Sans"/>
                <a:ea typeface="Open Sans"/>
                <a:cs typeface="Open Sans"/>
                <a:sym typeface="Open Sans"/>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200"/>
              <a:buFont typeface="Open Sans"/>
              <a:buNone/>
              <a:defRPr>
                <a:latin typeface="Open Sans"/>
                <a:ea typeface="Open Sans"/>
                <a:cs typeface="Open Sans"/>
                <a:sym typeface="Open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Font typeface="Open Sans"/>
              <a:buChar char="●"/>
              <a:defRPr sz="1400">
                <a:latin typeface="Open Sans"/>
                <a:ea typeface="Open Sans"/>
                <a:cs typeface="Open Sans"/>
                <a:sym typeface="Open Sans"/>
              </a:defRPr>
            </a:lvl1pPr>
            <a:lvl2pPr indent="-304800" lvl="1" marL="914400">
              <a:spcBef>
                <a:spcPts val="1600"/>
              </a:spcBef>
              <a:spcAft>
                <a:spcPts val="0"/>
              </a:spcAft>
              <a:buSzPts val="1200"/>
              <a:buFont typeface="Open Sans"/>
              <a:buChar char="○"/>
              <a:defRPr sz="1200">
                <a:latin typeface="Open Sans"/>
                <a:ea typeface="Open Sans"/>
                <a:cs typeface="Open Sans"/>
                <a:sym typeface="Open Sans"/>
              </a:defRPr>
            </a:lvl2pPr>
            <a:lvl3pPr indent="-304800" lvl="2" marL="1371600">
              <a:spcBef>
                <a:spcPts val="1600"/>
              </a:spcBef>
              <a:spcAft>
                <a:spcPts val="0"/>
              </a:spcAft>
              <a:buSzPts val="1200"/>
              <a:buFont typeface="Open Sans"/>
              <a:buChar char="■"/>
              <a:defRPr sz="1200">
                <a:latin typeface="Open Sans"/>
                <a:ea typeface="Open Sans"/>
                <a:cs typeface="Open Sans"/>
                <a:sym typeface="Open Sans"/>
              </a:defRPr>
            </a:lvl3pPr>
            <a:lvl4pPr indent="-304800" lvl="3" marL="1828800">
              <a:spcBef>
                <a:spcPts val="1600"/>
              </a:spcBef>
              <a:spcAft>
                <a:spcPts val="0"/>
              </a:spcAft>
              <a:buSzPts val="1200"/>
              <a:buFont typeface="Open Sans"/>
              <a:buChar char="●"/>
              <a:defRPr sz="1200">
                <a:latin typeface="Open Sans"/>
                <a:ea typeface="Open Sans"/>
                <a:cs typeface="Open Sans"/>
                <a:sym typeface="Open Sans"/>
              </a:defRPr>
            </a:lvl4pPr>
            <a:lvl5pPr indent="-304800" lvl="4" marL="2286000">
              <a:spcBef>
                <a:spcPts val="1600"/>
              </a:spcBef>
              <a:spcAft>
                <a:spcPts val="0"/>
              </a:spcAft>
              <a:buSzPts val="1200"/>
              <a:buFont typeface="Open Sans"/>
              <a:buChar char="○"/>
              <a:defRPr sz="1200">
                <a:latin typeface="Open Sans"/>
                <a:ea typeface="Open Sans"/>
                <a:cs typeface="Open Sans"/>
                <a:sym typeface="Open Sans"/>
              </a:defRPr>
            </a:lvl5pPr>
            <a:lvl6pPr indent="-304800" lvl="5" marL="2743200">
              <a:spcBef>
                <a:spcPts val="1600"/>
              </a:spcBef>
              <a:spcAft>
                <a:spcPts val="0"/>
              </a:spcAft>
              <a:buSzPts val="1200"/>
              <a:buFont typeface="Open Sans"/>
              <a:buChar char="■"/>
              <a:defRPr sz="1200">
                <a:latin typeface="Open Sans"/>
                <a:ea typeface="Open Sans"/>
                <a:cs typeface="Open Sans"/>
                <a:sym typeface="Open Sans"/>
              </a:defRPr>
            </a:lvl6pPr>
            <a:lvl7pPr indent="-304800" lvl="6" marL="3200400">
              <a:spcBef>
                <a:spcPts val="1600"/>
              </a:spcBef>
              <a:spcAft>
                <a:spcPts val="0"/>
              </a:spcAft>
              <a:buSzPts val="1200"/>
              <a:buFont typeface="Open Sans"/>
              <a:buChar char="●"/>
              <a:defRPr sz="1200">
                <a:latin typeface="Open Sans"/>
                <a:ea typeface="Open Sans"/>
                <a:cs typeface="Open Sans"/>
                <a:sym typeface="Open Sans"/>
              </a:defRPr>
            </a:lvl7pPr>
            <a:lvl8pPr indent="-304800" lvl="7" marL="3657600">
              <a:spcBef>
                <a:spcPts val="1600"/>
              </a:spcBef>
              <a:spcAft>
                <a:spcPts val="0"/>
              </a:spcAft>
              <a:buSzPts val="1200"/>
              <a:buFont typeface="Open Sans"/>
              <a:buChar char="○"/>
              <a:defRPr sz="1200">
                <a:latin typeface="Open Sans"/>
                <a:ea typeface="Open Sans"/>
                <a:cs typeface="Open Sans"/>
                <a:sym typeface="Open Sans"/>
              </a:defRPr>
            </a:lvl8pPr>
            <a:lvl9pPr indent="-304800" lvl="8" marL="4114800">
              <a:spcBef>
                <a:spcPts val="1600"/>
              </a:spcBef>
              <a:spcAft>
                <a:spcPts val="1600"/>
              </a:spcAft>
              <a:buSzPts val="1200"/>
              <a:buFont typeface="Open Sans"/>
              <a:buChar char="■"/>
              <a:defRPr sz="1200">
                <a:latin typeface="Open Sans"/>
                <a:ea typeface="Open Sans"/>
                <a:cs typeface="Open Sans"/>
                <a:sym typeface="Open Sans"/>
              </a:defRPr>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Font typeface="Open Sans"/>
              <a:buChar char="●"/>
              <a:defRPr sz="1400">
                <a:latin typeface="Open Sans"/>
                <a:ea typeface="Open Sans"/>
                <a:cs typeface="Open Sans"/>
                <a:sym typeface="Open Sans"/>
              </a:defRPr>
            </a:lvl1pPr>
            <a:lvl2pPr indent="-304800" lvl="1" marL="914400">
              <a:spcBef>
                <a:spcPts val="1600"/>
              </a:spcBef>
              <a:spcAft>
                <a:spcPts val="0"/>
              </a:spcAft>
              <a:buSzPts val="1200"/>
              <a:buFont typeface="Open Sans"/>
              <a:buChar char="○"/>
              <a:defRPr sz="1200">
                <a:latin typeface="Open Sans"/>
                <a:ea typeface="Open Sans"/>
                <a:cs typeface="Open Sans"/>
                <a:sym typeface="Open Sans"/>
              </a:defRPr>
            </a:lvl2pPr>
            <a:lvl3pPr indent="-304800" lvl="2" marL="1371600">
              <a:spcBef>
                <a:spcPts val="1600"/>
              </a:spcBef>
              <a:spcAft>
                <a:spcPts val="0"/>
              </a:spcAft>
              <a:buSzPts val="1200"/>
              <a:buFont typeface="Open Sans"/>
              <a:buChar char="■"/>
              <a:defRPr sz="1200">
                <a:latin typeface="Open Sans"/>
                <a:ea typeface="Open Sans"/>
                <a:cs typeface="Open Sans"/>
                <a:sym typeface="Open Sans"/>
              </a:defRPr>
            </a:lvl3pPr>
            <a:lvl4pPr indent="-304800" lvl="3" marL="1828800">
              <a:spcBef>
                <a:spcPts val="1600"/>
              </a:spcBef>
              <a:spcAft>
                <a:spcPts val="0"/>
              </a:spcAft>
              <a:buSzPts val="1200"/>
              <a:buFont typeface="Open Sans"/>
              <a:buChar char="●"/>
              <a:defRPr sz="1200">
                <a:latin typeface="Open Sans"/>
                <a:ea typeface="Open Sans"/>
                <a:cs typeface="Open Sans"/>
                <a:sym typeface="Open Sans"/>
              </a:defRPr>
            </a:lvl4pPr>
            <a:lvl5pPr indent="-304800" lvl="4" marL="2286000">
              <a:spcBef>
                <a:spcPts val="1600"/>
              </a:spcBef>
              <a:spcAft>
                <a:spcPts val="0"/>
              </a:spcAft>
              <a:buSzPts val="1200"/>
              <a:buFont typeface="Open Sans"/>
              <a:buChar char="○"/>
              <a:defRPr sz="1200">
                <a:latin typeface="Open Sans"/>
                <a:ea typeface="Open Sans"/>
                <a:cs typeface="Open Sans"/>
                <a:sym typeface="Open Sans"/>
              </a:defRPr>
            </a:lvl5pPr>
            <a:lvl6pPr indent="-304800" lvl="5" marL="2743200">
              <a:spcBef>
                <a:spcPts val="1600"/>
              </a:spcBef>
              <a:spcAft>
                <a:spcPts val="0"/>
              </a:spcAft>
              <a:buSzPts val="1200"/>
              <a:buFont typeface="Open Sans"/>
              <a:buChar char="■"/>
              <a:defRPr sz="1200">
                <a:latin typeface="Open Sans"/>
                <a:ea typeface="Open Sans"/>
                <a:cs typeface="Open Sans"/>
                <a:sym typeface="Open Sans"/>
              </a:defRPr>
            </a:lvl6pPr>
            <a:lvl7pPr indent="-304800" lvl="6" marL="3200400">
              <a:spcBef>
                <a:spcPts val="1600"/>
              </a:spcBef>
              <a:spcAft>
                <a:spcPts val="0"/>
              </a:spcAft>
              <a:buSzPts val="1200"/>
              <a:buFont typeface="Open Sans"/>
              <a:buChar char="●"/>
              <a:defRPr sz="1200">
                <a:latin typeface="Open Sans"/>
                <a:ea typeface="Open Sans"/>
                <a:cs typeface="Open Sans"/>
                <a:sym typeface="Open Sans"/>
              </a:defRPr>
            </a:lvl7pPr>
            <a:lvl8pPr indent="-304800" lvl="7" marL="3657600">
              <a:spcBef>
                <a:spcPts val="1600"/>
              </a:spcBef>
              <a:spcAft>
                <a:spcPts val="0"/>
              </a:spcAft>
              <a:buSzPts val="1200"/>
              <a:buFont typeface="Open Sans"/>
              <a:buChar char="○"/>
              <a:defRPr sz="1200">
                <a:latin typeface="Open Sans"/>
                <a:ea typeface="Open Sans"/>
                <a:cs typeface="Open Sans"/>
                <a:sym typeface="Open Sans"/>
              </a:defRPr>
            </a:lvl8pPr>
            <a:lvl9pPr indent="-304800" lvl="8" marL="4114800">
              <a:spcBef>
                <a:spcPts val="1600"/>
              </a:spcBef>
              <a:spcAft>
                <a:spcPts val="1600"/>
              </a:spcAft>
              <a:buSzPts val="1200"/>
              <a:buFont typeface="Open Sans"/>
              <a:buChar char="■"/>
              <a:defRPr sz="1200">
                <a:latin typeface="Open Sans"/>
                <a:ea typeface="Open Sans"/>
                <a:cs typeface="Open Sans"/>
                <a:sym typeface="Open Sans"/>
              </a:defRPr>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200"/>
              <a:buFont typeface="Open Sans"/>
              <a:buNone/>
              <a:defRPr b="1" sz="3200">
                <a:solidFill>
                  <a:schemeClr val="dk1"/>
                </a:solidFill>
                <a:latin typeface="Open Sans"/>
                <a:ea typeface="Open Sans"/>
                <a:cs typeface="Open Sans"/>
                <a:sym typeface="Open Sa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1.jpg"/><Relationship Id="rId4" Type="http://schemas.openxmlformats.org/officeDocument/2006/relationships/hyperlink" Target="http://bit.ly/tessjess" TargetMode="External"/><Relationship Id="rId5" Type="http://schemas.openxmlformats.org/officeDocument/2006/relationships/hyperlink" Target="https://unsplash.com/@robsonhmorgan?utm_source=unsplash&amp;utm_medium=referral&amp;utm_content=creditCopyText" TargetMode="External"/><Relationship Id="rId6" Type="http://schemas.openxmlformats.org/officeDocument/2006/relationships/hyperlink" Target="https://unsplash.com/s/photos/humans?utm_source=unsplash&amp;utm_medium=referral&amp;utm_content=creditCopyText"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hyperlink" Target="https://docs.google.com/document/d/16cfh9YjQuiuZjm5ffj-sRm9PNiCSTOmfUDQ9IcIIiSA/edit?usp=sharing" TargetMode="External"/><Relationship Id="rId9" Type="http://schemas.openxmlformats.org/officeDocument/2006/relationships/image" Target="../media/image20.png"/><Relationship Id="rId5" Type="http://schemas.openxmlformats.org/officeDocument/2006/relationships/hyperlink" Target="https://docs.google.com/document/d/16cfh9YjQuiuZjm5ffj-sRm9PNiCSTOmfUDQ9IcIIiSA/edit?usp=sharing" TargetMode="External"/><Relationship Id="rId6" Type="http://schemas.openxmlformats.org/officeDocument/2006/relationships/hyperlink" Target="https://docs.google.com/document/d/1N98GUoBvrl548aHb3PP8VVjVTjhFwf4j8yMJOyhs5lM/edit?usp=sharing" TargetMode="External"/><Relationship Id="rId7" Type="http://schemas.openxmlformats.org/officeDocument/2006/relationships/image" Target="../media/image1.png"/><Relationship Id="rId8" Type="http://schemas.openxmlformats.org/officeDocument/2006/relationships/hyperlink" Target="https://www.urbandictionary.com/define.php?term=easter%20egg"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6.jpg"/><Relationship Id="rId4" Type="http://schemas.openxmlformats.org/officeDocument/2006/relationships/hyperlink" Target="https://unsplash.com/@cenali?utm_source=unsplash&amp;utm_medium=referral&amp;utm_content=creditCopyText" TargetMode="External"/><Relationship Id="rId5" Type="http://schemas.openxmlformats.org/officeDocument/2006/relationships/hyperlink" Target="https://unsplash.com/s/photos/apple?utm_source=unsplash&amp;utm_medium=referral&amp;utm_content=creditCopyText"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s://docs.google.com/document/d/1N98GUoBvrl548aHb3PP8VVjVTjhFwf4j8yMJOyhs5lM/edit?usp=sharing" TargetMode="External"/><Relationship Id="rId4" Type="http://schemas.openxmlformats.org/officeDocument/2006/relationships/hyperlink" Target="https://docs.google.com/document/d/1YOYZsGUqlfXRJNqg6pRXtWEtFhOyx-k-QgRC7Gw7vic/edit?usp=sharing" TargetMode="External"/><Relationship Id="rId5" Type="http://schemas.openxmlformats.org/officeDocument/2006/relationships/hyperlink" Target="https://docs.google.com/document/d/1YOYZsGUqlfXRJNqg6pRXtWEtFhOyx-k-QgRC7Gw7vic/edit?usp=sharing" TargetMode="External"/><Relationship Id="rId6" Type="http://schemas.openxmlformats.org/officeDocument/2006/relationships/image" Target="../media/image4.png"/><Relationship Id="rId7" Type="http://schemas.openxmlformats.org/officeDocument/2006/relationships/image" Target="../media/image10.png"/><Relationship Id="rId8"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5.png"/><Relationship Id="rId4" Type="http://schemas.openxmlformats.org/officeDocument/2006/relationships/hyperlink" Target="https://docs.google.com/document/d/1DeAnHy0NFSC8CSS7a-zNr8_ipNSpo0ib4jWdj94h9U4/edit?usp=sharing" TargetMode="External"/><Relationship Id="rId5" Type="http://schemas.openxmlformats.org/officeDocument/2006/relationships/hyperlink" Target="https://docs.google.com/document/d/1C6otnO8Hd-a3qS8f7ux5yKssq0MjjgZoxMlLY3D--Ws/edit?usp=sharing"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7.jpg"/><Relationship Id="rId4" Type="http://schemas.openxmlformats.org/officeDocument/2006/relationships/hyperlink" Target="https://unsplash.com/@dallasreedy?utm_source=unsplash&amp;utm_medium=referral&amp;utm_content=creditCopyText" TargetMode="External"/><Relationship Id="rId5" Type="http://schemas.openxmlformats.org/officeDocument/2006/relationships/hyperlink" Target="https://unsplash.com/s/photos/lightbulb?utm_source=unsplash&amp;utm_medium=referral&amp;utm_content=creditCopyText"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s://docs.google.com/document/d/1yqTxH2_KdklYKWwcxh7dKkHQXnLoB74Upi1yRr3gWDU/edit?usp=sharin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s://herehope.home.blog/" TargetMode="External"/><Relationship Id="rId4" Type="http://schemas.openxmlformats.org/officeDocument/2006/relationships/hyperlink" Target="https://herehope.home.blog/" TargetMode="External"/><Relationship Id="rId5" Type="http://schemas.openxmlformats.org/officeDocument/2006/relationships/hyperlink" Target="https://docs.google.com/document/d/146fu0JAtoIZ16TtoDwkstiHUOZvtwNL8Ikt1j1Bc1w0/edit?usp=sharing" TargetMode="External"/><Relationship Id="rId6" Type="http://schemas.openxmlformats.org/officeDocument/2006/relationships/hyperlink" Target="https://nabowadjige.home.blog/"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9.jpg"/><Relationship Id="rId4" Type="http://schemas.openxmlformats.org/officeDocument/2006/relationships/hyperlink" Target="http://bit.ly/tessjes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3.jpg"/><Relationship Id="rId4" Type="http://schemas.openxmlformats.org/officeDocument/2006/relationships/hyperlink" Target="https://unsplash.com/@lemonvlad?utm_source=unsplash&amp;utm_medium=referral&amp;utm_content=creditCopyText" TargetMode="External"/><Relationship Id="rId5" Type="http://schemas.openxmlformats.org/officeDocument/2006/relationships/hyperlink" Target="https://unsplash.com/s/photos/hello?utm_source=unsplash&amp;utm_medium=referral&amp;utm_content=creditCopyText"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hyperlink" Target="http://www.thecommunityofinquiry.org/coi" TargetMode="External"/><Relationship Id="rId5" Type="http://schemas.openxmlformats.org/officeDocument/2006/relationships/hyperlink" Target="http://www.thecommunityofinquiry.org/community" TargetMode="External"/><Relationship Id="rId6" Type="http://schemas.openxmlformats.org/officeDocument/2006/relationships/hyperlink" Target="https://creativecommons.org/licenses/by-sa/4.0/"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8.jpg"/><Relationship Id="rId4" Type="http://schemas.openxmlformats.org/officeDocument/2006/relationships/hyperlink" Target="https://unsplash.com/@marvelous?utm_source=unsplash&amp;utm_medium=referral&amp;utm_content=creditCopyText" TargetMode="External"/><Relationship Id="rId5" Type="http://schemas.openxmlformats.org/officeDocument/2006/relationships/hyperlink" Target="https://unsplash.com/s/photos/social?utm_source=unsplash&amp;utm_medium=referral&amp;utm_content=creditCopyText"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hyperlink" Target="https://docs.google.com/document/d/18bA2lHe5Nuhlmi37kpBLEsCDRJ2w0VJMSvh1BJdXkJI/edit?usp=sharing" TargetMode="External"/><Relationship Id="rId5"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hyperlink" Target="https://aggie.io/" TargetMode="External"/><Relationship Id="rId5" Type="http://schemas.openxmlformats.org/officeDocument/2006/relationships/image" Target="../media/image22.png"/><Relationship Id="rId6" Type="http://schemas.openxmlformats.org/officeDocument/2006/relationships/hyperlink" Target="https://aggie.io/9b6yfxnrms"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descr="A starry night sky with a group of people having a bonfire" id="54" name="Google Shape;54;p13" title="Title Slide Background Image"/>
          <p:cNvPicPr preferRelativeResize="0"/>
          <p:nvPr/>
        </p:nvPicPr>
        <p:blipFill rotWithShape="1">
          <a:blip r:embed="rId3">
            <a:alphaModFix/>
          </a:blip>
          <a:srcRect b="6864" l="0" r="3194" t="0"/>
          <a:stretch/>
        </p:blipFill>
        <p:spPr>
          <a:xfrm>
            <a:off x="-70575" y="-767400"/>
            <a:ext cx="9214575" cy="5910900"/>
          </a:xfrm>
          <a:prstGeom prst="rect">
            <a:avLst/>
          </a:prstGeom>
          <a:noFill/>
          <a:ln>
            <a:noFill/>
          </a:ln>
        </p:spPr>
      </p:pic>
      <p:sp>
        <p:nvSpPr>
          <p:cNvPr id="55" name="Google Shape;55;p13"/>
          <p:cNvSpPr txBox="1"/>
          <p:nvPr>
            <p:ph type="ctrTitle"/>
          </p:nvPr>
        </p:nvSpPr>
        <p:spPr>
          <a:xfrm>
            <a:off x="273600" y="192900"/>
            <a:ext cx="8520600" cy="2052600"/>
          </a:xfrm>
          <a:prstGeom prst="rect">
            <a:avLst/>
          </a:prstGeom>
          <a:effectLst>
            <a:outerShdw blurRad="57150" rotWithShape="0" algn="bl" dir="5400000" dist="19050">
              <a:srgbClr val="000000">
                <a:alpha val="50000"/>
              </a:srgbClr>
            </a:outerShdw>
          </a:effectLst>
        </p:spPr>
        <p:txBody>
          <a:bodyPr anchorCtr="0" anchor="b" bIns="91425" lIns="91425" spcFirstLastPara="1" rIns="91425" wrap="square" tIns="91425">
            <a:noAutofit/>
          </a:bodyPr>
          <a:lstStyle/>
          <a:p>
            <a:pPr indent="0" lvl="0" marL="0" rtl="0" algn="ctr">
              <a:spcBef>
                <a:spcPts val="0"/>
              </a:spcBef>
              <a:spcAft>
                <a:spcPts val="0"/>
              </a:spcAft>
              <a:buNone/>
            </a:pPr>
            <a:r>
              <a:rPr lang="en">
                <a:solidFill>
                  <a:srgbClr val="000000"/>
                </a:solidFill>
              </a:rPr>
              <a:t>Human Connection: </a:t>
            </a:r>
            <a:endParaRPr>
              <a:solidFill>
                <a:srgbClr val="000000"/>
              </a:solidFill>
            </a:endParaRPr>
          </a:p>
          <a:p>
            <a:pPr indent="0" lvl="0" marL="0" rtl="0" algn="ctr">
              <a:spcBef>
                <a:spcPts val="0"/>
              </a:spcBef>
              <a:spcAft>
                <a:spcPts val="0"/>
              </a:spcAft>
              <a:buNone/>
            </a:pPr>
            <a:r>
              <a:rPr lang="en" sz="3000">
                <a:solidFill>
                  <a:srgbClr val="000000"/>
                </a:solidFill>
              </a:rPr>
              <a:t>The Cornerstone of Successful Online Teaching and Learning</a:t>
            </a:r>
            <a:endParaRPr sz="3000">
              <a:solidFill>
                <a:srgbClr val="000000"/>
              </a:solidFill>
            </a:endParaRPr>
          </a:p>
        </p:txBody>
      </p:sp>
      <p:sp>
        <p:nvSpPr>
          <p:cNvPr id="56" name="Google Shape;56;p13"/>
          <p:cNvSpPr txBox="1"/>
          <p:nvPr>
            <p:ph type="ctrTitle"/>
          </p:nvPr>
        </p:nvSpPr>
        <p:spPr>
          <a:xfrm>
            <a:off x="311708" y="1730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rgbClr val="FFFFFF"/>
                </a:solidFill>
              </a:rPr>
              <a:t>Human Connection: </a:t>
            </a:r>
            <a:endParaRPr>
              <a:solidFill>
                <a:srgbClr val="FFFFFF"/>
              </a:solidFill>
            </a:endParaRPr>
          </a:p>
          <a:p>
            <a:pPr indent="0" lvl="0" marL="0" rtl="0" algn="ctr">
              <a:spcBef>
                <a:spcPts val="0"/>
              </a:spcBef>
              <a:spcAft>
                <a:spcPts val="0"/>
              </a:spcAft>
              <a:buNone/>
            </a:pPr>
            <a:r>
              <a:rPr lang="en" sz="3000">
                <a:solidFill>
                  <a:srgbClr val="FFFFFF"/>
                </a:solidFill>
              </a:rPr>
              <a:t>The Cornerstone of Successful Online Teaching and Learning</a:t>
            </a:r>
            <a:endParaRPr sz="3000">
              <a:solidFill>
                <a:srgbClr val="FFFFFF"/>
              </a:solidFill>
            </a:endParaRPr>
          </a:p>
        </p:txBody>
      </p:sp>
      <p:sp>
        <p:nvSpPr>
          <p:cNvPr id="57" name="Google Shape;57;p13"/>
          <p:cNvSpPr txBox="1"/>
          <p:nvPr/>
        </p:nvSpPr>
        <p:spPr>
          <a:xfrm>
            <a:off x="201450" y="3917250"/>
            <a:ext cx="5266200" cy="61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highlight>
                  <a:srgbClr val="000000"/>
                </a:highlight>
                <a:latin typeface="Open Sans"/>
                <a:ea typeface="Open Sans"/>
                <a:cs typeface="Open Sans"/>
                <a:sym typeface="Open Sans"/>
              </a:rPr>
              <a:t>Presented by: Jess O’Reilly</a:t>
            </a:r>
            <a:endParaRPr sz="2400">
              <a:solidFill>
                <a:srgbClr val="FFFFFF"/>
              </a:solidFill>
              <a:highlight>
                <a:srgbClr val="000000"/>
              </a:highlight>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2400">
                <a:solidFill>
                  <a:srgbClr val="FFFFFF"/>
                </a:solidFill>
                <a:highlight>
                  <a:srgbClr val="000000"/>
                </a:highlight>
                <a:latin typeface="Open Sans"/>
                <a:ea typeface="Open Sans"/>
                <a:cs typeface="Open Sans"/>
                <a:sym typeface="Open Sans"/>
              </a:rPr>
              <a:t>Access via: </a:t>
            </a:r>
            <a:r>
              <a:rPr lang="en" sz="2400" u="sng">
                <a:solidFill>
                  <a:srgbClr val="F1C232"/>
                </a:solidFill>
                <a:highlight>
                  <a:srgbClr val="000000"/>
                </a:highlight>
                <a:latin typeface="Open Sans"/>
                <a:ea typeface="Open Sans"/>
                <a:cs typeface="Open Sans"/>
                <a:sym typeface="Open Sans"/>
                <a:hlinkClick r:id="rId4">
                  <a:extLst>
                    <a:ext uri="{A12FA001-AC4F-418D-AE19-62706E023703}">
                      <ahyp:hlinkClr val="tx"/>
                    </a:ext>
                  </a:extLst>
                </a:hlinkClick>
              </a:rPr>
              <a:t>bit.ly/tessjess</a:t>
            </a:r>
            <a:endParaRPr sz="2400">
              <a:solidFill>
                <a:srgbClr val="F1C232"/>
              </a:solidFill>
              <a:highlight>
                <a:srgbClr val="000000"/>
              </a:highlight>
              <a:latin typeface="Open Sans"/>
              <a:ea typeface="Open Sans"/>
              <a:cs typeface="Open Sans"/>
              <a:sym typeface="Open Sans"/>
            </a:endParaRPr>
          </a:p>
          <a:p>
            <a:pPr indent="0" lvl="0" marL="0" rtl="0" algn="l">
              <a:spcBef>
                <a:spcPts val="0"/>
              </a:spcBef>
              <a:spcAft>
                <a:spcPts val="0"/>
              </a:spcAft>
              <a:buNone/>
            </a:pPr>
            <a:r>
              <a:t/>
            </a:r>
            <a:endParaRPr sz="1800">
              <a:solidFill>
                <a:srgbClr val="FFFFFF"/>
              </a:solidFill>
              <a:latin typeface="Open Sans"/>
              <a:ea typeface="Open Sans"/>
              <a:cs typeface="Open Sans"/>
              <a:sym typeface="Open Sans"/>
            </a:endParaRPr>
          </a:p>
        </p:txBody>
      </p:sp>
      <p:sp>
        <p:nvSpPr>
          <p:cNvPr id="58" name="Google Shape;58;p13"/>
          <p:cNvSpPr txBox="1"/>
          <p:nvPr/>
        </p:nvSpPr>
        <p:spPr>
          <a:xfrm>
            <a:off x="5813825" y="4838850"/>
            <a:ext cx="3399600" cy="3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FFFFFF"/>
                </a:solidFill>
                <a:highlight>
                  <a:srgbClr val="000000"/>
                </a:highlight>
                <a:latin typeface="Open Sans"/>
                <a:ea typeface="Open Sans"/>
                <a:cs typeface="Open Sans"/>
                <a:sym typeface="Open Sans"/>
              </a:rPr>
              <a:t>Photo by </a:t>
            </a:r>
            <a:r>
              <a:rPr lang="en" sz="1050" u="sng">
                <a:solidFill>
                  <a:srgbClr val="F1C232"/>
                </a:solidFill>
                <a:highlight>
                  <a:srgbClr val="000000"/>
                </a:highlight>
                <a:latin typeface="Open Sans"/>
                <a:ea typeface="Open Sans"/>
                <a:cs typeface="Open Sans"/>
                <a:sym typeface="Open Sans"/>
                <a:hlinkClick r:id="rId5">
                  <a:extLst>
                    <a:ext uri="{A12FA001-AC4F-418D-AE19-62706E023703}">
                      <ahyp:hlinkClr val="tx"/>
                    </a:ext>
                  </a:extLst>
                </a:hlinkClick>
              </a:rPr>
              <a:t>Robson Hatsukami Morgan</a:t>
            </a:r>
            <a:r>
              <a:rPr lang="en" sz="1050">
                <a:solidFill>
                  <a:srgbClr val="FFFFFF"/>
                </a:solidFill>
                <a:highlight>
                  <a:srgbClr val="000000"/>
                </a:highlight>
                <a:latin typeface="Open Sans"/>
                <a:ea typeface="Open Sans"/>
                <a:cs typeface="Open Sans"/>
                <a:sym typeface="Open Sans"/>
              </a:rPr>
              <a:t> on</a:t>
            </a:r>
            <a:r>
              <a:rPr lang="en" sz="1050">
                <a:solidFill>
                  <a:srgbClr val="F1C232"/>
                </a:solidFill>
                <a:highlight>
                  <a:srgbClr val="000000"/>
                </a:highlight>
                <a:latin typeface="Open Sans"/>
                <a:ea typeface="Open Sans"/>
                <a:cs typeface="Open Sans"/>
                <a:sym typeface="Open Sans"/>
              </a:rPr>
              <a:t> </a:t>
            </a:r>
            <a:r>
              <a:rPr lang="en" sz="1050" u="sng">
                <a:solidFill>
                  <a:srgbClr val="F1C232"/>
                </a:solidFill>
                <a:highlight>
                  <a:srgbClr val="000000"/>
                </a:highlight>
                <a:latin typeface="Open Sans"/>
                <a:ea typeface="Open Sans"/>
                <a:cs typeface="Open Sans"/>
                <a:sym typeface="Open Sans"/>
                <a:hlinkClick r:id="rId6">
                  <a:extLst>
                    <a:ext uri="{A12FA001-AC4F-418D-AE19-62706E023703}">
                      <ahyp:hlinkClr val="tx"/>
                    </a:ext>
                  </a:extLst>
                </a:hlinkClick>
              </a:rPr>
              <a:t>Unsplash</a:t>
            </a:r>
            <a:endParaRPr>
              <a:solidFill>
                <a:srgbClr val="F1C232"/>
              </a:solidFill>
              <a:highlight>
                <a:srgbClr val="000000"/>
              </a:highlight>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descr="A screenshot of the Easter Egg Leaderboard, a stylized Moodle Block. " id="130" name="Google Shape;130;p22" title="Easter Egg Leaderboard "/>
          <p:cNvPicPr preferRelativeResize="0"/>
          <p:nvPr/>
        </p:nvPicPr>
        <p:blipFill>
          <a:blip r:embed="rId3">
            <a:alphaModFix/>
          </a:blip>
          <a:stretch>
            <a:fillRect/>
          </a:stretch>
        </p:blipFill>
        <p:spPr>
          <a:xfrm>
            <a:off x="400238" y="2491700"/>
            <a:ext cx="4105275" cy="1943100"/>
          </a:xfrm>
          <a:prstGeom prst="rect">
            <a:avLst/>
          </a:prstGeom>
          <a:noFill/>
          <a:ln>
            <a:noFill/>
          </a:ln>
        </p:spPr>
      </p:pic>
      <p:sp>
        <p:nvSpPr>
          <p:cNvPr id="131" name="Google Shape;131;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Social Presence Example 3:</a:t>
            </a:r>
            <a:endParaRPr/>
          </a:p>
          <a:p>
            <a:pPr indent="0" lvl="0" marL="0" rtl="0" algn="l">
              <a:spcBef>
                <a:spcPts val="0"/>
              </a:spcBef>
              <a:spcAft>
                <a:spcPts val="0"/>
              </a:spcAft>
              <a:buNone/>
            </a:pPr>
            <a:r>
              <a:rPr b="0" lang="en" sz="2400"/>
              <a:t>The Easter Egg Hunt</a:t>
            </a:r>
            <a:r>
              <a:rPr lang="en"/>
              <a:t> </a:t>
            </a:r>
            <a:endParaRPr/>
          </a:p>
        </p:txBody>
      </p:sp>
      <p:sp>
        <p:nvSpPr>
          <p:cNvPr id="132" name="Google Shape;132;p22"/>
          <p:cNvSpPr/>
          <p:nvPr/>
        </p:nvSpPr>
        <p:spPr>
          <a:xfrm>
            <a:off x="587816" y="3986359"/>
            <a:ext cx="2642400" cy="244800"/>
          </a:xfrm>
          <a:prstGeom prst="rect">
            <a:avLst/>
          </a:prstGeom>
          <a:solidFill>
            <a:srgbClr val="000000"/>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22"/>
          <p:cNvSpPr txBox="1"/>
          <p:nvPr/>
        </p:nvSpPr>
        <p:spPr>
          <a:xfrm>
            <a:off x="1762050" y="4461850"/>
            <a:ext cx="5619900" cy="45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latin typeface="Open Sans"/>
                <a:ea typeface="Open Sans"/>
                <a:cs typeface="Open Sans"/>
                <a:sym typeface="Open Sans"/>
                <a:hlinkClick r:id="rId4"/>
              </a:rPr>
              <a:t>Overview of the </a:t>
            </a:r>
            <a:r>
              <a:rPr lang="en" sz="1800" u="sng">
                <a:solidFill>
                  <a:schemeClr val="hlink"/>
                </a:solidFill>
                <a:latin typeface="Open Sans"/>
                <a:ea typeface="Open Sans"/>
                <a:cs typeface="Open Sans"/>
                <a:sym typeface="Open Sans"/>
                <a:hlinkClick r:id="rId5"/>
              </a:rPr>
              <a:t>Easter Eggs I planted in SSC 1002</a:t>
            </a:r>
            <a:endParaRPr sz="1800">
              <a:latin typeface="Open Sans"/>
              <a:ea typeface="Open Sans"/>
              <a:cs typeface="Open Sans"/>
              <a:sym typeface="Open Sans"/>
            </a:endParaRPr>
          </a:p>
        </p:txBody>
      </p:sp>
      <p:pic>
        <p:nvPicPr>
          <p:cNvPr descr="A screenshot of the first student-facing Easter egg. " id="134" name="Google Shape;134;p22" title="Easter Egg Hunt">
            <a:hlinkClick r:id="rId6"/>
          </p:cNvPr>
          <p:cNvPicPr preferRelativeResize="0"/>
          <p:nvPr/>
        </p:nvPicPr>
        <p:blipFill rotWithShape="1">
          <a:blip r:embed="rId7">
            <a:alphaModFix/>
          </a:blip>
          <a:srcRect b="7294" l="0" r="0" t="7286"/>
          <a:stretch/>
        </p:blipFill>
        <p:spPr>
          <a:xfrm>
            <a:off x="400250" y="1621638"/>
            <a:ext cx="8432179" cy="712308"/>
          </a:xfrm>
          <a:prstGeom prst="rect">
            <a:avLst/>
          </a:prstGeom>
          <a:noFill/>
          <a:ln>
            <a:noFill/>
          </a:ln>
          <a:effectLst>
            <a:outerShdw blurRad="57150" rotWithShape="0" algn="bl" dir="5400000" dist="19050">
              <a:srgbClr val="000000">
                <a:alpha val="50000"/>
              </a:srgbClr>
            </a:outerShdw>
          </a:effectLst>
        </p:spPr>
      </p:pic>
      <p:pic>
        <p:nvPicPr>
          <p:cNvPr descr="A screenshot of the Urban Dictionary's definition of an Easter Egg. " id="135" name="Google Shape;135;p22" title="Easter Egg Definition">
            <a:hlinkClick r:id="rId8"/>
          </p:cNvPr>
          <p:cNvPicPr preferRelativeResize="0"/>
          <p:nvPr/>
        </p:nvPicPr>
        <p:blipFill rotWithShape="1">
          <a:blip r:embed="rId9">
            <a:alphaModFix/>
          </a:blip>
          <a:srcRect b="25243" l="52606" r="21246" t="26342"/>
          <a:stretch/>
        </p:blipFill>
        <p:spPr>
          <a:xfrm>
            <a:off x="5089119" y="2491700"/>
            <a:ext cx="3181209" cy="181240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descr="A birds-eye view of many red apples. " id="140" name="Google Shape;140;p23" title="Teaching Presence"/>
          <p:cNvPicPr preferRelativeResize="0"/>
          <p:nvPr/>
        </p:nvPicPr>
        <p:blipFill rotWithShape="1">
          <a:blip r:embed="rId3">
            <a:alphaModFix/>
          </a:blip>
          <a:srcRect b="5555" l="0" r="0" t="5555"/>
          <a:stretch/>
        </p:blipFill>
        <p:spPr>
          <a:xfrm>
            <a:off x="-2129" y="-533400"/>
            <a:ext cx="9144001" cy="6096021"/>
          </a:xfrm>
          <a:prstGeom prst="rect">
            <a:avLst/>
          </a:prstGeom>
          <a:noFill/>
          <a:ln>
            <a:noFill/>
          </a:ln>
        </p:spPr>
      </p:pic>
      <p:sp>
        <p:nvSpPr>
          <p:cNvPr id="141" name="Google Shape;141;p23"/>
          <p:cNvSpPr/>
          <p:nvPr/>
        </p:nvSpPr>
        <p:spPr>
          <a:xfrm>
            <a:off x="1480200" y="1975800"/>
            <a:ext cx="6183600" cy="1191900"/>
          </a:xfrm>
          <a:prstGeom prst="rect">
            <a:avLst/>
          </a:prstGeom>
          <a:solidFill>
            <a:srgbClr val="FFFFFF"/>
          </a:solidFill>
          <a:ln cap="flat" cmpd="sng" w="76200">
            <a:solidFill>
              <a:srgbClr val="F1C23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3"/>
          <p:cNvSpPr txBox="1"/>
          <p:nvPr>
            <p:ph type="title"/>
          </p:nvPr>
        </p:nvSpPr>
        <p:spPr>
          <a:xfrm>
            <a:off x="311700" y="21330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4800">
                <a:latin typeface="Open Sans"/>
                <a:ea typeface="Open Sans"/>
                <a:cs typeface="Open Sans"/>
                <a:sym typeface="Open Sans"/>
              </a:rPr>
              <a:t>Teaching</a:t>
            </a:r>
            <a:r>
              <a:rPr b="1" lang="en" sz="4800">
                <a:latin typeface="Open Sans"/>
                <a:ea typeface="Open Sans"/>
                <a:cs typeface="Open Sans"/>
                <a:sym typeface="Open Sans"/>
              </a:rPr>
              <a:t> Presence</a:t>
            </a:r>
            <a:endParaRPr b="1" sz="4800">
              <a:latin typeface="Open Sans"/>
              <a:ea typeface="Open Sans"/>
              <a:cs typeface="Open Sans"/>
              <a:sym typeface="Open Sans"/>
            </a:endParaRPr>
          </a:p>
        </p:txBody>
      </p:sp>
      <p:sp>
        <p:nvSpPr>
          <p:cNvPr id="143" name="Google Shape;143;p23"/>
          <p:cNvSpPr txBox="1"/>
          <p:nvPr/>
        </p:nvSpPr>
        <p:spPr>
          <a:xfrm>
            <a:off x="6643116" y="4748022"/>
            <a:ext cx="2514600" cy="45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FFFFFF"/>
                </a:solidFill>
                <a:highlight>
                  <a:srgbClr val="000000"/>
                </a:highlight>
                <a:latin typeface="Roboto"/>
                <a:ea typeface="Roboto"/>
                <a:cs typeface="Roboto"/>
                <a:sym typeface="Roboto"/>
              </a:rPr>
              <a:t>Photo by </a:t>
            </a:r>
            <a:r>
              <a:rPr lang="en" sz="1050" u="sng">
                <a:solidFill>
                  <a:srgbClr val="F1C232"/>
                </a:solidFill>
                <a:highlight>
                  <a:srgbClr val="000000"/>
                </a:highlight>
                <a:latin typeface="Roboto"/>
                <a:ea typeface="Roboto"/>
                <a:cs typeface="Roboto"/>
                <a:sym typeface="Roboto"/>
                <a:hlinkClick r:id="rId4">
                  <a:extLst>
                    <a:ext uri="{A12FA001-AC4F-418D-AE19-62706E023703}">
                      <ahyp:hlinkClr val="tx"/>
                    </a:ext>
                  </a:extLst>
                </a:hlinkClick>
              </a:rPr>
              <a:t>Matheus Cenali</a:t>
            </a:r>
            <a:r>
              <a:rPr lang="en" sz="1050">
                <a:solidFill>
                  <a:srgbClr val="FFFFFF"/>
                </a:solidFill>
                <a:highlight>
                  <a:srgbClr val="000000"/>
                </a:highlight>
                <a:latin typeface="Roboto"/>
                <a:ea typeface="Roboto"/>
                <a:cs typeface="Roboto"/>
                <a:sym typeface="Roboto"/>
              </a:rPr>
              <a:t> on </a:t>
            </a:r>
            <a:r>
              <a:rPr lang="en" sz="1050" u="sng">
                <a:solidFill>
                  <a:srgbClr val="F1C232"/>
                </a:solidFill>
                <a:highlight>
                  <a:srgbClr val="000000"/>
                </a:highlight>
                <a:latin typeface="Roboto"/>
                <a:ea typeface="Roboto"/>
                <a:cs typeface="Roboto"/>
                <a:sym typeface="Roboto"/>
                <a:hlinkClick r:id="rId5">
                  <a:extLst>
                    <a:ext uri="{A12FA001-AC4F-418D-AE19-62706E023703}">
                      <ahyp:hlinkClr val="tx"/>
                    </a:ext>
                  </a:extLst>
                </a:hlinkClick>
              </a:rPr>
              <a:t>Unsplash</a:t>
            </a:r>
            <a:endParaRPr>
              <a:solidFill>
                <a:srgbClr val="F1C232"/>
              </a:solidFill>
              <a:highlight>
                <a:srgbClr val="000000"/>
              </a:high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descr="A birds-eye view of many red apples. " id="148" name="Google Shape;148;p24" title="Examples of Teaching Presence"/>
          <p:cNvPicPr preferRelativeResize="0"/>
          <p:nvPr/>
        </p:nvPicPr>
        <p:blipFill rotWithShape="1">
          <a:blip r:embed="rId3">
            <a:alphaModFix/>
          </a:blip>
          <a:srcRect b="5555" l="0" r="0" t="5555"/>
          <a:stretch/>
        </p:blipFill>
        <p:spPr>
          <a:xfrm>
            <a:off x="-2129" y="-533400"/>
            <a:ext cx="9144001" cy="6096021"/>
          </a:xfrm>
          <a:prstGeom prst="rect">
            <a:avLst/>
          </a:prstGeom>
          <a:noFill/>
          <a:ln>
            <a:noFill/>
          </a:ln>
        </p:spPr>
      </p:pic>
      <p:grpSp>
        <p:nvGrpSpPr>
          <p:cNvPr id="149" name="Google Shape;149;p24"/>
          <p:cNvGrpSpPr/>
          <p:nvPr/>
        </p:nvGrpSpPr>
        <p:grpSpPr>
          <a:xfrm>
            <a:off x="298650" y="847374"/>
            <a:ext cx="8546700" cy="3448751"/>
            <a:chOff x="457200" y="1524000"/>
            <a:chExt cx="8546700" cy="3200400"/>
          </a:xfrm>
        </p:grpSpPr>
        <p:sp>
          <p:nvSpPr>
            <p:cNvPr id="150" name="Google Shape;150;p24"/>
            <p:cNvSpPr/>
            <p:nvPr/>
          </p:nvSpPr>
          <p:spPr>
            <a:xfrm>
              <a:off x="457200" y="1524000"/>
              <a:ext cx="2667000" cy="3200400"/>
            </a:xfrm>
            <a:prstGeom prst="rect">
              <a:avLst/>
            </a:prstGeom>
            <a:solidFill>
              <a:srgbClr val="FFFFFF"/>
            </a:solidFill>
            <a:ln cap="flat" cmpd="sng" w="38100">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4"/>
            <p:cNvSpPr/>
            <p:nvPr/>
          </p:nvSpPr>
          <p:spPr>
            <a:xfrm>
              <a:off x="3397050" y="1524000"/>
              <a:ext cx="2667000" cy="3200400"/>
            </a:xfrm>
            <a:prstGeom prst="rect">
              <a:avLst/>
            </a:prstGeom>
            <a:solidFill>
              <a:srgbClr val="FFFFFF"/>
            </a:solidFill>
            <a:ln cap="flat" cmpd="sng" w="38100">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4"/>
            <p:cNvSpPr/>
            <p:nvPr/>
          </p:nvSpPr>
          <p:spPr>
            <a:xfrm>
              <a:off x="6336900" y="1524000"/>
              <a:ext cx="2667000" cy="3200400"/>
            </a:xfrm>
            <a:prstGeom prst="rect">
              <a:avLst/>
            </a:prstGeom>
            <a:solidFill>
              <a:srgbClr val="FFFFFF"/>
            </a:solidFill>
            <a:ln cap="flat" cmpd="sng" w="38100">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3" name="Google Shape;153;p24"/>
          <p:cNvSpPr txBox="1"/>
          <p:nvPr/>
        </p:nvSpPr>
        <p:spPr>
          <a:xfrm>
            <a:off x="271775" y="867800"/>
            <a:ext cx="2699700" cy="351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2400">
              <a:latin typeface="Open Sans"/>
              <a:ea typeface="Open Sans"/>
              <a:cs typeface="Open Sans"/>
              <a:sym typeface="Open Sans"/>
            </a:endParaRPr>
          </a:p>
          <a:p>
            <a:pPr indent="0" lvl="0" marL="0" rtl="0" algn="ctr">
              <a:spcBef>
                <a:spcPts val="0"/>
              </a:spcBef>
              <a:spcAft>
                <a:spcPts val="0"/>
              </a:spcAft>
              <a:buNone/>
            </a:pPr>
            <a:r>
              <a:rPr b="1" lang="en" sz="2400">
                <a:latin typeface="Open Sans"/>
                <a:ea typeface="Open Sans"/>
                <a:cs typeface="Open Sans"/>
                <a:sym typeface="Open Sans"/>
              </a:rPr>
              <a:t>Example 1:</a:t>
            </a:r>
            <a:endParaRPr b="1" sz="2400">
              <a:latin typeface="Open Sans"/>
              <a:ea typeface="Open Sans"/>
              <a:cs typeface="Open Sans"/>
              <a:sym typeface="Open Sans"/>
            </a:endParaRPr>
          </a:p>
          <a:p>
            <a:pPr indent="0" lvl="0" marL="0" rtl="0" algn="ctr">
              <a:spcBef>
                <a:spcPts val="0"/>
              </a:spcBef>
              <a:spcAft>
                <a:spcPts val="0"/>
              </a:spcAft>
              <a:buNone/>
            </a:pPr>
            <a:r>
              <a:t/>
            </a:r>
            <a:endParaRPr b="1" sz="2400">
              <a:latin typeface="Open Sans"/>
              <a:ea typeface="Open Sans"/>
              <a:cs typeface="Open Sans"/>
              <a:sym typeface="Open Sans"/>
            </a:endParaRPr>
          </a:p>
          <a:p>
            <a:pPr indent="0" lvl="0" marL="0" rtl="0" algn="ctr">
              <a:spcBef>
                <a:spcPts val="0"/>
              </a:spcBef>
              <a:spcAft>
                <a:spcPts val="0"/>
              </a:spcAft>
              <a:buNone/>
            </a:pPr>
            <a:r>
              <a:rPr lang="en" sz="2400">
                <a:latin typeface="Open Sans"/>
                <a:ea typeface="Open Sans"/>
                <a:cs typeface="Open Sans"/>
                <a:sym typeface="Open Sans"/>
              </a:rPr>
              <a:t>Icons, </a:t>
            </a:r>
            <a:endParaRPr sz="2400">
              <a:latin typeface="Open Sans"/>
              <a:ea typeface="Open Sans"/>
              <a:cs typeface="Open Sans"/>
              <a:sym typeface="Open Sans"/>
            </a:endParaRPr>
          </a:p>
          <a:p>
            <a:pPr indent="0" lvl="0" marL="0" rtl="0" algn="ctr">
              <a:spcBef>
                <a:spcPts val="0"/>
              </a:spcBef>
              <a:spcAft>
                <a:spcPts val="0"/>
              </a:spcAft>
              <a:buNone/>
            </a:pPr>
            <a:r>
              <a:rPr lang="en" sz="2400">
                <a:latin typeface="Open Sans"/>
                <a:ea typeface="Open Sans"/>
                <a:cs typeface="Open Sans"/>
                <a:sym typeface="Open Sans"/>
              </a:rPr>
              <a:t>Headings &amp; Checklists</a:t>
            </a:r>
            <a:endParaRPr sz="2400">
              <a:latin typeface="Open Sans"/>
              <a:ea typeface="Open Sans"/>
              <a:cs typeface="Open Sans"/>
              <a:sym typeface="Open Sans"/>
            </a:endParaRPr>
          </a:p>
          <a:p>
            <a:pPr indent="0" lvl="0" marL="0" rtl="0" algn="ctr">
              <a:spcBef>
                <a:spcPts val="0"/>
              </a:spcBef>
              <a:spcAft>
                <a:spcPts val="0"/>
              </a:spcAft>
              <a:buNone/>
            </a:pPr>
            <a:r>
              <a:t/>
            </a:r>
            <a:endParaRPr sz="2400">
              <a:latin typeface="Open Sans"/>
              <a:ea typeface="Open Sans"/>
              <a:cs typeface="Open Sans"/>
              <a:sym typeface="Open Sans"/>
            </a:endParaRPr>
          </a:p>
          <a:p>
            <a:pPr indent="0" lvl="0" marL="0" rtl="0" algn="l">
              <a:spcBef>
                <a:spcPts val="0"/>
              </a:spcBef>
              <a:spcAft>
                <a:spcPts val="0"/>
              </a:spcAft>
              <a:buNone/>
            </a:pPr>
            <a:r>
              <a:t/>
            </a:r>
            <a:endParaRPr sz="2400">
              <a:latin typeface="Open Sans"/>
              <a:ea typeface="Open Sans"/>
              <a:cs typeface="Open Sans"/>
              <a:sym typeface="Open Sans"/>
            </a:endParaRPr>
          </a:p>
        </p:txBody>
      </p:sp>
      <p:sp>
        <p:nvSpPr>
          <p:cNvPr id="154" name="Google Shape;154;p24"/>
          <p:cNvSpPr txBox="1"/>
          <p:nvPr/>
        </p:nvSpPr>
        <p:spPr>
          <a:xfrm>
            <a:off x="3243575" y="867800"/>
            <a:ext cx="2699700" cy="351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2400">
              <a:latin typeface="Open Sans"/>
              <a:ea typeface="Open Sans"/>
              <a:cs typeface="Open Sans"/>
              <a:sym typeface="Open Sans"/>
            </a:endParaRPr>
          </a:p>
          <a:p>
            <a:pPr indent="0" lvl="0" marL="0" rtl="0" algn="ctr">
              <a:spcBef>
                <a:spcPts val="0"/>
              </a:spcBef>
              <a:spcAft>
                <a:spcPts val="0"/>
              </a:spcAft>
              <a:buNone/>
            </a:pPr>
            <a:r>
              <a:rPr b="1" lang="en" sz="2400">
                <a:latin typeface="Open Sans"/>
                <a:ea typeface="Open Sans"/>
                <a:cs typeface="Open Sans"/>
                <a:sym typeface="Open Sans"/>
              </a:rPr>
              <a:t>Example 2:</a:t>
            </a:r>
            <a:endParaRPr b="1" sz="2400">
              <a:latin typeface="Open Sans"/>
              <a:ea typeface="Open Sans"/>
              <a:cs typeface="Open Sans"/>
              <a:sym typeface="Open Sans"/>
            </a:endParaRPr>
          </a:p>
          <a:p>
            <a:pPr indent="0" lvl="0" marL="0" rtl="0" algn="ctr">
              <a:spcBef>
                <a:spcPts val="0"/>
              </a:spcBef>
              <a:spcAft>
                <a:spcPts val="0"/>
              </a:spcAft>
              <a:buNone/>
            </a:pPr>
            <a:r>
              <a:t/>
            </a:r>
            <a:endParaRPr sz="2400">
              <a:latin typeface="Open Sans"/>
              <a:ea typeface="Open Sans"/>
              <a:cs typeface="Open Sans"/>
              <a:sym typeface="Open Sans"/>
            </a:endParaRPr>
          </a:p>
          <a:p>
            <a:pPr indent="0" lvl="0" marL="0" rtl="0" algn="ctr">
              <a:spcBef>
                <a:spcPts val="0"/>
              </a:spcBef>
              <a:spcAft>
                <a:spcPts val="0"/>
              </a:spcAft>
              <a:buNone/>
            </a:pPr>
            <a:r>
              <a:rPr lang="en" sz="2400">
                <a:latin typeface="Open Sans"/>
                <a:ea typeface="Open Sans"/>
                <a:cs typeface="Open Sans"/>
                <a:sym typeface="Open Sans"/>
              </a:rPr>
              <a:t>Early F2F &amp; Virtual 1-1 Meetings</a:t>
            </a:r>
            <a:endParaRPr sz="2400">
              <a:latin typeface="Open Sans"/>
              <a:ea typeface="Open Sans"/>
              <a:cs typeface="Open Sans"/>
              <a:sym typeface="Open Sans"/>
            </a:endParaRPr>
          </a:p>
          <a:p>
            <a:pPr indent="0" lvl="0" marL="0" rtl="0" algn="ctr">
              <a:spcBef>
                <a:spcPts val="0"/>
              </a:spcBef>
              <a:spcAft>
                <a:spcPts val="0"/>
              </a:spcAft>
              <a:buNone/>
            </a:pPr>
            <a:r>
              <a:t/>
            </a:r>
            <a:endParaRPr sz="2400">
              <a:latin typeface="Open Sans"/>
              <a:ea typeface="Open Sans"/>
              <a:cs typeface="Open Sans"/>
              <a:sym typeface="Open Sans"/>
            </a:endParaRPr>
          </a:p>
        </p:txBody>
      </p:sp>
      <p:sp>
        <p:nvSpPr>
          <p:cNvPr id="155" name="Google Shape;155;p24"/>
          <p:cNvSpPr txBox="1"/>
          <p:nvPr/>
        </p:nvSpPr>
        <p:spPr>
          <a:xfrm>
            <a:off x="6155149" y="823547"/>
            <a:ext cx="2699700" cy="351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2400">
              <a:latin typeface="Open Sans"/>
              <a:ea typeface="Open Sans"/>
              <a:cs typeface="Open Sans"/>
              <a:sym typeface="Open Sans"/>
            </a:endParaRPr>
          </a:p>
          <a:p>
            <a:pPr indent="0" lvl="0" marL="0" rtl="0" algn="ctr">
              <a:spcBef>
                <a:spcPts val="0"/>
              </a:spcBef>
              <a:spcAft>
                <a:spcPts val="0"/>
              </a:spcAft>
              <a:buNone/>
            </a:pPr>
            <a:r>
              <a:rPr b="1" lang="en" sz="2400">
                <a:latin typeface="Open Sans"/>
                <a:ea typeface="Open Sans"/>
                <a:cs typeface="Open Sans"/>
                <a:sym typeface="Open Sans"/>
              </a:rPr>
              <a:t>Example 3:</a:t>
            </a:r>
            <a:endParaRPr b="1" sz="2400">
              <a:latin typeface="Open Sans"/>
              <a:ea typeface="Open Sans"/>
              <a:cs typeface="Open Sans"/>
              <a:sym typeface="Open Sans"/>
            </a:endParaRPr>
          </a:p>
          <a:p>
            <a:pPr indent="0" lvl="0" marL="0" rtl="0" algn="ctr">
              <a:spcBef>
                <a:spcPts val="0"/>
              </a:spcBef>
              <a:spcAft>
                <a:spcPts val="0"/>
              </a:spcAft>
              <a:buNone/>
            </a:pPr>
            <a:r>
              <a:t/>
            </a:r>
            <a:endParaRPr b="1" sz="2400">
              <a:latin typeface="Open Sans"/>
              <a:ea typeface="Open Sans"/>
              <a:cs typeface="Open Sans"/>
              <a:sym typeface="Open Sans"/>
            </a:endParaRPr>
          </a:p>
          <a:p>
            <a:pPr indent="0" lvl="0" marL="0" rtl="0" algn="ctr">
              <a:spcBef>
                <a:spcPts val="0"/>
              </a:spcBef>
              <a:spcAft>
                <a:spcPts val="0"/>
              </a:spcAft>
              <a:buNone/>
            </a:pPr>
            <a:r>
              <a:rPr lang="en" sz="2400">
                <a:latin typeface="Open Sans"/>
                <a:ea typeface="Open Sans"/>
                <a:cs typeface="Open Sans"/>
                <a:sym typeface="Open Sans"/>
              </a:rPr>
              <a:t>Prototyping Course Content &amp; Assessments</a:t>
            </a:r>
            <a:endParaRPr sz="2400">
              <a:latin typeface="Open Sans"/>
              <a:ea typeface="Open Sans"/>
              <a:cs typeface="Open Sans"/>
              <a:sym typeface="Ope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Teaching Presence Example 1:</a:t>
            </a:r>
            <a:endParaRPr/>
          </a:p>
          <a:p>
            <a:pPr indent="0" lvl="0" marL="0" rtl="0" algn="l">
              <a:spcBef>
                <a:spcPts val="0"/>
              </a:spcBef>
              <a:spcAft>
                <a:spcPts val="0"/>
              </a:spcAft>
              <a:buNone/>
            </a:pPr>
            <a:r>
              <a:rPr b="0" lang="en" sz="2400"/>
              <a:t>Icons, Headings &amp; Checklists</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b="0" sz="2400"/>
          </a:p>
        </p:txBody>
      </p:sp>
      <p:sp>
        <p:nvSpPr>
          <p:cNvPr id="161" name="Google Shape;161;p25"/>
          <p:cNvSpPr txBox="1"/>
          <p:nvPr/>
        </p:nvSpPr>
        <p:spPr>
          <a:xfrm>
            <a:off x="311700" y="4217550"/>
            <a:ext cx="32415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u="sng">
                <a:solidFill>
                  <a:schemeClr val="accent5"/>
                </a:solidFill>
                <a:latin typeface="Open Sans"/>
                <a:ea typeface="Open Sans"/>
                <a:cs typeface="Open Sans"/>
                <a:sym typeface="Open Sans"/>
                <a:hlinkClick r:id="rId3">
                  <a:extLst>
                    <a:ext uri="{A12FA001-AC4F-418D-AE19-62706E023703}">
                      <ahyp:hlinkClr val="tx"/>
                    </a:ext>
                  </a:extLst>
                </a:hlinkClick>
              </a:rPr>
              <a:t>Course Structure Overview GDoc for SSC 1002</a:t>
            </a:r>
            <a:endParaRPr sz="18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a:p>
        </p:txBody>
      </p:sp>
      <p:sp>
        <p:nvSpPr>
          <p:cNvPr id="162" name="Google Shape;162;p25"/>
          <p:cNvSpPr txBox="1"/>
          <p:nvPr/>
        </p:nvSpPr>
        <p:spPr>
          <a:xfrm>
            <a:off x="3852900" y="4217550"/>
            <a:ext cx="5205600" cy="77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latin typeface="Open Sans"/>
                <a:ea typeface="Open Sans"/>
                <a:cs typeface="Open Sans"/>
                <a:sym typeface="Open Sans"/>
                <a:hlinkClick r:id="rId4"/>
              </a:rPr>
              <a:t>Example Weekly Guide (Student-Facing) that is linear and action-oriented</a:t>
            </a:r>
            <a:r>
              <a:rPr lang="en" sz="1800" u="sng">
                <a:solidFill>
                  <a:schemeClr val="hlink"/>
                </a:solidFill>
                <a:latin typeface="Open Sans"/>
                <a:ea typeface="Open Sans"/>
                <a:cs typeface="Open Sans"/>
                <a:sym typeface="Open Sans"/>
                <a:hlinkClick r:id="rId5"/>
              </a:rPr>
              <a:t>, basically a checklist</a:t>
            </a:r>
            <a:endParaRPr sz="1800">
              <a:latin typeface="Open Sans"/>
              <a:ea typeface="Open Sans"/>
              <a:cs typeface="Open Sans"/>
              <a:sym typeface="Open Sans"/>
            </a:endParaRPr>
          </a:p>
        </p:txBody>
      </p:sp>
      <p:pic>
        <p:nvPicPr>
          <p:cNvPr descr="A screenshot of personal learning, assessment and feedback, and social learning labels used to organize a Moodle course. " id="163" name="Google Shape;163;p25" title="Labels 1"/>
          <p:cNvPicPr preferRelativeResize="0"/>
          <p:nvPr/>
        </p:nvPicPr>
        <p:blipFill>
          <a:blip r:embed="rId6">
            <a:alphaModFix/>
          </a:blip>
          <a:stretch>
            <a:fillRect/>
          </a:stretch>
        </p:blipFill>
        <p:spPr>
          <a:xfrm>
            <a:off x="311700" y="1781875"/>
            <a:ext cx="3424620" cy="2130875"/>
          </a:xfrm>
          <a:prstGeom prst="rect">
            <a:avLst/>
          </a:prstGeom>
          <a:noFill/>
          <a:ln>
            <a:noFill/>
          </a:ln>
          <a:effectLst>
            <a:outerShdw blurRad="57150" rotWithShape="0" algn="bl" dir="5400000" dist="19050">
              <a:srgbClr val="000000">
                <a:alpha val="50000"/>
              </a:srgbClr>
            </a:outerShdw>
          </a:effectLst>
        </p:spPr>
      </p:pic>
      <p:pic>
        <p:nvPicPr>
          <p:cNvPr descr="A screenshot of essential information, expanded information, and additional resources labels used to organize a Moodle course. " id="164" name="Google Shape;164;p25" title="Labels 2"/>
          <p:cNvPicPr preferRelativeResize="0"/>
          <p:nvPr/>
        </p:nvPicPr>
        <p:blipFill>
          <a:blip r:embed="rId7">
            <a:alphaModFix/>
          </a:blip>
          <a:stretch>
            <a:fillRect/>
          </a:stretch>
        </p:blipFill>
        <p:spPr>
          <a:xfrm>
            <a:off x="3888720" y="1645688"/>
            <a:ext cx="2716399" cy="2255993"/>
          </a:xfrm>
          <a:prstGeom prst="rect">
            <a:avLst/>
          </a:prstGeom>
          <a:noFill/>
          <a:ln>
            <a:noFill/>
          </a:ln>
          <a:effectLst>
            <a:outerShdw blurRad="57150" rotWithShape="0" algn="bl" dir="5400000" dist="19050">
              <a:srgbClr val="000000">
                <a:alpha val="50000"/>
              </a:srgbClr>
            </a:outerShdw>
          </a:effectLst>
        </p:spPr>
      </p:pic>
      <p:pic>
        <p:nvPicPr>
          <p:cNvPr descr="A screenshot of observe, act, reflect, further act labels used to organize a Moodle course. " id="165" name="Google Shape;165;p25" title="Labels 3"/>
          <p:cNvPicPr preferRelativeResize="0"/>
          <p:nvPr/>
        </p:nvPicPr>
        <p:blipFill>
          <a:blip r:embed="rId8">
            <a:alphaModFix/>
          </a:blip>
          <a:stretch>
            <a:fillRect/>
          </a:stretch>
        </p:blipFill>
        <p:spPr>
          <a:xfrm>
            <a:off x="6757520" y="1017725"/>
            <a:ext cx="2213842" cy="28950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Teaching Presence Example 2:</a:t>
            </a:r>
            <a:endParaRPr/>
          </a:p>
          <a:p>
            <a:pPr indent="0" lvl="0" marL="0" rtl="0" algn="l">
              <a:spcBef>
                <a:spcPts val="0"/>
              </a:spcBef>
              <a:spcAft>
                <a:spcPts val="0"/>
              </a:spcAft>
              <a:buNone/>
            </a:pPr>
            <a:r>
              <a:rPr b="0" lang="en" sz="2400"/>
              <a:t>Early Face-to-Face and Virtual 1-1 Meetings</a:t>
            </a:r>
            <a:r>
              <a:rPr lang="en"/>
              <a:t> </a:t>
            </a:r>
            <a:endParaRPr/>
          </a:p>
        </p:txBody>
      </p:sp>
      <p:pic>
        <p:nvPicPr>
          <p:cNvPr descr="A screenshot of the Moodle activity inviting students to arrange for a face to face, virtual, or telephone meeting with me. " id="171" name="Google Shape;171;p26" title="Schedule a Chat"/>
          <p:cNvPicPr preferRelativeResize="0"/>
          <p:nvPr/>
        </p:nvPicPr>
        <p:blipFill>
          <a:blip r:embed="rId3">
            <a:alphaModFix/>
          </a:blip>
          <a:stretch>
            <a:fillRect/>
          </a:stretch>
        </p:blipFill>
        <p:spPr>
          <a:xfrm>
            <a:off x="152400" y="2307450"/>
            <a:ext cx="8839203" cy="2683827"/>
          </a:xfrm>
          <a:prstGeom prst="rect">
            <a:avLst/>
          </a:prstGeom>
          <a:noFill/>
          <a:ln>
            <a:noFill/>
          </a:ln>
          <a:effectLst>
            <a:outerShdw blurRad="57150" rotWithShape="0" algn="bl" dir="5400000" dist="19050">
              <a:srgbClr val="000000">
                <a:alpha val="50000"/>
              </a:srgbClr>
            </a:outerShdw>
          </a:effectLst>
        </p:spPr>
      </p:pic>
      <p:pic>
        <p:nvPicPr>
          <p:cNvPr descr="A screenshot of the total amount of students who could have (35) and who did (21) attend a one on one chat. " id="172" name="Google Shape;172;p26" title="Attendable and Attended"/>
          <p:cNvPicPr preferRelativeResize="0"/>
          <p:nvPr/>
        </p:nvPicPr>
        <p:blipFill>
          <a:blip r:embed="rId4">
            <a:alphaModFix/>
          </a:blip>
          <a:stretch>
            <a:fillRect/>
          </a:stretch>
        </p:blipFill>
        <p:spPr>
          <a:xfrm>
            <a:off x="5734225" y="1765150"/>
            <a:ext cx="3098075" cy="1950650"/>
          </a:xfrm>
          <a:prstGeom prst="rect">
            <a:avLst/>
          </a:prstGeom>
          <a:noFill/>
          <a:ln>
            <a:noFill/>
          </a:ln>
          <a:effectLst>
            <a:outerShdw blurRad="57150" rotWithShape="0" algn="bl" dir="5400000" dist="19050">
              <a:srgbClr val="000000">
                <a:alpha val="50000"/>
              </a:srgbClr>
            </a:outerShdw>
          </a:effectLst>
        </p:spPr>
      </p:pic>
      <p:sp>
        <p:nvSpPr>
          <p:cNvPr id="173" name="Google Shape;173;p26"/>
          <p:cNvSpPr txBox="1"/>
          <p:nvPr/>
        </p:nvSpPr>
        <p:spPr>
          <a:xfrm>
            <a:off x="8497850" y="5423750"/>
            <a:ext cx="7346400" cy="85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6"/>
          <p:cNvSpPr txBox="1"/>
          <p:nvPr/>
        </p:nvSpPr>
        <p:spPr>
          <a:xfrm>
            <a:off x="2190200" y="1773425"/>
            <a:ext cx="3426600" cy="18210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sz="2400">
                <a:highlight>
                  <a:srgbClr val="FFFFFF"/>
                </a:highlight>
                <a:latin typeface="Open Sans"/>
                <a:ea typeface="Open Sans"/>
                <a:cs typeface="Open Sans"/>
                <a:sym typeface="Open Sans"/>
              </a:rPr>
              <a:t>“I’m in my second year, but you’re the first prof that I’ve...met”</a:t>
            </a:r>
            <a:endParaRPr sz="2400">
              <a:highlight>
                <a:srgbClr val="FFFFFF"/>
              </a:highlight>
              <a:latin typeface="Open Sans"/>
              <a:ea typeface="Open Sans"/>
              <a:cs typeface="Open Sans"/>
              <a:sym typeface="Open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Teaching Presence Example 3:</a:t>
            </a:r>
            <a:endParaRPr/>
          </a:p>
          <a:p>
            <a:pPr indent="0" lvl="0" marL="0" rtl="0" algn="l">
              <a:spcBef>
                <a:spcPts val="0"/>
              </a:spcBef>
              <a:spcAft>
                <a:spcPts val="0"/>
              </a:spcAft>
              <a:buNone/>
            </a:pPr>
            <a:r>
              <a:rPr b="0" lang="en" sz="2400"/>
              <a:t>Prototyping Course Content &amp; Assessments</a:t>
            </a:r>
            <a:r>
              <a:rPr lang="en"/>
              <a:t> </a:t>
            </a:r>
            <a:endParaRPr/>
          </a:p>
        </p:txBody>
      </p:sp>
      <p:pic>
        <p:nvPicPr>
          <p:cNvPr descr="The course landing image used in SOC 1012: Truth and Reconciliation Onine Fall 2019 is shown. A treeline in blacks and blues, with text in the centre. " id="180" name="Google Shape;180;p27" title="Course Landing Image"/>
          <p:cNvPicPr preferRelativeResize="0"/>
          <p:nvPr/>
        </p:nvPicPr>
        <p:blipFill>
          <a:blip r:embed="rId3">
            <a:alphaModFix/>
          </a:blip>
          <a:stretch>
            <a:fillRect/>
          </a:stretch>
        </p:blipFill>
        <p:spPr>
          <a:xfrm>
            <a:off x="741500" y="1699750"/>
            <a:ext cx="7661000" cy="2562599"/>
          </a:xfrm>
          <a:prstGeom prst="rect">
            <a:avLst/>
          </a:prstGeom>
          <a:noFill/>
          <a:ln>
            <a:noFill/>
          </a:ln>
          <a:effectLst>
            <a:outerShdw blurRad="57150" rotWithShape="0" algn="bl" dir="5400000" dist="19050">
              <a:srgbClr val="000000">
                <a:alpha val="50000"/>
              </a:srgbClr>
            </a:outerShdw>
          </a:effectLst>
        </p:spPr>
      </p:pic>
      <p:sp>
        <p:nvSpPr>
          <p:cNvPr id="181" name="Google Shape;181;p27"/>
          <p:cNvSpPr txBox="1"/>
          <p:nvPr/>
        </p:nvSpPr>
        <p:spPr>
          <a:xfrm>
            <a:off x="687048" y="4515275"/>
            <a:ext cx="4554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u="sng">
                <a:solidFill>
                  <a:schemeClr val="hlink"/>
                </a:solidFill>
                <a:latin typeface="Open Sans"/>
                <a:ea typeface="Open Sans"/>
                <a:cs typeface="Open Sans"/>
                <a:sym typeface="Open Sans"/>
                <a:hlinkClick r:id="rId4"/>
              </a:rPr>
              <a:t>Content Template</a:t>
            </a:r>
            <a:endParaRPr sz="2400">
              <a:latin typeface="Open Sans"/>
              <a:ea typeface="Open Sans"/>
              <a:cs typeface="Open Sans"/>
              <a:sym typeface="Open Sans"/>
            </a:endParaRPr>
          </a:p>
        </p:txBody>
      </p:sp>
      <p:sp>
        <p:nvSpPr>
          <p:cNvPr id="182" name="Google Shape;182;p27"/>
          <p:cNvSpPr txBox="1"/>
          <p:nvPr/>
        </p:nvSpPr>
        <p:spPr>
          <a:xfrm>
            <a:off x="5243675" y="4515525"/>
            <a:ext cx="3402600" cy="69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u="sng">
                <a:solidFill>
                  <a:schemeClr val="hlink"/>
                </a:solidFill>
                <a:latin typeface="Open Sans"/>
                <a:ea typeface="Open Sans"/>
                <a:cs typeface="Open Sans"/>
                <a:sym typeface="Open Sans"/>
                <a:hlinkClick r:id="rId5"/>
              </a:rPr>
              <a:t>Assessment Template</a:t>
            </a:r>
            <a:endParaRPr sz="2400">
              <a:latin typeface="Open Sans"/>
              <a:ea typeface="Open Sans"/>
              <a:cs typeface="Open Sans"/>
              <a:sym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descr="A big lightbulb is shown central, with blurred lightbulbs in the background. " id="187" name="Google Shape;187;p28" title="Cognitive Presence"/>
          <p:cNvPicPr preferRelativeResize="0"/>
          <p:nvPr/>
        </p:nvPicPr>
        <p:blipFill rotWithShape="1">
          <a:blip r:embed="rId3">
            <a:alphaModFix/>
          </a:blip>
          <a:srcRect b="0" l="0" r="0" t="0"/>
          <a:stretch/>
        </p:blipFill>
        <p:spPr>
          <a:xfrm>
            <a:off x="-2129" y="-533400"/>
            <a:ext cx="9144006" cy="6096021"/>
          </a:xfrm>
          <a:prstGeom prst="rect">
            <a:avLst/>
          </a:prstGeom>
          <a:noFill/>
          <a:ln>
            <a:noFill/>
          </a:ln>
        </p:spPr>
      </p:pic>
      <p:sp>
        <p:nvSpPr>
          <p:cNvPr id="188" name="Google Shape;188;p28"/>
          <p:cNvSpPr/>
          <p:nvPr/>
        </p:nvSpPr>
        <p:spPr>
          <a:xfrm>
            <a:off x="1480200" y="1975800"/>
            <a:ext cx="6183600" cy="1191900"/>
          </a:xfrm>
          <a:prstGeom prst="rect">
            <a:avLst/>
          </a:prstGeom>
          <a:solidFill>
            <a:srgbClr val="FFFFFF"/>
          </a:solidFill>
          <a:ln cap="flat" cmpd="sng" w="76200">
            <a:solidFill>
              <a:srgbClr val="F1C23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8"/>
          <p:cNvSpPr txBox="1"/>
          <p:nvPr>
            <p:ph type="title"/>
          </p:nvPr>
        </p:nvSpPr>
        <p:spPr>
          <a:xfrm>
            <a:off x="311700" y="21330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4800">
                <a:latin typeface="Open Sans"/>
                <a:ea typeface="Open Sans"/>
                <a:cs typeface="Open Sans"/>
                <a:sym typeface="Open Sans"/>
              </a:rPr>
              <a:t>Cognitive </a:t>
            </a:r>
            <a:r>
              <a:rPr b="1" lang="en" sz="4800">
                <a:latin typeface="Open Sans"/>
                <a:ea typeface="Open Sans"/>
                <a:cs typeface="Open Sans"/>
                <a:sym typeface="Open Sans"/>
              </a:rPr>
              <a:t>Presence</a:t>
            </a:r>
            <a:endParaRPr b="1" sz="4800">
              <a:latin typeface="Open Sans"/>
              <a:ea typeface="Open Sans"/>
              <a:cs typeface="Open Sans"/>
              <a:sym typeface="Open Sans"/>
            </a:endParaRPr>
          </a:p>
        </p:txBody>
      </p:sp>
      <p:sp>
        <p:nvSpPr>
          <p:cNvPr id="190" name="Google Shape;190;p28"/>
          <p:cNvSpPr txBox="1"/>
          <p:nvPr/>
        </p:nvSpPr>
        <p:spPr>
          <a:xfrm>
            <a:off x="6629400" y="4724400"/>
            <a:ext cx="2286000" cy="3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FFFFFF"/>
                </a:solidFill>
                <a:highlight>
                  <a:srgbClr val="000000"/>
                </a:highlight>
                <a:latin typeface="Roboto"/>
                <a:ea typeface="Roboto"/>
                <a:cs typeface="Roboto"/>
                <a:sym typeface="Roboto"/>
              </a:rPr>
              <a:t>Photo by </a:t>
            </a:r>
            <a:r>
              <a:rPr lang="en" sz="1050" u="sng">
                <a:solidFill>
                  <a:srgbClr val="F1C232"/>
                </a:solidFill>
                <a:highlight>
                  <a:srgbClr val="000000"/>
                </a:highlight>
                <a:latin typeface="Roboto"/>
                <a:ea typeface="Roboto"/>
                <a:cs typeface="Roboto"/>
                <a:sym typeface="Roboto"/>
                <a:hlinkClick r:id="rId4">
                  <a:extLst>
                    <a:ext uri="{A12FA001-AC4F-418D-AE19-62706E023703}">
                      <ahyp:hlinkClr val="tx"/>
                    </a:ext>
                  </a:extLst>
                </a:hlinkClick>
              </a:rPr>
              <a:t>Dallas Reedy</a:t>
            </a:r>
            <a:r>
              <a:rPr lang="en" sz="1050">
                <a:solidFill>
                  <a:srgbClr val="FFFFFF"/>
                </a:solidFill>
                <a:highlight>
                  <a:srgbClr val="000000"/>
                </a:highlight>
                <a:latin typeface="Roboto"/>
                <a:ea typeface="Roboto"/>
                <a:cs typeface="Roboto"/>
                <a:sym typeface="Roboto"/>
              </a:rPr>
              <a:t> on </a:t>
            </a:r>
            <a:r>
              <a:rPr lang="en" sz="1050" u="sng">
                <a:solidFill>
                  <a:srgbClr val="F1C232"/>
                </a:solidFill>
                <a:highlight>
                  <a:srgbClr val="000000"/>
                </a:highlight>
                <a:latin typeface="Roboto"/>
                <a:ea typeface="Roboto"/>
                <a:cs typeface="Roboto"/>
                <a:sym typeface="Roboto"/>
                <a:hlinkClick r:id="rId5">
                  <a:extLst>
                    <a:ext uri="{A12FA001-AC4F-418D-AE19-62706E023703}">
                      <ahyp:hlinkClr val="tx"/>
                    </a:ext>
                  </a:extLst>
                </a:hlinkClick>
              </a:rPr>
              <a:t>Unsplash</a:t>
            </a:r>
            <a:endParaRPr>
              <a:solidFill>
                <a:srgbClr val="F1C232"/>
              </a:solidFill>
              <a:highlight>
                <a:srgbClr val="000000"/>
              </a:high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pic>
        <p:nvPicPr>
          <p:cNvPr descr="A big lightbulb is shown central, with blurred lightbulbs in the background. " id="195" name="Google Shape;195;p29" title="Examples of Cognitive Presence"/>
          <p:cNvPicPr preferRelativeResize="0"/>
          <p:nvPr/>
        </p:nvPicPr>
        <p:blipFill rotWithShape="1">
          <a:blip r:embed="rId3">
            <a:alphaModFix/>
          </a:blip>
          <a:srcRect b="0" l="0" r="0" t="0"/>
          <a:stretch/>
        </p:blipFill>
        <p:spPr>
          <a:xfrm>
            <a:off x="-2129" y="-533400"/>
            <a:ext cx="9144006" cy="6096021"/>
          </a:xfrm>
          <a:prstGeom prst="rect">
            <a:avLst/>
          </a:prstGeom>
          <a:noFill/>
          <a:ln>
            <a:noFill/>
          </a:ln>
        </p:spPr>
      </p:pic>
      <p:grpSp>
        <p:nvGrpSpPr>
          <p:cNvPr id="196" name="Google Shape;196;p29"/>
          <p:cNvGrpSpPr/>
          <p:nvPr/>
        </p:nvGrpSpPr>
        <p:grpSpPr>
          <a:xfrm>
            <a:off x="298650" y="847374"/>
            <a:ext cx="8546700" cy="3448751"/>
            <a:chOff x="457200" y="1524000"/>
            <a:chExt cx="8546700" cy="3200400"/>
          </a:xfrm>
        </p:grpSpPr>
        <p:sp>
          <p:nvSpPr>
            <p:cNvPr id="197" name="Google Shape;197;p29"/>
            <p:cNvSpPr/>
            <p:nvPr/>
          </p:nvSpPr>
          <p:spPr>
            <a:xfrm>
              <a:off x="457200" y="1524000"/>
              <a:ext cx="2667000" cy="3200400"/>
            </a:xfrm>
            <a:prstGeom prst="rect">
              <a:avLst/>
            </a:prstGeom>
            <a:solidFill>
              <a:srgbClr val="FFFFFF"/>
            </a:solidFill>
            <a:ln cap="flat" cmpd="sng" w="38100">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9"/>
            <p:cNvSpPr/>
            <p:nvPr/>
          </p:nvSpPr>
          <p:spPr>
            <a:xfrm>
              <a:off x="3397050" y="1524000"/>
              <a:ext cx="2667000" cy="3200400"/>
            </a:xfrm>
            <a:prstGeom prst="rect">
              <a:avLst/>
            </a:prstGeom>
            <a:solidFill>
              <a:srgbClr val="FFFFFF"/>
            </a:solidFill>
            <a:ln cap="flat" cmpd="sng" w="38100">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9"/>
            <p:cNvSpPr/>
            <p:nvPr/>
          </p:nvSpPr>
          <p:spPr>
            <a:xfrm>
              <a:off x="6336900" y="1524000"/>
              <a:ext cx="2667000" cy="3200400"/>
            </a:xfrm>
            <a:prstGeom prst="rect">
              <a:avLst/>
            </a:prstGeom>
            <a:solidFill>
              <a:srgbClr val="FFFFFF"/>
            </a:solidFill>
            <a:ln cap="flat" cmpd="sng" w="38100">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0" name="Google Shape;200;p29"/>
          <p:cNvSpPr txBox="1"/>
          <p:nvPr/>
        </p:nvSpPr>
        <p:spPr>
          <a:xfrm>
            <a:off x="271775" y="867800"/>
            <a:ext cx="2699700" cy="351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2400">
              <a:latin typeface="Open Sans"/>
              <a:ea typeface="Open Sans"/>
              <a:cs typeface="Open Sans"/>
              <a:sym typeface="Open Sans"/>
            </a:endParaRPr>
          </a:p>
          <a:p>
            <a:pPr indent="0" lvl="0" marL="0" rtl="0" algn="ctr">
              <a:spcBef>
                <a:spcPts val="0"/>
              </a:spcBef>
              <a:spcAft>
                <a:spcPts val="0"/>
              </a:spcAft>
              <a:buNone/>
            </a:pPr>
            <a:r>
              <a:rPr b="1" lang="en" sz="2400">
                <a:latin typeface="Open Sans"/>
                <a:ea typeface="Open Sans"/>
                <a:cs typeface="Open Sans"/>
                <a:sym typeface="Open Sans"/>
              </a:rPr>
              <a:t>Example 1:</a:t>
            </a:r>
            <a:endParaRPr b="1" sz="2400">
              <a:latin typeface="Open Sans"/>
              <a:ea typeface="Open Sans"/>
              <a:cs typeface="Open Sans"/>
              <a:sym typeface="Open Sans"/>
            </a:endParaRPr>
          </a:p>
          <a:p>
            <a:pPr indent="0" lvl="0" marL="0" rtl="0" algn="ctr">
              <a:spcBef>
                <a:spcPts val="0"/>
              </a:spcBef>
              <a:spcAft>
                <a:spcPts val="0"/>
              </a:spcAft>
              <a:buNone/>
            </a:pPr>
            <a:r>
              <a:t/>
            </a:r>
            <a:endParaRPr b="1" sz="2400">
              <a:latin typeface="Open Sans"/>
              <a:ea typeface="Open Sans"/>
              <a:cs typeface="Open Sans"/>
              <a:sym typeface="Open Sans"/>
            </a:endParaRPr>
          </a:p>
          <a:p>
            <a:pPr indent="0" lvl="0" marL="0" rtl="0" algn="ctr">
              <a:spcBef>
                <a:spcPts val="0"/>
              </a:spcBef>
              <a:spcAft>
                <a:spcPts val="0"/>
              </a:spcAft>
              <a:buNone/>
            </a:pPr>
            <a:r>
              <a:t/>
            </a:r>
            <a:endParaRPr sz="2400">
              <a:latin typeface="Open Sans"/>
              <a:ea typeface="Open Sans"/>
              <a:cs typeface="Open Sans"/>
              <a:sym typeface="Open Sans"/>
            </a:endParaRPr>
          </a:p>
          <a:p>
            <a:pPr indent="0" lvl="0" marL="0" rtl="0" algn="ctr">
              <a:spcBef>
                <a:spcPts val="0"/>
              </a:spcBef>
              <a:spcAft>
                <a:spcPts val="0"/>
              </a:spcAft>
              <a:buNone/>
            </a:pPr>
            <a:r>
              <a:rPr lang="en" sz="2400">
                <a:latin typeface="Open Sans"/>
                <a:ea typeface="Open Sans"/>
                <a:cs typeface="Open Sans"/>
                <a:sym typeface="Open Sans"/>
              </a:rPr>
              <a:t>Weekly Welcomes </a:t>
            </a:r>
            <a:endParaRPr sz="2400">
              <a:latin typeface="Open Sans"/>
              <a:ea typeface="Open Sans"/>
              <a:cs typeface="Open Sans"/>
              <a:sym typeface="Open Sans"/>
            </a:endParaRPr>
          </a:p>
          <a:p>
            <a:pPr indent="0" lvl="0" marL="0" rtl="0" algn="ctr">
              <a:spcBef>
                <a:spcPts val="0"/>
              </a:spcBef>
              <a:spcAft>
                <a:spcPts val="0"/>
              </a:spcAft>
              <a:buNone/>
            </a:pPr>
            <a:r>
              <a:t/>
            </a:r>
            <a:endParaRPr sz="2400">
              <a:latin typeface="Open Sans"/>
              <a:ea typeface="Open Sans"/>
              <a:cs typeface="Open Sans"/>
              <a:sym typeface="Open Sans"/>
            </a:endParaRPr>
          </a:p>
          <a:p>
            <a:pPr indent="0" lvl="0" marL="0" rtl="0" algn="l">
              <a:spcBef>
                <a:spcPts val="0"/>
              </a:spcBef>
              <a:spcAft>
                <a:spcPts val="0"/>
              </a:spcAft>
              <a:buNone/>
            </a:pPr>
            <a:r>
              <a:t/>
            </a:r>
            <a:endParaRPr sz="2400">
              <a:latin typeface="Open Sans"/>
              <a:ea typeface="Open Sans"/>
              <a:cs typeface="Open Sans"/>
              <a:sym typeface="Open Sans"/>
            </a:endParaRPr>
          </a:p>
        </p:txBody>
      </p:sp>
      <p:sp>
        <p:nvSpPr>
          <p:cNvPr id="201" name="Google Shape;201;p29"/>
          <p:cNvSpPr txBox="1"/>
          <p:nvPr/>
        </p:nvSpPr>
        <p:spPr>
          <a:xfrm>
            <a:off x="3243575" y="867800"/>
            <a:ext cx="2699700" cy="351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2400">
              <a:latin typeface="Open Sans"/>
              <a:ea typeface="Open Sans"/>
              <a:cs typeface="Open Sans"/>
              <a:sym typeface="Open Sans"/>
            </a:endParaRPr>
          </a:p>
          <a:p>
            <a:pPr indent="0" lvl="0" marL="0" rtl="0" algn="ctr">
              <a:spcBef>
                <a:spcPts val="0"/>
              </a:spcBef>
              <a:spcAft>
                <a:spcPts val="0"/>
              </a:spcAft>
              <a:buNone/>
            </a:pPr>
            <a:r>
              <a:rPr b="1" lang="en" sz="2400">
                <a:latin typeface="Open Sans"/>
                <a:ea typeface="Open Sans"/>
                <a:cs typeface="Open Sans"/>
                <a:sym typeface="Open Sans"/>
              </a:rPr>
              <a:t>Example 2:</a:t>
            </a:r>
            <a:endParaRPr b="1" sz="2400">
              <a:latin typeface="Open Sans"/>
              <a:ea typeface="Open Sans"/>
              <a:cs typeface="Open Sans"/>
              <a:sym typeface="Open Sans"/>
            </a:endParaRPr>
          </a:p>
          <a:p>
            <a:pPr indent="0" lvl="0" marL="0" rtl="0" algn="ctr">
              <a:spcBef>
                <a:spcPts val="0"/>
              </a:spcBef>
              <a:spcAft>
                <a:spcPts val="0"/>
              </a:spcAft>
              <a:buNone/>
            </a:pPr>
            <a:r>
              <a:t/>
            </a:r>
            <a:endParaRPr sz="2400">
              <a:latin typeface="Open Sans"/>
              <a:ea typeface="Open Sans"/>
              <a:cs typeface="Open Sans"/>
              <a:sym typeface="Open Sans"/>
            </a:endParaRPr>
          </a:p>
          <a:p>
            <a:pPr indent="0" lvl="0" marL="0" rtl="0" algn="ctr">
              <a:spcBef>
                <a:spcPts val="0"/>
              </a:spcBef>
              <a:spcAft>
                <a:spcPts val="0"/>
              </a:spcAft>
              <a:buNone/>
            </a:pPr>
            <a:r>
              <a:rPr lang="en" sz="2400">
                <a:latin typeface="Open Sans"/>
                <a:ea typeface="Open Sans"/>
                <a:cs typeface="Open Sans"/>
                <a:sym typeface="Open Sans"/>
              </a:rPr>
              <a:t>Informal Learning within </a:t>
            </a:r>
            <a:endParaRPr sz="2400">
              <a:latin typeface="Open Sans"/>
              <a:ea typeface="Open Sans"/>
              <a:cs typeface="Open Sans"/>
              <a:sym typeface="Open Sans"/>
            </a:endParaRPr>
          </a:p>
          <a:p>
            <a:pPr indent="0" lvl="0" marL="0" rtl="0" algn="ctr">
              <a:spcBef>
                <a:spcPts val="0"/>
              </a:spcBef>
              <a:spcAft>
                <a:spcPts val="0"/>
              </a:spcAft>
              <a:buNone/>
            </a:pPr>
            <a:r>
              <a:rPr lang="en" sz="2400">
                <a:latin typeface="Open Sans"/>
                <a:ea typeface="Open Sans"/>
                <a:cs typeface="Open Sans"/>
                <a:sym typeface="Open Sans"/>
              </a:rPr>
              <a:t>a Summative Assessment</a:t>
            </a:r>
            <a:endParaRPr sz="2400">
              <a:latin typeface="Open Sans"/>
              <a:ea typeface="Open Sans"/>
              <a:cs typeface="Open Sans"/>
              <a:sym typeface="Open Sans"/>
            </a:endParaRPr>
          </a:p>
          <a:p>
            <a:pPr indent="0" lvl="0" marL="0" rtl="0" algn="ctr">
              <a:spcBef>
                <a:spcPts val="0"/>
              </a:spcBef>
              <a:spcAft>
                <a:spcPts val="0"/>
              </a:spcAft>
              <a:buNone/>
            </a:pPr>
            <a:r>
              <a:t/>
            </a:r>
            <a:endParaRPr sz="2400">
              <a:latin typeface="Open Sans"/>
              <a:ea typeface="Open Sans"/>
              <a:cs typeface="Open Sans"/>
              <a:sym typeface="Open Sans"/>
            </a:endParaRPr>
          </a:p>
        </p:txBody>
      </p:sp>
      <p:sp>
        <p:nvSpPr>
          <p:cNvPr id="202" name="Google Shape;202;p29"/>
          <p:cNvSpPr txBox="1"/>
          <p:nvPr/>
        </p:nvSpPr>
        <p:spPr>
          <a:xfrm>
            <a:off x="6155149" y="823547"/>
            <a:ext cx="2699700" cy="351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2400">
              <a:latin typeface="Open Sans"/>
              <a:ea typeface="Open Sans"/>
              <a:cs typeface="Open Sans"/>
              <a:sym typeface="Open Sans"/>
            </a:endParaRPr>
          </a:p>
          <a:p>
            <a:pPr indent="0" lvl="0" marL="0" rtl="0" algn="ctr">
              <a:spcBef>
                <a:spcPts val="0"/>
              </a:spcBef>
              <a:spcAft>
                <a:spcPts val="0"/>
              </a:spcAft>
              <a:buNone/>
            </a:pPr>
            <a:r>
              <a:rPr b="1" lang="en" sz="2400">
                <a:latin typeface="Open Sans"/>
                <a:ea typeface="Open Sans"/>
                <a:cs typeface="Open Sans"/>
                <a:sym typeface="Open Sans"/>
              </a:rPr>
              <a:t>Example 3:</a:t>
            </a:r>
            <a:endParaRPr b="1" sz="2400">
              <a:latin typeface="Open Sans"/>
              <a:ea typeface="Open Sans"/>
              <a:cs typeface="Open Sans"/>
              <a:sym typeface="Open Sans"/>
            </a:endParaRPr>
          </a:p>
          <a:p>
            <a:pPr indent="0" lvl="0" marL="0" rtl="0" algn="ctr">
              <a:spcBef>
                <a:spcPts val="0"/>
              </a:spcBef>
              <a:spcAft>
                <a:spcPts val="0"/>
              </a:spcAft>
              <a:buNone/>
            </a:pPr>
            <a:r>
              <a:t/>
            </a:r>
            <a:endParaRPr b="1" sz="2400">
              <a:latin typeface="Open Sans"/>
              <a:ea typeface="Open Sans"/>
              <a:cs typeface="Open Sans"/>
              <a:sym typeface="Open Sans"/>
            </a:endParaRPr>
          </a:p>
          <a:p>
            <a:pPr indent="0" lvl="0" marL="0" rtl="0" algn="ctr">
              <a:spcBef>
                <a:spcPts val="0"/>
              </a:spcBef>
              <a:spcAft>
                <a:spcPts val="0"/>
              </a:spcAft>
              <a:buNone/>
            </a:pPr>
            <a:r>
              <a:t/>
            </a:r>
            <a:endParaRPr sz="2400">
              <a:latin typeface="Open Sans"/>
              <a:ea typeface="Open Sans"/>
              <a:cs typeface="Open Sans"/>
              <a:sym typeface="Open Sans"/>
            </a:endParaRPr>
          </a:p>
          <a:p>
            <a:pPr indent="0" lvl="0" marL="0" rtl="0" algn="ctr">
              <a:spcBef>
                <a:spcPts val="0"/>
              </a:spcBef>
              <a:spcAft>
                <a:spcPts val="0"/>
              </a:spcAft>
              <a:buNone/>
            </a:pPr>
            <a:r>
              <a:rPr lang="en" sz="2400">
                <a:latin typeface="Open Sans"/>
                <a:ea typeface="Open Sans"/>
                <a:cs typeface="Open Sans"/>
                <a:sym typeface="Open Sans"/>
              </a:rPr>
              <a:t>Renewable Assignments </a:t>
            </a:r>
            <a:endParaRPr sz="2400">
              <a:latin typeface="Open Sans"/>
              <a:ea typeface="Open Sans"/>
              <a:cs typeface="Open Sans"/>
              <a:sym typeface="Open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descr="A screenshot of a Week Six welcome message shared with students at the top of a Moodle course. The welcome message contains an audio track, text, and an image of a birch tree-lined path. " id="207" name="Google Shape;207;p30" title="Kwey Kwey: Week Six"/>
          <p:cNvPicPr preferRelativeResize="0"/>
          <p:nvPr/>
        </p:nvPicPr>
        <p:blipFill>
          <a:blip r:embed="rId3">
            <a:alphaModFix/>
          </a:blip>
          <a:stretch>
            <a:fillRect/>
          </a:stretch>
        </p:blipFill>
        <p:spPr>
          <a:xfrm>
            <a:off x="1363174" y="1403675"/>
            <a:ext cx="6804101" cy="3615625"/>
          </a:xfrm>
          <a:prstGeom prst="rect">
            <a:avLst/>
          </a:prstGeom>
          <a:noFill/>
          <a:ln>
            <a:noFill/>
          </a:ln>
          <a:effectLst>
            <a:outerShdw blurRad="57150" rotWithShape="0" algn="bl" dir="5400000" dist="19050">
              <a:srgbClr val="000000">
                <a:alpha val="50000"/>
              </a:srgbClr>
            </a:outerShdw>
          </a:effectLst>
        </p:spPr>
      </p:pic>
      <p:sp>
        <p:nvSpPr>
          <p:cNvPr id="208" name="Google Shape;208;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Cognitive</a:t>
            </a:r>
            <a:r>
              <a:rPr lang="en"/>
              <a:t> Presence Example 1:</a:t>
            </a:r>
            <a:endParaRPr/>
          </a:p>
          <a:p>
            <a:pPr indent="0" lvl="0" marL="0" rtl="0" algn="l">
              <a:spcBef>
                <a:spcPts val="0"/>
              </a:spcBef>
              <a:spcAft>
                <a:spcPts val="0"/>
              </a:spcAft>
              <a:buNone/>
            </a:pPr>
            <a:r>
              <a:rPr b="0" lang="en" sz="2400">
                <a:highlight>
                  <a:srgbClr val="FFFFFF"/>
                </a:highlight>
              </a:rPr>
              <a:t>Weekly Welcome</a:t>
            </a:r>
            <a:r>
              <a:rPr lang="en">
                <a:highlight>
                  <a:srgbClr val="FFFFFF"/>
                </a:highlight>
              </a:rPr>
              <a:t> </a:t>
            </a:r>
            <a:endParaRPr>
              <a:highlight>
                <a:srgbClr val="FFFFFF"/>
              </a:high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1"/>
          <p:cNvSpPr/>
          <p:nvPr/>
        </p:nvSpPr>
        <p:spPr>
          <a:xfrm rot="119992">
            <a:off x="498121" y="1533590"/>
            <a:ext cx="8243045" cy="3522946"/>
          </a:xfrm>
          <a:prstGeom prst="irregularSeal2">
            <a:avLst/>
          </a:prstGeom>
          <a:solidFill>
            <a:schemeClr val="accent4"/>
          </a:solidFill>
          <a:ln cap="flat" cmpd="sng" w="9525">
            <a:solidFill>
              <a:srgbClr val="00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Cognitive Presence Example 2:</a:t>
            </a:r>
            <a:endParaRPr/>
          </a:p>
          <a:p>
            <a:pPr indent="0" lvl="0" marL="0" rtl="0" algn="l">
              <a:spcBef>
                <a:spcPts val="0"/>
              </a:spcBef>
              <a:spcAft>
                <a:spcPts val="0"/>
              </a:spcAft>
              <a:buNone/>
            </a:pPr>
            <a:r>
              <a:rPr b="0" lang="en" sz="2400"/>
              <a:t>Informal Learning within a Summative Assessment</a:t>
            </a:r>
            <a:r>
              <a:rPr lang="en"/>
              <a:t> </a:t>
            </a:r>
            <a:endParaRPr/>
          </a:p>
        </p:txBody>
      </p:sp>
      <p:sp>
        <p:nvSpPr>
          <p:cNvPr id="215" name="Google Shape;215;p31"/>
          <p:cNvSpPr txBox="1"/>
          <p:nvPr/>
        </p:nvSpPr>
        <p:spPr>
          <a:xfrm>
            <a:off x="0" y="2723097"/>
            <a:ext cx="9144000" cy="1705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800">
                <a:latin typeface="Open Sans"/>
                <a:ea typeface="Open Sans"/>
                <a:cs typeface="Open Sans"/>
                <a:sym typeface="Open Sans"/>
              </a:rPr>
              <a:t>Sometimes it’s nice to </a:t>
            </a:r>
            <a:endParaRPr sz="2800">
              <a:latin typeface="Open Sans"/>
              <a:ea typeface="Open Sans"/>
              <a:cs typeface="Open Sans"/>
              <a:sym typeface="Open Sans"/>
            </a:endParaRPr>
          </a:p>
          <a:p>
            <a:pPr indent="0" lvl="0" marL="0" rtl="0" algn="ctr">
              <a:spcBef>
                <a:spcPts val="0"/>
              </a:spcBef>
              <a:spcAft>
                <a:spcPts val="0"/>
              </a:spcAft>
              <a:buNone/>
            </a:pPr>
            <a:r>
              <a:rPr b="1" lang="en" sz="2800" u="sng">
                <a:solidFill>
                  <a:schemeClr val="hlink"/>
                </a:solidFill>
                <a:latin typeface="Open Sans"/>
                <a:ea typeface="Open Sans"/>
                <a:cs typeface="Open Sans"/>
                <a:sym typeface="Open Sans"/>
                <a:hlinkClick r:id="rId3"/>
              </a:rPr>
              <a:t>bust out of the LMS</a:t>
            </a:r>
            <a:r>
              <a:rPr lang="en" sz="2800">
                <a:latin typeface="Open Sans"/>
                <a:ea typeface="Open Sans"/>
                <a:cs typeface="Open Sans"/>
                <a:sym typeface="Open Sans"/>
              </a:rPr>
              <a:t>!</a:t>
            </a:r>
            <a:endParaRPr sz="2800">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t>Hey you! Hit record. </a:t>
            </a:r>
            <a:endParaRPr b="1" sz="3600">
              <a:latin typeface="Open Sans"/>
              <a:ea typeface="Open Sans"/>
              <a:cs typeface="Open Sans"/>
              <a:sym typeface="Open Sans"/>
            </a:endParaRPr>
          </a:p>
        </p:txBody>
      </p:sp>
      <p:sp>
        <p:nvSpPr>
          <p:cNvPr id="64" name="Google Shape;64;p14"/>
          <p:cNvSpPr/>
          <p:nvPr/>
        </p:nvSpPr>
        <p:spPr>
          <a:xfrm>
            <a:off x="3246750" y="1758300"/>
            <a:ext cx="2286000" cy="2286000"/>
          </a:xfrm>
          <a:prstGeom prst="ellipse">
            <a:avLst/>
          </a:prstGeom>
          <a:solidFill>
            <a:srgbClr val="FF0000"/>
          </a:solidFill>
          <a:ln cap="flat" cmpd="sng" w="28575">
            <a:solidFill>
              <a:srgbClr val="00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Cognitive Presence Example 3:</a:t>
            </a:r>
            <a:endParaRPr/>
          </a:p>
          <a:p>
            <a:pPr indent="0" lvl="0" marL="0" rtl="0" algn="l">
              <a:spcBef>
                <a:spcPts val="0"/>
              </a:spcBef>
              <a:spcAft>
                <a:spcPts val="0"/>
              </a:spcAft>
              <a:buNone/>
            </a:pPr>
            <a:r>
              <a:rPr b="0" lang="en" sz="2400"/>
              <a:t>Renewable Assignments</a:t>
            </a:r>
            <a:r>
              <a:rPr lang="en"/>
              <a:t> </a:t>
            </a:r>
            <a:endParaRPr/>
          </a:p>
        </p:txBody>
      </p:sp>
      <p:sp>
        <p:nvSpPr>
          <p:cNvPr id="221" name="Google Shape;221;p32"/>
          <p:cNvSpPr txBox="1"/>
          <p:nvPr/>
        </p:nvSpPr>
        <p:spPr>
          <a:xfrm>
            <a:off x="422750" y="1834750"/>
            <a:ext cx="8271900" cy="312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Open Sans"/>
                <a:ea typeface="Open Sans"/>
                <a:cs typeface="Open Sans"/>
                <a:sym typeface="Open Sans"/>
              </a:rPr>
              <a:t>Students were invited to contribute to a website re: UNESCO’s SDGs</a:t>
            </a:r>
            <a:endParaRPr sz="1800">
              <a:latin typeface="Open Sans"/>
              <a:ea typeface="Open Sans"/>
              <a:cs typeface="Open Sans"/>
              <a:sym typeface="Open Sans"/>
            </a:endParaRPr>
          </a:p>
          <a:p>
            <a:pPr indent="-342900" lvl="0" marL="457200" rtl="0" algn="l">
              <a:spcBef>
                <a:spcPts val="0"/>
              </a:spcBef>
              <a:spcAft>
                <a:spcPts val="0"/>
              </a:spcAft>
              <a:buSzPts val="1800"/>
              <a:buFont typeface="Open Sans"/>
              <a:buChar char="●"/>
            </a:pPr>
            <a:r>
              <a:rPr lang="en" sz="1800" u="sng">
                <a:solidFill>
                  <a:schemeClr val="hlink"/>
                </a:solidFill>
                <a:latin typeface="Open Sans"/>
                <a:ea typeface="Open Sans"/>
                <a:cs typeface="Open Sans"/>
                <a:sym typeface="Open Sans"/>
                <a:hlinkClick r:id="rId3"/>
              </a:rPr>
              <a:t>Here’s the assignment description</a:t>
            </a:r>
            <a:endParaRPr sz="1800">
              <a:latin typeface="Open Sans"/>
              <a:ea typeface="Open Sans"/>
              <a:cs typeface="Open Sans"/>
              <a:sym typeface="Open Sans"/>
            </a:endParaRPr>
          </a:p>
          <a:p>
            <a:pPr indent="-342900" lvl="0" marL="457200" rtl="0" algn="l">
              <a:spcBef>
                <a:spcPts val="0"/>
              </a:spcBef>
              <a:spcAft>
                <a:spcPts val="0"/>
              </a:spcAft>
              <a:buSzPts val="1800"/>
              <a:buFont typeface="Open Sans"/>
              <a:buChar char="●"/>
            </a:pPr>
            <a:r>
              <a:rPr lang="en" sz="1800" u="sng">
                <a:solidFill>
                  <a:schemeClr val="hlink"/>
                </a:solidFill>
                <a:latin typeface="Open Sans"/>
                <a:ea typeface="Open Sans"/>
                <a:cs typeface="Open Sans"/>
                <a:sym typeface="Open Sans"/>
                <a:hlinkClick r:id="rId4"/>
              </a:rPr>
              <a:t>Here’s the resulting website</a:t>
            </a:r>
            <a:endParaRPr sz="1800">
              <a:latin typeface="Open Sans"/>
              <a:ea typeface="Open Sans"/>
              <a:cs typeface="Open Sans"/>
              <a:sym typeface="Open Sans"/>
            </a:endParaRPr>
          </a:p>
          <a:p>
            <a:pPr indent="0" lvl="0" marL="0" rtl="0" algn="l">
              <a:spcBef>
                <a:spcPts val="0"/>
              </a:spcBef>
              <a:spcAft>
                <a:spcPts val="0"/>
              </a:spcAft>
              <a:buNone/>
            </a:pPr>
            <a:r>
              <a:t/>
            </a:r>
            <a:endParaRPr sz="1800">
              <a:latin typeface="Open Sans"/>
              <a:ea typeface="Open Sans"/>
              <a:cs typeface="Open Sans"/>
              <a:sym typeface="Open Sans"/>
            </a:endParaRPr>
          </a:p>
          <a:p>
            <a:pPr indent="0" lvl="0" marL="0" rtl="0" algn="l">
              <a:spcBef>
                <a:spcPts val="0"/>
              </a:spcBef>
              <a:spcAft>
                <a:spcPts val="0"/>
              </a:spcAft>
              <a:buNone/>
            </a:pPr>
            <a:r>
              <a:t/>
            </a:r>
            <a:endParaRPr sz="1800">
              <a:latin typeface="Open Sans"/>
              <a:ea typeface="Open Sans"/>
              <a:cs typeface="Open Sans"/>
              <a:sym typeface="Open Sans"/>
            </a:endParaRPr>
          </a:p>
          <a:p>
            <a:pPr indent="0" lvl="0" marL="0" rtl="0" algn="l">
              <a:spcBef>
                <a:spcPts val="0"/>
              </a:spcBef>
              <a:spcAft>
                <a:spcPts val="0"/>
              </a:spcAft>
              <a:buNone/>
            </a:pPr>
            <a:r>
              <a:rPr lang="en" sz="1800">
                <a:latin typeface="Open Sans"/>
                <a:ea typeface="Open Sans"/>
                <a:cs typeface="Open Sans"/>
                <a:sym typeface="Open Sans"/>
              </a:rPr>
              <a:t>Currently, students are invited to contribute to a website re: the TRC’s Calls to Action</a:t>
            </a:r>
            <a:endParaRPr sz="1800">
              <a:latin typeface="Open Sans"/>
              <a:ea typeface="Open Sans"/>
              <a:cs typeface="Open Sans"/>
              <a:sym typeface="Open Sans"/>
            </a:endParaRPr>
          </a:p>
          <a:p>
            <a:pPr indent="-342900" lvl="0" marL="457200" rtl="0" algn="l">
              <a:spcBef>
                <a:spcPts val="0"/>
              </a:spcBef>
              <a:spcAft>
                <a:spcPts val="0"/>
              </a:spcAft>
              <a:buSzPts val="1800"/>
              <a:buFont typeface="Open Sans"/>
              <a:buChar char="●"/>
            </a:pPr>
            <a:r>
              <a:rPr lang="en" sz="1800" u="sng">
                <a:solidFill>
                  <a:schemeClr val="hlink"/>
                </a:solidFill>
                <a:latin typeface="Open Sans"/>
                <a:ea typeface="Open Sans"/>
                <a:cs typeface="Open Sans"/>
                <a:sym typeface="Open Sans"/>
                <a:hlinkClick r:id="rId5"/>
              </a:rPr>
              <a:t>Here’s the assignment description </a:t>
            </a:r>
            <a:endParaRPr sz="1800">
              <a:latin typeface="Open Sans"/>
              <a:ea typeface="Open Sans"/>
              <a:cs typeface="Open Sans"/>
              <a:sym typeface="Open Sans"/>
            </a:endParaRPr>
          </a:p>
          <a:p>
            <a:pPr indent="-342900" lvl="0" marL="457200" rtl="0" algn="l">
              <a:spcBef>
                <a:spcPts val="0"/>
              </a:spcBef>
              <a:spcAft>
                <a:spcPts val="0"/>
              </a:spcAft>
              <a:buSzPts val="1800"/>
              <a:buFont typeface="Open Sans"/>
              <a:buChar char="●"/>
            </a:pPr>
            <a:r>
              <a:rPr lang="en" sz="1800" u="sng">
                <a:solidFill>
                  <a:schemeClr val="hlink"/>
                </a:solidFill>
                <a:latin typeface="Open Sans"/>
                <a:ea typeface="Open Sans"/>
                <a:cs typeface="Open Sans"/>
                <a:sym typeface="Open Sans"/>
                <a:hlinkClick r:id="rId6"/>
              </a:rPr>
              <a:t>Here’s the soon-to-be-populated website</a:t>
            </a:r>
            <a:endParaRPr sz="1800">
              <a:latin typeface="Open Sans"/>
              <a:ea typeface="Open Sans"/>
              <a:cs typeface="Open Sans"/>
              <a:sym typeface="Open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pic>
        <p:nvPicPr>
          <p:cNvPr descr="A birch tree-lined path" id="226" name="Google Shape;226;p33" title="Path"/>
          <p:cNvPicPr preferRelativeResize="0"/>
          <p:nvPr/>
        </p:nvPicPr>
        <p:blipFill>
          <a:blip r:embed="rId3">
            <a:alphaModFix/>
          </a:blip>
          <a:stretch>
            <a:fillRect/>
          </a:stretch>
        </p:blipFill>
        <p:spPr>
          <a:xfrm>
            <a:off x="2286000" y="0"/>
            <a:ext cx="6857999" cy="5143499"/>
          </a:xfrm>
          <a:prstGeom prst="rect">
            <a:avLst/>
          </a:prstGeom>
          <a:noFill/>
          <a:ln>
            <a:noFill/>
          </a:ln>
        </p:spPr>
      </p:pic>
      <p:sp>
        <p:nvSpPr>
          <p:cNvPr id="227" name="Google Shape;227;p33"/>
          <p:cNvSpPr/>
          <p:nvPr/>
        </p:nvSpPr>
        <p:spPr>
          <a:xfrm>
            <a:off x="18018" y="9968"/>
            <a:ext cx="2305800" cy="5123400"/>
          </a:xfrm>
          <a:prstGeom prst="rect">
            <a:avLst/>
          </a:prstGeom>
          <a:solidFill>
            <a:srgbClr val="FFFFFF"/>
          </a:solid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latin typeface="Open Sans"/>
                <a:ea typeface="Open Sans"/>
                <a:cs typeface="Open Sans"/>
                <a:sym typeface="Open Sans"/>
              </a:rPr>
              <a:t>How will </a:t>
            </a:r>
            <a:endParaRPr sz="2400">
              <a:latin typeface="Open Sans"/>
              <a:ea typeface="Open Sans"/>
              <a:cs typeface="Open Sans"/>
              <a:sym typeface="Open Sans"/>
            </a:endParaRPr>
          </a:p>
          <a:p>
            <a:pPr indent="0" lvl="0" marL="0" rtl="0" algn="ctr">
              <a:spcBef>
                <a:spcPts val="0"/>
              </a:spcBef>
              <a:spcAft>
                <a:spcPts val="0"/>
              </a:spcAft>
              <a:buNone/>
            </a:pPr>
            <a:r>
              <a:rPr i="1" lang="en" sz="2400">
                <a:latin typeface="Open Sans"/>
                <a:ea typeface="Open Sans"/>
                <a:cs typeface="Open Sans"/>
                <a:sym typeface="Open Sans"/>
              </a:rPr>
              <a:t>you</a:t>
            </a:r>
            <a:r>
              <a:rPr lang="en" sz="2400">
                <a:latin typeface="Open Sans"/>
                <a:ea typeface="Open Sans"/>
                <a:cs typeface="Open Sans"/>
                <a:sym typeface="Open Sans"/>
              </a:rPr>
              <a:t> </a:t>
            </a:r>
            <a:endParaRPr sz="2400">
              <a:latin typeface="Open Sans"/>
              <a:ea typeface="Open Sans"/>
              <a:cs typeface="Open Sans"/>
              <a:sym typeface="Open Sans"/>
            </a:endParaRPr>
          </a:p>
          <a:p>
            <a:pPr indent="0" lvl="0" marL="0" rtl="0" algn="ctr">
              <a:spcBef>
                <a:spcPts val="0"/>
              </a:spcBef>
              <a:spcAft>
                <a:spcPts val="0"/>
              </a:spcAft>
              <a:buNone/>
            </a:pPr>
            <a:r>
              <a:rPr lang="en" sz="2400">
                <a:latin typeface="Open Sans"/>
                <a:ea typeface="Open Sans"/>
                <a:cs typeface="Open Sans"/>
                <a:sym typeface="Open Sans"/>
              </a:rPr>
              <a:t>teach online?</a:t>
            </a:r>
            <a:endParaRPr sz="2400">
              <a:latin typeface="Open Sans"/>
              <a:ea typeface="Open Sans"/>
              <a:cs typeface="Open Sans"/>
              <a:sym typeface="Open Sans"/>
            </a:endParaRPr>
          </a:p>
          <a:p>
            <a:pPr indent="0" lvl="0" marL="0" rtl="0" algn="ctr">
              <a:spcBef>
                <a:spcPts val="0"/>
              </a:spcBef>
              <a:spcAft>
                <a:spcPts val="0"/>
              </a:spcAft>
              <a:buNone/>
            </a:pPr>
            <a:r>
              <a:t/>
            </a:r>
            <a:endParaRPr sz="2400">
              <a:latin typeface="Open Sans"/>
              <a:ea typeface="Open Sans"/>
              <a:cs typeface="Open Sans"/>
              <a:sym typeface="Open Sans"/>
            </a:endParaRPr>
          </a:p>
          <a:p>
            <a:pPr indent="0" lvl="0" marL="0" rtl="0" algn="ctr">
              <a:spcBef>
                <a:spcPts val="0"/>
              </a:spcBef>
              <a:spcAft>
                <a:spcPts val="0"/>
              </a:spcAft>
              <a:buNone/>
            </a:pPr>
            <a:r>
              <a:rPr lang="en" sz="1800" u="sng">
                <a:solidFill>
                  <a:schemeClr val="accent1"/>
                </a:solidFill>
                <a:latin typeface="Open Sans"/>
                <a:ea typeface="Open Sans"/>
                <a:cs typeface="Open Sans"/>
                <a:sym typeface="Open Sans"/>
                <a:hlinkClick r:id="rId4">
                  <a:extLst>
                    <a:ext uri="{A12FA001-AC4F-418D-AE19-62706E023703}">
                      <ahyp:hlinkClr val="tx"/>
                    </a:ext>
                  </a:extLst>
                </a:hlinkClick>
              </a:rPr>
              <a:t>bit.ly/tessjess</a:t>
            </a:r>
            <a:endParaRPr sz="1800">
              <a:solidFill>
                <a:schemeClr val="accent1"/>
              </a:solidFill>
              <a:latin typeface="Open Sans"/>
              <a:ea typeface="Open Sans"/>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Hi!</a:t>
            </a:r>
            <a:endParaRPr/>
          </a:p>
        </p:txBody>
      </p:sp>
      <p:pic>
        <p:nvPicPr>
          <p:cNvPr descr="A hand holds a sticker that says &quot;Hello&quot; :)" id="70" name="Google Shape;70;p15" title="Hello"/>
          <p:cNvPicPr preferRelativeResize="0"/>
          <p:nvPr/>
        </p:nvPicPr>
        <p:blipFill rotWithShape="1">
          <a:blip r:embed="rId3">
            <a:alphaModFix/>
          </a:blip>
          <a:srcRect b="8465" l="6690" r="3268" t="15742"/>
          <a:stretch/>
        </p:blipFill>
        <p:spPr>
          <a:xfrm>
            <a:off x="0" y="0"/>
            <a:ext cx="9220197" cy="5181604"/>
          </a:xfrm>
          <a:prstGeom prst="rect">
            <a:avLst/>
          </a:prstGeom>
          <a:noFill/>
          <a:ln>
            <a:noFill/>
          </a:ln>
        </p:spPr>
      </p:pic>
      <p:sp>
        <p:nvSpPr>
          <p:cNvPr id="71" name="Google Shape;71;p15"/>
          <p:cNvSpPr txBox="1"/>
          <p:nvPr/>
        </p:nvSpPr>
        <p:spPr>
          <a:xfrm>
            <a:off x="6429575" y="4726825"/>
            <a:ext cx="2624700" cy="25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FFFFFF"/>
                </a:solidFill>
                <a:highlight>
                  <a:srgbClr val="000000"/>
                </a:highlight>
                <a:latin typeface="Open Sans"/>
                <a:ea typeface="Open Sans"/>
                <a:cs typeface="Open Sans"/>
                <a:sym typeface="Open Sans"/>
              </a:rPr>
              <a:t>Photo by </a:t>
            </a:r>
            <a:r>
              <a:rPr lang="en" sz="1050" u="sng">
                <a:solidFill>
                  <a:srgbClr val="F1C232"/>
                </a:solidFill>
                <a:highlight>
                  <a:srgbClr val="000000"/>
                </a:highlight>
                <a:latin typeface="Open Sans"/>
                <a:ea typeface="Open Sans"/>
                <a:cs typeface="Open Sans"/>
                <a:sym typeface="Open Sans"/>
                <a:hlinkClick r:id="rId4">
                  <a:extLst>
                    <a:ext uri="{A12FA001-AC4F-418D-AE19-62706E023703}">
                      <ahyp:hlinkClr val="tx"/>
                    </a:ext>
                  </a:extLst>
                </a:hlinkClick>
              </a:rPr>
              <a:t>Vladislav Klapin</a:t>
            </a:r>
            <a:r>
              <a:rPr lang="en" sz="1050">
                <a:solidFill>
                  <a:srgbClr val="FFFFFF"/>
                </a:solidFill>
                <a:highlight>
                  <a:srgbClr val="000000"/>
                </a:highlight>
                <a:latin typeface="Open Sans"/>
                <a:ea typeface="Open Sans"/>
                <a:cs typeface="Open Sans"/>
                <a:sym typeface="Open Sans"/>
              </a:rPr>
              <a:t> on</a:t>
            </a:r>
            <a:r>
              <a:rPr lang="en" sz="1050">
                <a:solidFill>
                  <a:srgbClr val="F1C232"/>
                </a:solidFill>
                <a:highlight>
                  <a:srgbClr val="000000"/>
                </a:highlight>
                <a:latin typeface="Open Sans"/>
                <a:ea typeface="Open Sans"/>
                <a:cs typeface="Open Sans"/>
                <a:sym typeface="Open Sans"/>
              </a:rPr>
              <a:t> </a:t>
            </a:r>
            <a:r>
              <a:rPr lang="en" sz="1050" u="sng">
                <a:solidFill>
                  <a:srgbClr val="F1C232"/>
                </a:solidFill>
                <a:highlight>
                  <a:srgbClr val="000000"/>
                </a:highlight>
                <a:latin typeface="Open Sans"/>
                <a:ea typeface="Open Sans"/>
                <a:cs typeface="Open Sans"/>
                <a:sym typeface="Open Sans"/>
                <a:hlinkClick r:id="rId5">
                  <a:extLst>
                    <a:ext uri="{A12FA001-AC4F-418D-AE19-62706E023703}">
                      <ahyp:hlinkClr val="tx"/>
                    </a:ext>
                  </a:extLst>
                </a:hlinkClick>
              </a:rPr>
              <a:t>Unsplash</a:t>
            </a:r>
            <a:endParaRPr u="sng">
              <a:solidFill>
                <a:srgbClr val="F1C232"/>
              </a:solidFill>
              <a:highlight>
                <a:srgbClr val="000000"/>
              </a:highlight>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Here’s a Plan</a:t>
            </a:r>
            <a:endParaRPr/>
          </a:p>
        </p:txBody>
      </p:sp>
      <p:sp>
        <p:nvSpPr>
          <p:cNvPr id="77" name="Google Shape;77;p16"/>
          <p:cNvSpPr txBox="1"/>
          <p:nvPr>
            <p:ph idx="1" type="body"/>
          </p:nvPr>
        </p:nvSpPr>
        <p:spPr>
          <a:xfrm>
            <a:off x="311700" y="1152475"/>
            <a:ext cx="88323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Overview of the Community of Inquiry framework</a:t>
            </a:r>
            <a:endParaRPr/>
          </a:p>
          <a:p>
            <a:pPr indent="-342900" lvl="0" marL="457200" rtl="0" algn="l">
              <a:spcBef>
                <a:spcPts val="0"/>
              </a:spcBef>
              <a:spcAft>
                <a:spcPts val="0"/>
              </a:spcAft>
              <a:buSzPts val="1800"/>
              <a:buChar char="●"/>
            </a:pPr>
            <a:r>
              <a:rPr lang="en"/>
              <a:t>Introduce </a:t>
            </a:r>
            <a:r>
              <a:rPr lang="en">
                <a:highlight>
                  <a:srgbClr val="FFE599"/>
                </a:highlight>
              </a:rPr>
              <a:t>Social Presence</a:t>
            </a:r>
            <a:r>
              <a:rPr lang="en"/>
              <a:t> and a few examples</a:t>
            </a:r>
            <a:endParaRPr/>
          </a:p>
          <a:p>
            <a:pPr indent="-342900" lvl="1" marL="914400" rtl="0" algn="l">
              <a:spcBef>
                <a:spcPts val="0"/>
              </a:spcBef>
              <a:spcAft>
                <a:spcPts val="0"/>
              </a:spcAft>
              <a:buSzPts val="1800"/>
              <a:buChar char="○"/>
            </a:pPr>
            <a:r>
              <a:rPr lang="en" sz="1800"/>
              <a:t>You pick one example for me to expand on</a:t>
            </a:r>
            <a:endParaRPr sz="1800"/>
          </a:p>
          <a:p>
            <a:pPr indent="-342900" lvl="1" marL="914400" rtl="0" algn="l">
              <a:spcBef>
                <a:spcPts val="0"/>
              </a:spcBef>
              <a:spcAft>
                <a:spcPts val="0"/>
              </a:spcAft>
              <a:buSzPts val="1800"/>
              <a:buChar char="○"/>
            </a:pPr>
            <a:r>
              <a:rPr lang="en" sz="1800"/>
              <a:t>I’ll react accordingly</a:t>
            </a:r>
            <a:endParaRPr sz="1800"/>
          </a:p>
          <a:p>
            <a:pPr indent="-342900" lvl="0" marL="457200" rtl="0" algn="l">
              <a:spcBef>
                <a:spcPts val="0"/>
              </a:spcBef>
              <a:spcAft>
                <a:spcPts val="0"/>
              </a:spcAft>
              <a:buSzPts val="1800"/>
              <a:buChar char="●"/>
            </a:pPr>
            <a:r>
              <a:rPr lang="en"/>
              <a:t>Do the same with </a:t>
            </a:r>
            <a:r>
              <a:rPr lang="en">
                <a:highlight>
                  <a:srgbClr val="FFE599"/>
                </a:highlight>
              </a:rPr>
              <a:t>Teaching Presence</a:t>
            </a:r>
            <a:r>
              <a:rPr lang="en"/>
              <a:t> and </a:t>
            </a:r>
            <a:r>
              <a:rPr lang="en">
                <a:highlight>
                  <a:srgbClr val="FFE599"/>
                </a:highlight>
              </a:rPr>
              <a:t>Cognitive Presence</a:t>
            </a:r>
            <a:endParaRPr>
              <a:highlight>
                <a:srgbClr val="FFE599"/>
              </a:highlight>
            </a:endParaRPr>
          </a:p>
          <a:p>
            <a:pPr indent="-342900" lvl="0" marL="457200" rtl="0" algn="l">
              <a:spcBef>
                <a:spcPts val="0"/>
              </a:spcBef>
              <a:spcAft>
                <a:spcPts val="0"/>
              </a:spcAft>
              <a:buSzPts val="1800"/>
              <a:buChar char="●"/>
            </a:pPr>
            <a:r>
              <a:rPr lang="en"/>
              <a:t>Discuss</a:t>
            </a:r>
            <a:endParaRPr/>
          </a:p>
        </p:txBody>
      </p:sp>
      <p:sp>
        <p:nvSpPr>
          <p:cNvPr id="78" name="Google Shape;78;p16"/>
          <p:cNvSpPr/>
          <p:nvPr/>
        </p:nvSpPr>
        <p:spPr>
          <a:xfrm>
            <a:off x="-15750" y="3400250"/>
            <a:ext cx="9159900" cy="17433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A white icon on a black background that indicates a two-way dialogue. " id="79" name="Google Shape;79;p16" title="Dialogue Icon"/>
          <p:cNvPicPr preferRelativeResize="0"/>
          <p:nvPr/>
        </p:nvPicPr>
        <p:blipFill>
          <a:blip r:embed="rId3">
            <a:alphaModFix/>
          </a:blip>
          <a:stretch>
            <a:fillRect/>
          </a:stretch>
        </p:blipFill>
        <p:spPr>
          <a:xfrm>
            <a:off x="482750" y="3400251"/>
            <a:ext cx="1743299" cy="1743299"/>
          </a:xfrm>
          <a:prstGeom prst="rect">
            <a:avLst/>
          </a:prstGeom>
          <a:noFill/>
          <a:ln>
            <a:noFill/>
          </a:ln>
        </p:spPr>
      </p:pic>
      <p:sp>
        <p:nvSpPr>
          <p:cNvPr id="80" name="Google Shape;80;p16"/>
          <p:cNvSpPr txBox="1"/>
          <p:nvPr/>
        </p:nvSpPr>
        <p:spPr>
          <a:xfrm>
            <a:off x="2396275" y="3732025"/>
            <a:ext cx="6501300" cy="106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latin typeface="Open Sans"/>
                <a:ea typeface="Open Sans"/>
                <a:cs typeface="Open Sans"/>
                <a:sym typeface="Open Sans"/>
              </a:rPr>
              <a:t>P</a:t>
            </a:r>
            <a:r>
              <a:rPr lang="en" sz="1800">
                <a:solidFill>
                  <a:srgbClr val="FFFFFF"/>
                </a:solidFill>
                <a:latin typeface="Open Sans"/>
                <a:ea typeface="Open Sans"/>
                <a:cs typeface="Open Sans"/>
                <a:sym typeface="Open Sans"/>
              </a:rPr>
              <a:t>lease feel free to use the Zoom Chat feature or to enable your mic and interject your thoughts, questions, and/ or criticisms at any point throughout the presentation. </a:t>
            </a:r>
            <a:endParaRPr sz="1800">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7"/>
          <p:cNvSpPr/>
          <p:nvPr/>
        </p:nvSpPr>
        <p:spPr>
          <a:xfrm>
            <a:off x="-94400" y="-97075"/>
            <a:ext cx="9245700" cy="52614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7"/>
          <p:cNvSpPr txBox="1"/>
          <p:nvPr>
            <p:ph idx="1" type="body"/>
          </p:nvPr>
        </p:nvSpPr>
        <p:spPr>
          <a:xfrm>
            <a:off x="-4419525" y="2285400"/>
            <a:ext cx="1494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2 minutes</a:t>
            </a:r>
            <a:endParaRPr/>
          </a:p>
        </p:txBody>
      </p:sp>
      <p:pic>
        <p:nvPicPr>
          <p:cNvPr descr="A diagram of the Community of Inquiry Framework is displayed, showing three overlapping spheres: teaching presence, social presence, and cognitive presence, along with the functions of each. " id="87" name="Google Shape;87;p17" title="Community of Inquiry Framework"/>
          <p:cNvPicPr preferRelativeResize="0"/>
          <p:nvPr/>
        </p:nvPicPr>
        <p:blipFill rotWithShape="1">
          <a:blip r:embed="rId3">
            <a:alphaModFix/>
          </a:blip>
          <a:srcRect b="0" l="0" r="0" t="0"/>
          <a:stretch/>
        </p:blipFill>
        <p:spPr>
          <a:xfrm>
            <a:off x="2000250" y="0"/>
            <a:ext cx="5143500" cy="5143500"/>
          </a:xfrm>
          <a:prstGeom prst="rect">
            <a:avLst/>
          </a:prstGeom>
          <a:noFill/>
          <a:ln>
            <a:noFill/>
          </a:ln>
        </p:spPr>
      </p:pic>
      <p:sp>
        <p:nvSpPr>
          <p:cNvPr id="88" name="Google Shape;88;p17"/>
          <p:cNvSpPr txBox="1"/>
          <p:nvPr>
            <p:ph type="title"/>
          </p:nvPr>
        </p:nvSpPr>
        <p:spPr>
          <a:xfrm>
            <a:off x="159300" y="140225"/>
            <a:ext cx="2595000" cy="448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Open Sans"/>
                <a:ea typeface="Open Sans"/>
                <a:cs typeface="Open Sans"/>
                <a:sym typeface="Open Sans"/>
              </a:rPr>
              <a:t>Community of Inquiry </a:t>
            </a:r>
            <a:endParaRPr>
              <a:solidFill>
                <a:srgbClr val="FFFFFF"/>
              </a:solidFill>
              <a:latin typeface="Open Sans"/>
              <a:ea typeface="Open Sans"/>
              <a:cs typeface="Open Sans"/>
              <a:sym typeface="Open Sans"/>
            </a:endParaRPr>
          </a:p>
          <a:p>
            <a:pPr indent="0" lvl="0" marL="0" rtl="0" algn="l">
              <a:spcBef>
                <a:spcPts val="0"/>
              </a:spcBef>
              <a:spcAft>
                <a:spcPts val="0"/>
              </a:spcAft>
              <a:buNone/>
            </a:pPr>
            <a:r>
              <a:rPr lang="en">
                <a:solidFill>
                  <a:srgbClr val="FFFFFF"/>
                </a:solidFill>
                <a:latin typeface="Open Sans"/>
                <a:ea typeface="Open Sans"/>
                <a:cs typeface="Open Sans"/>
                <a:sym typeface="Open Sans"/>
              </a:rPr>
              <a:t>(CoI)</a:t>
            </a:r>
            <a:endParaRPr>
              <a:solidFill>
                <a:srgbClr val="FFFFFF"/>
              </a:solidFill>
              <a:latin typeface="Open Sans"/>
              <a:ea typeface="Open Sans"/>
              <a:cs typeface="Open Sans"/>
              <a:sym typeface="Open Sans"/>
            </a:endParaRPr>
          </a:p>
        </p:txBody>
      </p:sp>
      <p:sp>
        <p:nvSpPr>
          <p:cNvPr id="89" name="Google Shape;89;p17"/>
          <p:cNvSpPr txBox="1"/>
          <p:nvPr/>
        </p:nvSpPr>
        <p:spPr>
          <a:xfrm>
            <a:off x="6861300" y="4114050"/>
            <a:ext cx="2282700" cy="47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FFFFFF"/>
                </a:solidFill>
              </a:rPr>
              <a:t>“</a:t>
            </a:r>
            <a:r>
              <a:rPr lang="en" sz="1200" u="sng">
                <a:solidFill>
                  <a:srgbClr val="F1C232"/>
                </a:solidFill>
                <a:hlinkClick r:id="rId4">
                  <a:extLst>
                    <a:ext uri="{A12FA001-AC4F-418D-AE19-62706E023703}">
                      <ahyp:hlinkClr val="tx"/>
                    </a:ext>
                  </a:extLst>
                </a:hlinkClick>
              </a:rPr>
              <a:t>Community of Inquiry Framework [Image]</a:t>
            </a:r>
            <a:r>
              <a:rPr lang="en" sz="1200">
                <a:solidFill>
                  <a:srgbClr val="FFFFFF"/>
                </a:solidFill>
              </a:rPr>
              <a:t>” by </a:t>
            </a:r>
            <a:r>
              <a:rPr lang="en" sz="1200" u="sng">
                <a:solidFill>
                  <a:srgbClr val="F1C232"/>
                </a:solidFill>
                <a:hlinkClick r:id="rId5">
                  <a:extLst>
                    <a:ext uri="{A12FA001-AC4F-418D-AE19-62706E023703}">
                      <ahyp:hlinkClr val="tx"/>
                    </a:ext>
                  </a:extLst>
                </a:hlinkClick>
              </a:rPr>
              <a:t>Garrison, Cleveland-Innes, and Vaughan</a:t>
            </a:r>
            <a:r>
              <a:rPr lang="en" sz="1200"/>
              <a:t> </a:t>
            </a:r>
            <a:r>
              <a:rPr lang="en" sz="1200">
                <a:solidFill>
                  <a:srgbClr val="FFFFFF"/>
                </a:solidFill>
              </a:rPr>
              <a:t>is licensed under</a:t>
            </a:r>
            <a:r>
              <a:rPr lang="en" sz="1200"/>
              <a:t> </a:t>
            </a:r>
            <a:r>
              <a:rPr lang="en" sz="1200" u="sng">
                <a:solidFill>
                  <a:srgbClr val="F1C232"/>
                </a:solidFill>
                <a:hlinkClick r:id="rId6">
                  <a:extLst>
                    <a:ext uri="{A12FA001-AC4F-418D-AE19-62706E023703}">
                      <ahyp:hlinkClr val="tx"/>
                    </a:ext>
                  </a:extLst>
                </a:hlinkClick>
              </a:rPr>
              <a:t>CC BY-SA 4.0</a:t>
            </a:r>
            <a:r>
              <a:rPr lang="en" sz="1200"/>
              <a:t>   </a:t>
            </a:r>
            <a:endParaRPr sz="12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pic>
        <p:nvPicPr>
          <p:cNvPr descr="A birds-eye view of a table full of technologies like laptops, cellphones, tablets, human hands can be seen, suggesting a grouped learning activity is taking place. " id="94" name="Google Shape;94;p18" title="Social Presence"/>
          <p:cNvPicPr preferRelativeResize="0"/>
          <p:nvPr/>
        </p:nvPicPr>
        <p:blipFill rotWithShape="1">
          <a:blip r:embed="rId3">
            <a:alphaModFix/>
          </a:blip>
          <a:srcRect b="8589" l="0" r="0" t="7028"/>
          <a:stretch/>
        </p:blipFill>
        <p:spPr>
          <a:xfrm>
            <a:off x="0" y="0"/>
            <a:ext cx="9144000" cy="5143500"/>
          </a:xfrm>
          <a:prstGeom prst="rect">
            <a:avLst/>
          </a:prstGeom>
          <a:noFill/>
          <a:ln>
            <a:noFill/>
          </a:ln>
        </p:spPr>
      </p:pic>
      <p:sp>
        <p:nvSpPr>
          <p:cNvPr id="95" name="Google Shape;95;p18"/>
          <p:cNvSpPr/>
          <p:nvPr/>
        </p:nvSpPr>
        <p:spPr>
          <a:xfrm>
            <a:off x="1480200" y="1975800"/>
            <a:ext cx="6183600" cy="1191900"/>
          </a:xfrm>
          <a:prstGeom prst="rect">
            <a:avLst/>
          </a:prstGeom>
          <a:solidFill>
            <a:srgbClr val="FFFFFF"/>
          </a:solidFill>
          <a:ln cap="flat" cmpd="sng" w="76200">
            <a:solidFill>
              <a:srgbClr val="F1C23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8"/>
          <p:cNvSpPr txBox="1"/>
          <p:nvPr>
            <p:ph type="title"/>
          </p:nvPr>
        </p:nvSpPr>
        <p:spPr>
          <a:xfrm>
            <a:off x="311700" y="21330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4800">
                <a:latin typeface="Open Sans"/>
                <a:ea typeface="Open Sans"/>
                <a:cs typeface="Open Sans"/>
                <a:sym typeface="Open Sans"/>
              </a:rPr>
              <a:t>Social Presence</a:t>
            </a:r>
            <a:endParaRPr b="1" sz="4800">
              <a:latin typeface="Open Sans"/>
              <a:ea typeface="Open Sans"/>
              <a:cs typeface="Open Sans"/>
              <a:sym typeface="Open Sans"/>
            </a:endParaRPr>
          </a:p>
        </p:txBody>
      </p:sp>
      <p:sp>
        <p:nvSpPr>
          <p:cNvPr id="97" name="Google Shape;97;p18"/>
          <p:cNvSpPr txBox="1"/>
          <p:nvPr/>
        </p:nvSpPr>
        <p:spPr>
          <a:xfrm>
            <a:off x="6705600" y="4800600"/>
            <a:ext cx="2390400" cy="348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050">
                <a:solidFill>
                  <a:srgbClr val="FFFFFF"/>
                </a:solidFill>
                <a:highlight>
                  <a:srgbClr val="000000"/>
                </a:highlight>
                <a:latin typeface="Roboto"/>
                <a:ea typeface="Roboto"/>
                <a:cs typeface="Roboto"/>
                <a:sym typeface="Roboto"/>
              </a:rPr>
              <a:t>Photo by </a:t>
            </a:r>
            <a:r>
              <a:rPr lang="en" sz="1050" u="sng">
                <a:solidFill>
                  <a:srgbClr val="F1C232"/>
                </a:solidFill>
                <a:highlight>
                  <a:srgbClr val="000000"/>
                </a:highlight>
                <a:latin typeface="Roboto"/>
                <a:ea typeface="Roboto"/>
                <a:cs typeface="Roboto"/>
                <a:sym typeface="Roboto"/>
                <a:hlinkClick r:id="rId4">
                  <a:extLst>
                    <a:ext uri="{A12FA001-AC4F-418D-AE19-62706E023703}">
                      <ahyp:hlinkClr val="tx"/>
                    </a:ext>
                  </a:extLst>
                </a:hlinkClick>
              </a:rPr>
              <a:t>Marvin Meyer</a:t>
            </a:r>
            <a:r>
              <a:rPr lang="en" sz="1050">
                <a:solidFill>
                  <a:srgbClr val="FFFFFF"/>
                </a:solidFill>
                <a:highlight>
                  <a:srgbClr val="000000"/>
                </a:highlight>
                <a:latin typeface="Roboto"/>
                <a:ea typeface="Roboto"/>
                <a:cs typeface="Roboto"/>
                <a:sym typeface="Roboto"/>
              </a:rPr>
              <a:t> on </a:t>
            </a:r>
            <a:r>
              <a:rPr lang="en" sz="1050" u="sng">
                <a:solidFill>
                  <a:srgbClr val="F1C232"/>
                </a:solidFill>
                <a:highlight>
                  <a:srgbClr val="000000"/>
                </a:highlight>
                <a:latin typeface="Roboto"/>
                <a:ea typeface="Roboto"/>
                <a:cs typeface="Roboto"/>
                <a:sym typeface="Roboto"/>
                <a:hlinkClick r:id="rId5">
                  <a:extLst>
                    <a:ext uri="{A12FA001-AC4F-418D-AE19-62706E023703}">
                      <ahyp:hlinkClr val="tx"/>
                    </a:ext>
                  </a:extLst>
                </a:hlinkClick>
              </a:rPr>
              <a:t>Unsplash</a:t>
            </a:r>
            <a:endParaRPr>
              <a:solidFill>
                <a:srgbClr val="F1C232"/>
              </a:solidFill>
              <a:highlight>
                <a:srgbClr val="000000"/>
              </a:high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descr="A birds-eye view of a table full of technologies like laptops, cellphones, tablets, human hands can be seen, suggesting a grouped learning activity is taking place. " id="102" name="Google Shape;102;p19" title="Examples of Social Presence"/>
          <p:cNvPicPr preferRelativeResize="0"/>
          <p:nvPr/>
        </p:nvPicPr>
        <p:blipFill>
          <a:blip r:embed="rId3">
            <a:alphaModFix/>
          </a:blip>
          <a:stretch>
            <a:fillRect/>
          </a:stretch>
        </p:blipFill>
        <p:spPr>
          <a:xfrm>
            <a:off x="0" y="-428733"/>
            <a:ext cx="9144000" cy="6096020"/>
          </a:xfrm>
          <a:prstGeom prst="rect">
            <a:avLst/>
          </a:prstGeom>
          <a:noFill/>
          <a:ln>
            <a:noFill/>
          </a:ln>
        </p:spPr>
      </p:pic>
      <p:grpSp>
        <p:nvGrpSpPr>
          <p:cNvPr id="103" name="Google Shape;103;p19"/>
          <p:cNvGrpSpPr/>
          <p:nvPr/>
        </p:nvGrpSpPr>
        <p:grpSpPr>
          <a:xfrm>
            <a:off x="298650" y="847374"/>
            <a:ext cx="8546700" cy="3448751"/>
            <a:chOff x="457200" y="1524000"/>
            <a:chExt cx="8546700" cy="3200400"/>
          </a:xfrm>
        </p:grpSpPr>
        <p:sp>
          <p:nvSpPr>
            <p:cNvPr id="104" name="Google Shape;104;p19"/>
            <p:cNvSpPr/>
            <p:nvPr/>
          </p:nvSpPr>
          <p:spPr>
            <a:xfrm>
              <a:off x="457200" y="1524000"/>
              <a:ext cx="2667000" cy="3200400"/>
            </a:xfrm>
            <a:prstGeom prst="rect">
              <a:avLst/>
            </a:prstGeom>
            <a:solidFill>
              <a:srgbClr val="FFFFFF"/>
            </a:solidFill>
            <a:ln cap="flat" cmpd="sng" w="38100">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9"/>
            <p:cNvSpPr/>
            <p:nvPr/>
          </p:nvSpPr>
          <p:spPr>
            <a:xfrm>
              <a:off x="3397050" y="1524000"/>
              <a:ext cx="2667000" cy="3200400"/>
            </a:xfrm>
            <a:prstGeom prst="rect">
              <a:avLst/>
            </a:prstGeom>
            <a:solidFill>
              <a:srgbClr val="FFFFFF"/>
            </a:solidFill>
            <a:ln cap="flat" cmpd="sng" w="38100">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9"/>
            <p:cNvSpPr/>
            <p:nvPr/>
          </p:nvSpPr>
          <p:spPr>
            <a:xfrm>
              <a:off x="6336900" y="1524000"/>
              <a:ext cx="2667000" cy="3200400"/>
            </a:xfrm>
            <a:prstGeom prst="rect">
              <a:avLst/>
            </a:prstGeom>
            <a:solidFill>
              <a:srgbClr val="FFFFFF"/>
            </a:solidFill>
            <a:ln cap="flat" cmpd="sng" w="38100">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7" name="Google Shape;107;p19"/>
          <p:cNvSpPr txBox="1"/>
          <p:nvPr/>
        </p:nvSpPr>
        <p:spPr>
          <a:xfrm>
            <a:off x="271775" y="867800"/>
            <a:ext cx="2699700" cy="351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2400">
              <a:latin typeface="Open Sans"/>
              <a:ea typeface="Open Sans"/>
              <a:cs typeface="Open Sans"/>
              <a:sym typeface="Open Sans"/>
            </a:endParaRPr>
          </a:p>
          <a:p>
            <a:pPr indent="0" lvl="0" marL="0" rtl="0" algn="ctr">
              <a:spcBef>
                <a:spcPts val="0"/>
              </a:spcBef>
              <a:spcAft>
                <a:spcPts val="0"/>
              </a:spcAft>
              <a:buNone/>
            </a:pPr>
            <a:r>
              <a:rPr b="1" lang="en" sz="2400">
                <a:latin typeface="Open Sans"/>
                <a:ea typeface="Open Sans"/>
                <a:cs typeface="Open Sans"/>
                <a:sym typeface="Open Sans"/>
              </a:rPr>
              <a:t>Example 1:</a:t>
            </a:r>
            <a:endParaRPr b="1" sz="2400">
              <a:latin typeface="Open Sans"/>
              <a:ea typeface="Open Sans"/>
              <a:cs typeface="Open Sans"/>
              <a:sym typeface="Open Sans"/>
            </a:endParaRPr>
          </a:p>
          <a:p>
            <a:pPr indent="0" lvl="0" marL="0" rtl="0" algn="ctr">
              <a:spcBef>
                <a:spcPts val="0"/>
              </a:spcBef>
              <a:spcAft>
                <a:spcPts val="0"/>
              </a:spcAft>
              <a:buNone/>
            </a:pPr>
            <a:r>
              <a:t/>
            </a:r>
            <a:endParaRPr b="1" sz="2400">
              <a:latin typeface="Open Sans"/>
              <a:ea typeface="Open Sans"/>
              <a:cs typeface="Open Sans"/>
              <a:sym typeface="Open Sans"/>
            </a:endParaRPr>
          </a:p>
          <a:p>
            <a:pPr indent="0" lvl="0" marL="0" rtl="0" algn="ctr">
              <a:spcBef>
                <a:spcPts val="0"/>
              </a:spcBef>
              <a:spcAft>
                <a:spcPts val="0"/>
              </a:spcAft>
              <a:buNone/>
            </a:pPr>
            <a:r>
              <a:rPr lang="en" sz="2400">
                <a:latin typeface="Open Sans"/>
                <a:ea typeface="Open Sans"/>
                <a:cs typeface="Open Sans"/>
                <a:sym typeface="Open Sans"/>
              </a:rPr>
              <a:t>The </a:t>
            </a:r>
            <a:endParaRPr sz="2400">
              <a:latin typeface="Open Sans"/>
              <a:ea typeface="Open Sans"/>
              <a:cs typeface="Open Sans"/>
              <a:sym typeface="Open Sans"/>
            </a:endParaRPr>
          </a:p>
          <a:p>
            <a:pPr indent="0" lvl="0" marL="0" rtl="0" algn="ctr">
              <a:spcBef>
                <a:spcPts val="0"/>
              </a:spcBef>
              <a:spcAft>
                <a:spcPts val="0"/>
              </a:spcAft>
              <a:buNone/>
            </a:pPr>
            <a:r>
              <a:rPr lang="en" sz="2400">
                <a:latin typeface="Open Sans"/>
                <a:ea typeface="Open Sans"/>
                <a:cs typeface="Open Sans"/>
                <a:sym typeface="Open Sans"/>
              </a:rPr>
              <a:t>Proust Questionnaire</a:t>
            </a:r>
            <a:endParaRPr sz="2400">
              <a:latin typeface="Open Sans"/>
              <a:ea typeface="Open Sans"/>
              <a:cs typeface="Open Sans"/>
              <a:sym typeface="Open Sans"/>
            </a:endParaRPr>
          </a:p>
          <a:p>
            <a:pPr indent="0" lvl="0" marL="0" rtl="0" algn="ctr">
              <a:spcBef>
                <a:spcPts val="0"/>
              </a:spcBef>
              <a:spcAft>
                <a:spcPts val="0"/>
              </a:spcAft>
              <a:buNone/>
            </a:pPr>
            <a:r>
              <a:t/>
            </a:r>
            <a:endParaRPr sz="2400">
              <a:latin typeface="Open Sans"/>
              <a:ea typeface="Open Sans"/>
              <a:cs typeface="Open Sans"/>
              <a:sym typeface="Open Sans"/>
            </a:endParaRPr>
          </a:p>
          <a:p>
            <a:pPr indent="0" lvl="0" marL="0" rtl="0" algn="l">
              <a:spcBef>
                <a:spcPts val="0"/>
              </a:spcBef>
              <a:spcAft>
                <a:spcPts val="0"/>
              </a:spcAft>
              <a:buNone/>
            </a:pPr>
            <a:r>
              <a:t/>
            </a:r>
            <a:endParaRPr sz="2400">
              <a:latin typeface="Open Sans"/>
              <a:ea typeface="Open Sans"/>
              <a:cs typeface="Open Sans"/>
              <a:sym typeface="Open Sans"/>
            </a:endParaRPr>
          </a:p>
        </p:txBody>
      </p:sp>
      <p:sp>
        <p:nvSpPr>
          <p:cNvPr id="108" name="Google Shape;108;p19"/>
          <p:cNvSpPr txBox="1"/>
          <p:nvPr/>
        </p:nvSpPr>
        <p:spPr>
          <a:xfrm>
            <a:off x="3243575" y="867800"/>
            <a:ext cx="2699700" cy="351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2400">
              <a:latin typeface="Open Sans"/>
              <a:ea typeface="Open Sans"/>
              <a:cs typeface="Open Sans"/>
              <a:sym typeface="Open Sans"/>
            </a:endParaRPr>
          </a:p>
          <a:p>
            <a:pPr indent="0" lvl="0" marL="0" rtl="0" algn="ctr">
              <a:spcBef>
                <a:spcPts val="0"/>
              </a:spcBef>
              <a:spcAft>
                <a:spcPts val="0"/>
              </a:spcAft>
              <a:buNone/>
            </a:pPr>
            <a:r>
              <a:rPr b="1" lang="en" sz="2400">
                <a:latin typeface="Open Sans"/>
                <a:ea typeface="Open Sans"/>
                <a:cs typeface="Open Sans"/>
                <a:sym typeface="Open Sans"/>
              </a:rPr>
              <a:t>Example 2:</a:t>
            </a:r>
            <a:endParaRPr b="1" sz="2400">
              <a:latin typeface="Open Sans"/>
              <a:ea typeface="Open Sans"/>
              <a:cs typeface="Open Sans"/>
              <a:sym typeface="Open Sans"/>
            </a:endParaRPr>
          </a:p>
          <a:p>
            <a:pPr indent="0" lvl="0" marL="0" rtl="0" algn="ctr">
              <a:spcBef>
                <a:spcPts val="0"/>
              </a:spcBef>
              <a:spcAft>
                <a:spcPts val="0"/>
              </a:spcAft>
              <a:buNone/>
            </a:pPr>
            <a:r>
              <a:t/>
            </a:r>
            <a:endParaRPr sz="2400">
              <a:latin typeface="Open Sans"/>
              <a:ea typeface="Open Sans"/>
              <a:cs typeface="Open Sans"/>
              <a:sym typeface="Open Sans"/>
            </a:endParaRPr>
          </a:p>
          <a:p>
            <a:pPr indent="0" lvl="0" marL="0" rtl="0" algn="ctr">
              <a:spcBef>
                <a:spcPts val="0"/>
              </a:spcBef>
              <a:spcAft>
                <a:spcPts val="0"/>
              </a:spcAft>
              <a:buNone/>
            </a:pPr>
            <a:r>
              <a:rPr lang="en" sz="2400">
                <a:latin typeface="Open Sans"/>
                <a:ea typeface="Open Sans"/>
                <a:cs typeface="Open Sans"/>
                <a:sym typeface="Open Sans"/>
              </a:rPr>
              <a:t>Art Making &amp; Poetry Writing </a:t>
            </a:r>
            <a:endParaRPr sz="2400">
              <a:latin typeface="Open Sans"/>
              <a:ea typeface="Open Sans"/>
              <a:cs typeface="Open Sans"/>
              <a:sym typeface="Open Sans"/>
            </a:endParaRPr>
          </a:p>
        </p:txBody>
      </p:sp>
      <p:sp>
        <p:nvSpPr>
          <p:cNvPr id="109" name="Google Shape;109;p19"/>
          <p:cNvSpPr txBox="1"/>
          <p:nvPr/>
        </p:nvSpPr>
        <p:spPr>
          <a:xfrm>
            <a:off x="6155149" y="823547"/>
            <a:ext cx="2699700" cy="351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2400">
              <a:latin typeface="Open Sans"/>
              <a:ea typeface="Open Sans"/>
              <a:cs typeface="Open Sans"/>
              <a:sym typeface="Open Sans"/>
            </a:endParaRPr>
          </a:p>
          <a:p>
            <a:pPr indent="0" lvl="0" marL="0" rtl="0" algn="ctr">
              <a:spcBef>
                <a:spcPts val="0"/>
              </a:spcBef>
              <a:spcAft>
                <a:spcPts val="0"/>
              </a:spcAft>
              <a:buNone/>
            </a:pPr>
            <a:r>
              <a:rPr b="1" lang="en" sz="2400">
                <a:latin typeface="Open Sans"/>
                <a:ea typeface="Open Sans"/>
                <a:cs typeface="Open Sans"/>
                <a:sym typeface="Open Sans"/>
              </a:rPr>
              <a:t>Example 3:</a:t>
            </a:r>
            <a:endParaRPr b="1" sz="2400">
              <a:latin typeface="Open Sans"/>
              <a:ea typeface="Open Sans"/>
              <a:cs typeface="Open Sans"/>
              <a:sym typeface="Open Sans"/>
            </a:endParaRPr>
          </a:p>
          <a:p>
            <a:pPr indent="0" lvl="0" marL="0" rtl="0" algn="ctr">
              <a:spcBef>
                <a:spcPts val="0"/>
              </a:spcBef>
              <a:spcAft>
                <a:spcPts val="0"/>
              </a:spcAft>
              <a:buNone/>
            </a:pPr>
            <a:r>
              <a:t/>
            </a:r>
            <a:endParaRPr b="1" sz="2400">
              <a:latin typeface="Open Sans"/>
              <a:ea typeface="Open Sans"/>
              <a:cs typeface="Open Sans"/>
              <a:sym typeface="Open Sans"/>
            </a:endParaRPr>
          </a:p>
          <a:p>
            <a:pPr indent="0" lvl="0" marL="0" rtl="0" algn="ctr">
              <a:spcBef>
                <a:spcPts val="0"/>
              </a:spcBef>
              <a:spcAft>
                <a:spcPts val="0"/>
              </a:spcAft>
              <a:buNone/>
            </a:pPr>
            <a:r>
              <a:rPr lang="en" sz="2400">
                <a:latin typeface="Open Sans"/>
                <a:ea typeface="Open Sans"/>
                <a:cs typeface="Open Sans"/>
                <a:sym typeface="Open Sans"/>
              </a:rPr>
              <a:t>The </a:t>
            </a:r>
            <a:endParaRPr sz="2400">
              <a:latin typeface="Open Sans"/>
              <a:ea typeface="Open Sans"/>
              <a:cs typeface="Open Sans"/>
              <a:sym typeface="Open Sans"/>
            </a:endParaRPr>
          </a:p>
          <a:p>
            <a:pPr indent="0" lvl="0" marL="0" rtl="0" algn="ctr">
              <a:spcBef>
                <a:spcPts val="0"/>
              </a:spcBef>
              <a:spcAft>
                <a:spcPts val="0"/>
              </a:spcAft>
              <a:buNone/>
            </a:pPr>
            <a:r>
              <a:rPr lang="en" sz="2400">
                <a:latin typeface="Open Sans"/>
                <a:ea typeface="Open Sans"/>
                <a:cs typeface="Open Sans"/>
                <a:sym typeface="Open Sans"/>
              </a:rPr>
              <a:t>Easter Egg </a:t>
            </a:r>
            <a:endParaRPr sz="2400">
              <a:latin typeface="Open Sans"/>
              <a:ea typeface="Open Sans"/>
              <a:cs typeface="Open Sans"/>
              <a:sym typeface="Open Sans"/>
            </a:endParaRPr>
          </a:p>
          <a:p>
            <a:pPr indent="0" lvl="0" marL="0" rtl="0" algn="ctr">
              <a:spcBef>
                <a:spcPts val="0"/>
              </a:spcBef>
              <a:spcAft>
                <a:spcPts val="0"/>
              </a:spcAft>
              <a:buNone/>
            </a:pPr>
            <a:r>
              <a:rPr lang="en" sz="2400">
                <a:latin typeface="Open Sans"/>
                <a:ea typeface="Open Sans"/>
                <a:cs typeface="Open Sans"/>
                <a:sym typeface="Open Sans"/>
              </a:rPr>
              <a:t>Hunt</a:t>
            </a:r>
            <a:endParaRPr sz="2400">
              <a:latin typeface="Open Sans"/>
              <a:ea typeface="Open Sans"/>
              <a:cs typeface="Open Sans"/>
              <a:sym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Social Presence Example 1:</a:t>
            </a:r>
            <a:endParaRPr/>
          </a:p>
          <a:p>
            <a:pPr indent="0" lvl="0" marL="0" rtl="0" algn="l">
              <a:spcBef>
                <a:spcPts val="0"/>
              </a:spcBef>
              <a:spcAft>
                <a:spcPts val="0"/>
              </a:spcAft>
              <a:buNone/>
            </a:pPr>
            <a:r>
              <a:rPr b="0" lang="en" sz="2400"/>
              <a:t>The Proust Questionnaire</a:t>
            </a:r>
            <a:r>
              <a:rPr lang="en"/>
              <a:t> </a:t>
            </a:r>
            <a:endParaRPr/>
          </a:p>
        </p:txBody>
      </p:sp>
      <p:pic>
        <p:nvPicPr>
          <p:cNvPr descr="A screenshot of the student-facing description of the Proust Questionnaire activity. " id="115" name="Google Shape;115;p20" title="The Proust Questionnaire"/>
          <p:cNvPicPr preferRelativeResize="0"/>
          <p:nvPr/>
        </p:nvPicPr>
        <p:blipFill>
          <a:blip r:embed="rId3">
            <a:alphaModFix/>
          </a:blip>
          <a:stretch>
            <a:fillRect/>
          </a:stretch>
        </p:blipFill>
        <p:spPr>
          <a:xfrm>
            <a:off x="311700" y="1654275"/>
            <a:ext cx="6991775" cy="2980674"/>
          </a:xfrm>
          <a:prstGeom prst="rect">
            <a:avLst/>
          </a:prstGeom>
          <a:noFill/>
          <a:ln>
            <a:noFill/>
          </a:ln>
          <a:effectLst>
            <a:outerShdw blurRad="57150" rotWithShape="0" algn="bl" dir="5400000" dist="19050">
              <a:srgbClr val="000000">
                <a:alpha val="50000"/>
              </a:srgbClr>
            </a:outerShdw>
          </a:effectLst>
        </p:spPr>
      </p:pic>
      <p:sp>
        <p:nvSpPr>
          <p:cNvPr id="116" name="Google Shape;116;p20"/>
          <p:cNvSpPr txBox="1"/>
          <p:nvPr/>
        </p:nvSpPr>
        <p:spPr>
          <a:xfrm>
            <a:off x="4527475" y="3496700"/>
            <a:ext cx="4515000" cy="1248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lang="en" sz="1800">
                <a:highlight>
                  <a:srgbClr val="FFFFFF"/>
                </a:highlight>
                <a:latin typeface="Open Sans"/>
                <a:ea typeface="Open Sans"/>
                <a:cs typeface="Open Sans"/>
                <a:sym typeface="Open Sans"/>
              </a:rPr>
              <a:t>“This survey is about to know more about me than I know about myself!” </a:t>
            </a:r>
            <a:endParaRPr b="1" sz="1800">
              <a:highlight>
                <a:srgbClr val="FFFFFF"/>
              </a:highlight>
              <a:latin typeface="Open Sans"/>
              <a:ea typeface="Open Sans"/>
              <a:cs typeface="Open Sans"/>
              <a:sym typeface="Open Sans"/>
            </a:endParaRPr>
          </a:p>
          <a:p>
            <a:pPr indent="-342900" lvl="0" marL="457200" rtl="0" algn="l">
              <a:spcBef>
                <a:spcPts val="0"/>
              </a:spcBef>
              <a:spcAft>
                <a:spcPts val="0"/>
              </a:spcAft>
              <a:buSzPts val="1800"/>
              <a:buFont typeface="Open Sans"/>
              <a:buChar char="-"/>
            </a:pPr>
            <a:r>
              <a:rPr lang="en" sz="1800">
                <a:highlight>
                  <a:srgbClr val="FFFFFF"/>
                </a:highlight>
                <a:latin typeface="Open Sans"/>
                <a:ea typeface="Open Sans"/>
                <a:cs typeface="Open Sans"/>
                <a:sym typeface="Open Sans"/>
              </a:rPr>
              <a:t>student sharing screenshot of Proust Questionnaire on their Instagram feed</a:t>
            </a:r>
            <a:endParaRPr sz="1800">
              <a:highlight>
                <a:srgbClr val="FFFFFF"/>
              </a:highlight>
              <a:latin typeface="Open Sans"/>
              <a:ea typeface="Open Sans"/>
              <a:cs typeface="Open Sans"/>
              <a:sym typeface="Open Sans"/>
            </a:endParaRPr>
          </a:p>
        </p:txBody>
      </p:sp>
      <p:pic>
        <p:nvPicPr>
          <p:cNvPr descr="A cartoon brain is shown jumping with a skipping rope, wearing a headband. " id="117" name="Google Shape;117;p20" title="Brain Exercise">
            <a:hlinkClick r:id="rId4"/>
          </p:cNvPr>
          <p:cNvPicPr preferRelativeResize="0"/>
          <p:nvPr/>
        </p:nvPicPr>
        <p:blipFill>
          <a:blip r:embed="rId5">
            <a:alphaModFix/>
          </a:blip>
          <a:stretch>
            <a:fillRect/>
          </a:stretch>
        </p:blipFill>
        <p:spPr>
          <a:xfrm>
            <a:off x="7081125" y="204575"/>
            <a:ext cx="1792325" cy="17820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id="122" name="Google Shape;122;p21"/>
          <p:cNvPicPr preferRelativeResize="0"/>
          <p:nvPr/>
        </p:nvPicPr>
        <p:blipFill rotWithShape="1">
          <a:blip r:embed="rId3">
            <a:alphaModFix/>
          </a:blip>
          <a:srcRect b="0" l="0" r="0" t="44632"/>
          <a:stretch/>
        </p:blipFill>
        <p:spPr>
          <a:xfrm>
            <a:off x="113200" y="3124975"/>
            <a:ext cx="8047423" cy="1922100"/>
          </a:xfrm>
          <a:prstGeom prst="rect">
            <a:avLst/>
          </a:prstGeom>
          <a:noFill/>
          <a:ln>
            <a:noFill/>
          </a:ln>
          <a:effectLst>
            <a:outerShdw blurRad="57150" rotWithShape="0" algn="bl" dir="5400000" dist="19050">
              <a:srgbClr val="000000">
                <a:alpha val="50000"/>
              </a:srgbClr>
            </a:outerShdw>
          </a:effectLst>
        </p:spPr>
      </p:pic>
      <p:sp>
        <p:nvSpPr>
          <p:cNvPr id="123" name="Google Shape;123;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Social Presence Example 2:</a:t>
            </a:r>
            <a:endParaRPr/>
          </a:p>
          <a:p>
            <a:pPr indent="0" lvl="0" marL="0" rtl="0" algn="l">
              <a:spcBef>
                <a:spcPts val="0"/>
              </a:spcBef>
              <a:spcAft>
                <a:spcPts val="0"/>
              </a:spcAft>
              <a:buNone/>
            </a:pPr>
            <a:r>
              <a:rPr b="0" lang="en" sz="2400"/>
              <a:t>Art Making and Poetry Writing</a:t>
            </a:r>
            <a:r>
              <a:rPr lang="en"/>
              <a:t> </a:t>
            </a:r>
            <a:endParaRPr/>
          </a:p>
        </p:txBody>
      </p:sp>
      <p:pic>
        <p:nvPicPr>
          <p:cNvPr descr="A screenshot of the Aggie.io website. " id="124" name="Google Shape;124;p21" title="Aggie.io">
            <a:hlinkClick r:id="rId4"/>
          </p:cNvPr>
          <p:cNvPicPr preferRelativeResize="0"/>
          <p:nvPr/>
        </p:nvPicPr>
        <p:blipFill rotWithShape="1">
          <a:blip r:embed="rId5">
            <a:alphaModFix/>
          </a:blip>
          <a:srcRect b="0" l="53833" r="8860" t="19491"/>
          <a:stretch/>
        </p:blipFill>
        <p:spPr>
          <a:xfrm>
            <a:off x="5847950" y="1057375"/>
            <a:ext cx="3216998" cy="2136050"/>
          </a:xfrm>
          <a:prstGeom prst="rect">
            <a:avLst/>
          </a:prstGeom>
          <a:noFill/>
          <a:ln>
            <a:noFill/>
          </a:ln>
          <a:effectLst>
            <a:outerShdw blurRad="57150" rotWithShape="0" algn="bl" dir="5400000" dist="19050">
              <a:srgbClr val="000000">
                <a:alpha val="50000"/>
              </a:srgbClr>
            </a:outerShdw>
          </a:effectLst>
        </p:spPr>
      </p:pic>
      <p:sp>
        <p:nvSpPr>
          <p:cNvPr id="125" name="Google Shape;125;p21"/>
          <p:cNvSpPr txBox="1"/>
          <p:nvPr/>
        </p:nvSpPr>
        <p:spPr>
          <a:xfrm>
            <a:off x="2841850" y="1973625"/>
            <a:ext cx="29118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highlight>
                  <a:srgbClr val="FFFFFF"/>
                </a:highlight>
                <a:latin typeface="Open Sans"/>
                <a:ea typeface="Open Sans"/>
                <a:cs typeface="Open Sans"/>
                <a:sym typeface="Open Sans"/>
                <a:hlinkClick r:id="rId6"/>
              </a:rPr>
              <a:t>Click here to try an Aggie</a:t>
            </a:r>
            <a:endParaRPr sz="1800">
              <a:highlight>
                <a:srgbClr val="FFFFFF"/>
              </a:highlight>
              <a:latin typeface="Open Sans"/>
              <a:ea typeface="Open Sans"/>
              <a:cs typeface="Open Sans"/>
              <a:sym typeface="Open Sans"/>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